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 id="2147484047" r:id="rId2"/>
  </p:sldMasterIdLst>
  <p:notesMasterIdLst>
    <p:notesMasterId r:id="rId71"/>
  </p:notesMasterIdLst>
  <p:sldIdLst>
    <p:sldId id="336" r:id="rId3"/>
    <p:sldId id="321" r:id="rId4"/>
    <p:sldId id="329" r:id="rId5"/>
    <p:sldId id="328" r:id="rId6"/>
    <p:sldId id="259" r:id="rId7"/>
    <p:sldId id="302" r:id="rId8"/>
    <p:sldId id="337" r:id="rId9"/>
    <p:sldId id="292" r:id="rId10"/>
    <p:sldId id="296" r:id="rId11"/>
    <p:sldId id="297" r:id="rId12"/>
    <p:sldId id="298" r:id="rId13"/>
    <p:sldId id="313" r:id="rId14"/>
    <p:sldId id="338" r:id="rId15"/>
    <p:sldId id="350" r:id="rId16"/>
    <p:sldId id="351" r:id="rId17"/>
    <p:sldId id="352" r:id="rId18"/>
    <p:sldId id="275" r:id="rId19"/>
    <p:sldId id="272" r:id="rId20"/>
    <p:sldId id="277" r:id="rId21"/>
    <p:sldId id="303" r:id="rId22"/>
    <p:sldId id="276" r:id="rId23"/>
    <p:sldId id="314" r:id="rId24"/>
    <p:sldId id="342" r:id="rId25"/>
    <p:sldId id="271" r:id="rId26"/>
    <p:sldId id="299" r:id="rId27"/>
    <p:sldId id="300" r:id="rId28"/>
    <p:sldId id="301" r:id="rId29"/>
    <p:sldId id="282" r:id="rId30"/>
    <p:sldId id="281" r:id="rId31"/>
    <p:sldId id="283" r:id="rId32"/>
    <p:sldId id="317" r:id="rId33"/>
    <p:sldId id="295" r:id="rId34"/>
    <p:sldId id="285" r:id="rId35"/>
    <p:sldId id="284" r:id="rId36"/>
    <p:sldId id="286" r:id="rId37"/>
    <p:sldId id="287" r:id="rId38"/>
    <p:sldId id="339" r:id="rId39"/>
    <p:sldId id="340" r:id="rId40"/>
    <p:sldId id="343" r:id="rId41"/>
    <p:sldId id="289" r:id="rId42"/>
    <p:sldId id="288" r:id="rId43"/>
    <p:sldId id="290" r:id="rId44"/>
    <p:sldId id="305" r:id="rId45"/>
    <p:sldId id="306" r:id="rId46"/>
    <p:sldId id="341" r:id="rId47"/>
    <p:sldId id="307" r:id="rId48"/>
    <p:sldId id="319" r:id="rId49"/>
    <p:sldId id="320" r:id="rId50"/>
    <p:sldId id="345" r:id="rId51"/>
    <p:sldId id="346" r:id="rId52"/>
    <p:sldId id="347" r:id="rId53"/>
    <p:sldId id="348" r:id="rId54"/>
    <p:sldId id="349" r:id="rId55"/>
    <p:sldId id="278" r:id="rId56"/>
    <p:sldId id="280" r:id="rId57"/>
    <p:sldId id="279" r:id="rId58"/>
    <p:sldId id="273" r:id="rId59"/>
    <p:sldId id="304" r:id="rId60"/>
    <p:sldId id="308" r:id="rId61"/>
    <p:sldId id="309" r:id="rId62"/>
    <p:sldId id="310" r:id="rId63"/>
    <p:sldId id="311" r:id="rId64"/>
    <p:sldId id="312" r:id="rId65"/>
    <p:sldId id="344" r:id="rId66"/>
    <p:sldId id="323" r:id="rId67"/>
    <p:sldId id="324" r:id="rId68"/>
    <p:sldId id="325" r:id="rId69"/>
    <p:sldId id="32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60093"/>
    <a:srgbClr val="58F402"/>
    <a:srgbClr val="E25E14"/>
    <a:srgbClr val="FF0000"/>
    <a:srgbClr val="00FFCC"/>
    <a:srgbClr val="800000"/>
    <a:srgbClr val="F25008"/>
    <a:srgbClr val="FF3300"/>
    <a:srgbClr val="EAD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9" autoAdjust="0"/>
    <p:restoredTop sz="94718" autoAdjust="0"/>
  </p:normalViewPr>
  <p:slideViewPr>
    <p:cSldViewPr>
      <p:cViewPr>
        <p:scale>
          <a:sx n="77" d="100"/>
          <a:sy n="77" d="100"/>
        </p:scale>
        <p:origin x="-354" y="210"/>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B5A30-7C04-4B87-B586-CD0B75532049}" type="datetimeFigureOut">
              <a:rPr lang="en-US" smtClean="0"/>
              <a:t>10/27/2020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FE7E1-61D8-471B-9BDC-8BB02CC8C8FE}" type="slidenum">
              <a:rPr lang="en-US" smtClean="0"/>
              <a:t>‹#›</a:t>
            </a:fld>
            <a:endParaRPr lang="en-US"/>
          </a:p>
        </p:txBody>
      </p:sp>
    </p:spTree>
    <p:extLst>
      <p:ext uri="{BB962C8B-B14F-4D97-AF65-F5344CB8AC3E}">
        <p14:creationId xmlns:p14="http://schemas.microsoft.com/office/powerpoint/2010/main" val="426973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FE7E1-61D8-471B-9BDC-8BB02CC8C8FE}" type="slidenum">
              <a:rPr lang="en-US" smtClean="0"/>
              <a:t>68</a:t>
            </a:fld>
            <a:endParaRPr lang="en-US"/>
          </a:p>
        </p:txBody>
      </p:sp>
    </p:spTree>
    <p:extLst>
      <p:ext uri="{BB962C8B-B14F-4D97-AF65-F5344CB8AC3E}">
        <p14:creationId xmlns:p14="http://schemas.microsoft.com/office/powerpoint/2010/main" val="204335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4389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FB98FE95-6F17-449A-B27B-CF76D7047899}" type="datetimeFigureOut">
              <a:rPr lang="fa-IR" smtClean="0">
                <a:solidFill>
                  <a:prstClr val="black">
                    <a:tint val="75000"/>
                  </a:prstClr>
                </a:solidFill>
              </a:rPr>
              <a:pPr rtl="1"/>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B31FF3AD-89D7-4C7F-8352-861391FCF722}"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73439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FB98FE95-6F17-449A-B27B-CF76D7047899}" type="datetimeFigureOut">
              <a:rPr lang="fa-IR" smtClean="0">
                <a:solidFill>
                  <a:prstClr val="black">
                    <a:tint val="75000"/>
                  </a:prstClr>
                </a:solidFill>
              </a:rPr>
              <a:pPr rtl="1"/>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B31FF3AD-89D7-4C7F-8352-861391FCF722}" type="slidenum">
              <a:rPr lang="fa-IR" smtClean="0">
                <a:solidFill>
                  <a:prstClr val="black">
                    <a:tint val="75000"/>
                  </a:prstClr>
                </a:solidFill>
              </a:rPr>
              <a:pPr rtl="1"/>
              <a:t>‹#›</a:t>
            </a:fld>
            <a:endParaRPr lang="fa-IR">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090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FB98FE95-6F17-449A-B27B-CF76D7047899}" type="datetimeFigureOut">
              <a:rPr lang="fa-IR" smtClean="0">
                <a:solidFill>
                  <a:prstClr val="black">
                    <a:tint val="75000"/>
                  </a:prstClr>
                </a:solidFill>
              </a:rPr>
              <a:pPr rtl="1"/>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B31FF3AD-89D7-4C7F-8352-861391FCF722}"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79498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FB98FE95-6F17-449A-B27B-CF76D7047899}" type="datetimeFigureOut">
              <a:rPr lang="fa-IR" smtClean="0">
                <a:solidFill>
                  <a:prstClr val="black">
                    <a:tint val="75000"/>
                  </a:prstClr>
                </a:solidFill>
              </a:rPr>
              <a:pPr rtl="1"/>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B31FF3AD-89D7-4C7F-8352-861391FCF722}" type="slidenum">
              <a:rPr lang="fa-IR" smtClean="0">
                <a:solidFill>
                  <a:prstClr val="black">
                    <a:tint val="75000"/>
                  </a:prstClr>
                </a:solidFill>
              </a:rPr>
              <a:pPr rtl="1"/>
              <a:t>‹#›</a:t>
            </a:fld>
            <a:endParaRPr lang="fa-IR">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776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FB98FE95-6F17-449A-B27B-CF76D7047899}" type="datetimeFigureOut">
              <a:rPr lang="fa-IR" smtClean="0">
                <a:solidFill>
                  <a:prstClr val="black">
                    <a:tint val="75000"/>
                  </a:prstClr>
                </a:solidFill>
              </a:rPr>
              <a:pPr rtl="1"/>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B31FF3AD-89D7-4C7F-8352-861391FCF722}"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29315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62742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9357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318807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606578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7AB87E43-550A-405E-BC50-B4B1EA94F8CB}" type="datetimeFigureOut">
              <a:rPr lang="en-US" smtClean="0"/>
              <a:pPr/>
              <a:t>10/27/2020</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380491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67516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403481326"/>
      </p:ext>
    </p:extLst>
  </p:cSld>
  <p:clrMapOvr>
    <a:masterClrMapping/>
  </p:clrMapOvr>
  <p:extLst>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1372291120"/>
      </p:ext>
    </p:extLst>
  </p:cSld>
  <p:clrMapOvr>
    <a:masterClrMapping/>
  </p:clrMapOvr>
  <p:extLst>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7AB87E43-550A-405E-BC50-B4B1EA94F8CB}" type="datetimeFigureOut">
              <a:rPr lang="en-US" smtClean="0"/>
              <a:pPr/>
              <a:t>10/27/2020</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674264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1167196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1848120369"/>
      </p:ext>
    </p:extLst>
  </p:cSld>
  <p:clrMapOvr>
    <a:masterClrMapping/>
  </p:clrMapOvr>
  <p:extLst>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10" name="Slide Number Placeholder 9"/>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2878338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2905846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87E43-550A-405E-BC50-B4B1EA94F8CB}" type="datetimeFigureOut">
              <a:rPr lang="en-US" smtClean="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140895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9802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1909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9685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1121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7776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663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8FE95-6F17-449A-B27B-CF76D7047899}" type="datetimeFigureOut">
              <a:rPr lang="fa-IR" smtClean="0">
                <a:solidFill>
                  <a:prstClr val="black">
                    <a:tint val="75000"/>
                  </a:prstClr>
                </a:solidFill>
              </a:rPr>
              <a:pPr/>
              <a:t>11/03/1442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044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B87E43-550A-405E-BC50-B4B1EA94F8CB}" type="datetimeFigureOut">
              <a:rPr lang="en-US" smtClean="0"/>
              <a:pPr/>
              <a:t>10/27/2020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331919552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7AB87E43-550A-405E-BC50-B4B1EA94F8CB}" type="datetimeFigureOut">
              <a:rPr lang="en-US" smtClean="0"/>
              <a:pPr/>
              <a:t>10/27/2020</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AE1ACBF4-9A93-496C-9B9F-F0F2A5749A29}" type="slidenum">
              <a:rPr lang="en-US" smtClean="0"/>
              <a:pPr/>
              <a:t>‹#›</a:t>
            </a:fld>
            <a:endParaRPr lang="en-US" dirty="0"/>
          </a:p>
        </p:txBody>
      </p:sp>
    </p:spTree>
    <p:extLst>
      <p:ext uri="{BB962C8B-B14F-4D97-AF65-F5344CB8AC3E}">
        <p14:creationId xmlns:p14="http://schemas.microsoft.com/office/powerpoint/2010/main" val="3808194735"/>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6" t="-109" b="15517"/>
          <a:stretch/>
        </p:blipFill>
        <p:spPr>
          <a:xfrm>
            <a:off x="0" y="0"/>
            <a:ext cx="9144000" cy="6858000"/>
          </a:xfrm>
          <a:prstGeom prst="rect">
            <a:avLst/>
          </a:prstGeom>
        </p:spPr>
      </p:pic>
      <p:sp>
        <p:nvSpPr>
          <p:cNvPr id="5" name="Rectangle 4"/>
          <p:cNvSpPr/>
          <p:nvPr/>
        </p:nvSpPr>
        <p:spPr>
          <a:xfrm>
            <a:off x="611560" y="3906922"/>
            <a:ext cx="7992888" cy="2000548"/>
          </a:xfrm>
          <a:prstGeom prst="rect">
            <a:avLst/>
          </a:prstGeom>
          <a:noFill/>
        </p:spPr>
        <p:txBody>
          <a:bodyPr wrap="square" lIns="91440" tIns="45720" rIns="91440" bIns="45720">
            <a:spAutoFit/>
            <a:scene3d>
              <a:camera prst="orthographicFront"/>
              <a:lightRig rig="threePt" dir="t"/>
            </a:scene3d>
            <a:sp3d extrusionH="57150">
              <a:bevelT w="50800" h="38100" prst="riblet"/>
            </a:sp3d>
          </a:bodyPr>
          <a:lstStyle/>
          <a:p>
            <a:pPr algn="ctr" rtl="1"/>
            <a:r>
              <a:rPr lang="fa-IR"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هفته پیشگیری از مسمومیت ها</a:t>
            </a:r>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
            </a:r>
            <a:b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br>
            <a:endParaRPr lang="en-US"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endParaRPr>
          </a:p>
          <a:p>
            <a:pPr algn="ctr" rtl="1"/>
            <a:r>
              <a:rPr lang="fa-IR"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(1 تا 7 آبان ماه </a:t>
            </a:r>
            <a:r>
              <a:rPr lang="fa-IR"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1399)</a:t>
            </a:r>
            <a:endParaRPr lang="fa-IR"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endParaRPr>
          </a:p>
        </p:txBody>
      </p:sp>
      <p:sp>
        <p:nvSpPr>
          <p:cNvPr id="10" name="Subtitle 2"/>
          <p:cNvSpPr txBox="1">
            <a:spLocks/>
          </p:cNvSpPr>
          <p:nvPr/>
        </p:nvSpPr>
        <p:spPr>
          <a:xfrm>
            <a:off x="1627284" y="6040361"/>
            <a:ext cx="5972034" cy="642942"/>
          </a:xfrm>
          <a:prstGeom prst="rect">
            <a:avLst/>
          </a:prstGeo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anose="00000400000000000000" pitchFamily="2" charset="-78"/>
              </a:rPr>
              <a:t>معاونت غذا و دارو دانشگاه علوم پزشکی مشهد</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anose="00000400000000000000" pitchFamily="2" charset="-78"/>
            </a:endParaRPr>
          </a:p>
        </p:txBody>
      </p:sp>
    </p:spTree>
    <p:extLst>
      <p:ext uri="{BB962C8B-B14F-4D97-AF65-F5344CB8AC3E}">
        <p14:creationId xmlns:p14="http://schemas.microsoft.com/office/powerpoint/2010/main" val="83728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332656"/>
            <a:ext cx="7094984"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5" name="Content Placeholder 4"/>
          <p:cNvSpPr>
            <a:spLocks noGrp="1"/>
          </p:cNvSpPr>
          <p:nvPr>
            <p:ph idx="1"/>
          </p:nvPr>
        </p:nvSpPr>
        <p:spPr>
          <a:xfrm>
            <a:off x="673690" y="1340768"/>
            <a:ext cx="7930758" cy="5040560"/>
          </a:xfrm>
        </p:spPr>
        <p:txBody>
          <a:bodyPr>
            <a:normAutofit fontScale="92500"/>
          </a:bodyPr>
          <a:lstStyle/>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10. </a:t>
            </a:r>
            <a:r>
              <a:rPr lang="fa-IR" sz="2400" b="1" dirty="0" smtClean="0">
                <a:cs typeface="B Nazanin" pitchFamily="2" charset="-78"/>
              </a:rPr>
              <a:t>از قرار دادن دارو در كيف دستي پرهيز كنيد تا مانع خورده شدن دارو توسط كودكان شود.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11. </a:t>
            </a:r>
            <a:r>
              <a:rPr lang="fa-IR" sz="2400" b="1" dirty="0" smtClean="0">
                <a:cs typeface="B Nazanin" pitchFamily="2" charset="-78"/>
              </a:rPr>
              <a:t>داروهاي خود را در مقابل چشم كودكان نخوريد، چرا كه كودكان از رفتار بزرگسالان تقليد مي كنند و ممكن است دور از چشم والدين داروها را به دهان ببرند. </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12.  </a:t>
            </a:r>
            <a:r>
              <a:rPr lang="fa-IR" sz="2400" b="1" dirty="0" smtClean="0">
                <a:cs typeface="B Nazanin" pitchFamily="2" charset="-78"/>
              </a:rPr>
              <a:t>اگر به كودك خود دارو مي دهيد به او تفهيم كنيد كه اين دارو است و از كلماتي مثل آبنبات، شكلات و يا خوراكي استفاده نكنيد.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13.  </a:t>
            </a:r>
            <a:r>
              <a:rPr lang="fa-IR" sz="2400" b="1" dirty="0" smtClean="0">
                <a:cs typeface="B Nazanin" pitchFamily="2" charset="-78"/>
              </a:rPr>
              <a:t>بهتر است داروهای بیمار افسرده و یا بیمارانی که تعادل رفتاری ندارند و یا افرادی که سابقه اقدام به خودکشی دارند را دور از دسترش ایشان قرار دهید و مراقبت دقیقی در خصوص میزان داروی مصرفی ایشان به عمل آورید.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14.  </a:t>
            </a:r>
            <a:r>
              <a:rPr lang="fa-IR" sz="2400" b="1" dirty="0" smtClean="0">
                <a:cs typeface="B Nazanin" pitchFamily="2" charset="-78"/>
              </a:rPr>
              <a:t>بر مصرف داروی افراد مسن خانواده نظارت داشته باشید چراکه ایشان به دلایل زیر ممکن است داروی خود را به اشتباه یا بطور تکراری مصرف نمایند: تشابه ظاهری شکل داروها، ابتلا به فراموشی، عدم اطلاع از نام داروها، بی سوادی یا کم سوادی و یا خوانا نبودن مقادیر مصرفی دارو مندرج روی جعبه دارویی.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27584" y="332656"/>
            <a:ext cx="7239000"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5" name="Content Placeholder 4"/>
          <p:cNvSpPr>
            <a:spLocks noGrp="1"/>
          </p:cNvSpPr>
          <p:nvPr>
            <p:ph idx="1"/>
          </p:nvPr>
        </p:nvSpPr>
        <p:spPr>
          <a:xfrm>
            <a:off x="539552" y="1340768"/>
            <a:ext cx="8136904" cy="5184576"/>
          </a:xfrm>
        </p:spPr>
        <p:txBody>
          <a:bodyPr>
            <a:normAutofit fontScale="85000" lnSpcReduction="10000"/>
          </a:bodyPr>
          <a:lstStyle/>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15.  </a:t>
            </a:r>
            <a:r>
              <a:rPr lang="fa-IR" sz="2400" b="1" dirty="0" smtClean="0">
                <a:cs typeface="B Nazanin" pitchFamily="2" charset="-78"/>
              </a:rPr>
              <a:t>بهترین کار برای پیشگیری از خوردن دوز تکراری دارو، یادداشت کردن  دفعات مصرف دارو و یا قرار دادن قرصها در داخل جعبه های مخصوص تقسیم بندی شده (برحسب صبح، عصر و شب) می باشد. </a:t>
            </a:r>
            <a:endParaRPr lang="en-US" sz="2400" b="1" dirty="0" smtClean="0"/>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16. </a:t>
            </a:r>
            <a:r>
              <a:rPr lang="fa-IR" sz="2400" b="1" dirty="0" smtClean="0">
                <a:cs typeface="B Nazanin" pitchFamily="2" charset="-78"/>
              </a:rPr>
              <a:t>مصرف مقادیر بالای بسیاری از داروها در اقدام به خودکشی، ممکن است در ابتدا علامت و نشانه خاصی نداشته باشد ولی وضعیت فرد مسموم به طور ناگهانی وخیم گردد.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17. </a:t>
            </a:r>
            <a:r>
              <a:rPr lang="fa-IR" sz="2400" b="1" dirty="0" smtClean="0">
                <a:cs typeface="B Nazanin" pitchFamily="2" charset="-78"/>
              </a:rPr>
              <a:t>بروز مسمومیت توسط برخی از داروها هرچند ممکن است منجر به مرگ نگردد ولی مقادیر بالای این داروها می توانند منجر به صدمات دائمی کبد و کلیه فرد مسموم شود.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18.  </a:t>
            </a:r>
            <a:r>
              <a:rPr lang="fa-IR" sz="2400" b="1" dirty="0" smtClean="0">
                <a:cs typeface="B Nazanin" pitchFamily="2" charset="-78"/>
              </a:rPr>
              <a:t>داروها را مطابق با توصیه پزشک یا داروساز و نه بیشتر از آن مصرف نمائید چراکه با مصرف چند برابر مقادیر درمانی داروها به طور خودسرانه، نه تنها روند درمان شما سریعتر نمی شود بلکه تنها دچار عوارض سوء و یا مسمومیت با داروها خواهید شد.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19. </a:t>
            </a:r>
            <a:r>
              <a:rPr lang="fa-IR" sz="2400" b="1" dirty="0" smtClean="0">
                <a:cs typeface="B Nazanin" pitchFamily="2" charset="-78"/>
              </a:rPr>
              <a:t>مصرف بیش از مقادیر توصیه شده داروهای مسکن سبب سمیت و تخریب کلیه ها خواهد شد.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20.  </a:t>
            </a:r>
            <a:r>
              <a:rPr lang="fa-IR" sz="2400" b="1" dirty="0" smtClean="0">
                <a:cs typeface="B Nazanin" pitchFamily="2" charset="-78"/>
              </a:rPr>
              <a:t>مصرف خودسرانه داروی استامینوفن جهت درمان درد و تب بیش از مقادیر درمانی، منجر به صدمات کبدی خواهد شد.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21. </a:t>
            </a:r>
            <a:r>
              <a:rPr lang="fa-IR" sz="2400" b="1" dirty="0" smtClean="0">
                <a:cs typeface="B Nazanin" pitchFamily="2" charset="-78"/>
              </a:rPr>
              <a:t>داروها خصوصا داروهای خوش طعم مخصوص کودکان را از دسترس ایشان دور نگه دارید. ممکن است با استفاده از غفلت شما، کودک اقدام به مصرف دارو نماید.</a:t>
            </a:r>
          </a:p>
          <a:p>
            <a:pPr algn="r" rtl="1">
              <a:buNone/>
            </a:pPr>
            <a:endParaRPr lang="en-US" sz="2400" b="1"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27584" y="332656"/>
            <a:ext cx="7239000"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5" name="Content Placeholder 4"/>
          <p:cNvSpPr>
            <a:spLocks noGrp="1"/>
          </p:cNvSpPr>
          <p:nvPr>
            <p:ph idx="1"/>
          </p:nvPr>
        </p:nvSpPr>
        <p:spPr>
          <a:xfrm>
            <a:off x="323528" y="1412776"/>
            <a:ext cx="8352928" cy="5256584"/>
          </a:xfrm>
        </p:spPr>
        <p:txBody>
          <a:bodyPr>
            <a:normAutofit fontScale="92500"/>
          </a:bodyPr>
          <a:lstStyle/>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22. </a:t>
            </a:r>
            <a:r>
              <a:rPr lang="fa-IR" sz="2200" b="1" dirty="0" smtClean="0">
                <a:solidFill>
                  <a:schemeClr val="tx1">
                    <a:lumMod val="95000"/>
                    <a:lumOff val="5000"/>
                  </a:schemeClr>
                </a:solidFill>
                <a:cs typeface="B Nazanin" pitchFamily="2" charset="-78"/>
              </a:rPr>
              <a:t>در برخورد با فرد مسموم غیر هوشیاری که در کنارش بسته های داروی خورده شده وجود دارد، ضمن حفظ خونسردی خود و عدم القاء استفراغ در این فرد، بسته های دارویی را همراه بیمار به بیمارستان ببرید.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23. </a:t>
            </a:r>
            <a:r>
              <a:rPr lang="fa-IR" sz="2200" b="1" dirty="0" smtClean="0">
                <a:solidFill>
                  <a:schemeClr val="tx1">
                    <a:lumMod val="95000"/>
                    <a:lumOff val="5000"/>
                  </a:schemeClr>
                </a:solidFill>
                <a:cs typeface="B Nazanin" pitchFamily="2" charset="-78"/>
              </a:rPr>
              <a:t>در مسمومیت های تعمدی با دارو، بهتر است در صورت هوشیاری فرد مسموم، نام دارو یا داروهای مصرفی و تعداد هر یک از آنها را از وی بپرسید و به کادر درمانی اطلاع دهید.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24.  </a:t>
            </a:r>
            <a:r>
              <a:rPr lang="fa-IR" sz="2200" b="1" dirty="0" smtClean="0">
                <a:solidFill>
                  <a:schemeClr val="tx1">
                    <a:lumMod val="95000"/>
                    <a:lumOff val="5000"/>
                  </a:schemeClr>
                </a:solidFill>
                <a:cs typeface="B Nazanin" pitchFamily="2" charset="-78"/>
              </a:rPr>
              <a:t>در اغلب مسمومیت های اتفاقی و یا تعمدی با داروها، برای اطلاع از نحوه انجام اقدامات اولیه، هرچه سریع تر با شماره تلفن مرکز اطلاع رسانی داروها و سموم </a:t>
            </a:r>
            <a:r>
              <a:rPr lang="fa-IR" sz="2200" b="1" dirty="0" smtClean="0">
                <a:solidFill>
                  <a:srgbClr val="FF0000"/>
                </a:solidFill>
                <a:cs typeface="B Titr" panose="00000700000000000000" pitchFamily="2" charset="-78"/>
              </a:rPr>
              <a:t>190</a:t>
            </a:r>
            <a:r>
              <a:rPr lang="fa-IR" sz="2200" b="1" dirty="0" smtClean="0">
                <a:solidFill>
                  <a:schemeClr val="tx1">
                    <a:lumMod val="95000"/>
                    <a:lumOff val="5000"/>
                  </a:schemeClr>
                </a:solidFill>
                <a:cs typeface="B Nazanin" pitchFamily="2" charset="-78"/>
              </a:rPr>
              <a:t> و یا اورژانس </a:t>
            </a:r>
            <a:r>
              <a:rPr lang="fa-IR" sz="2200" b="1" dirty="0" smtClean="0">
                <a:solidFill>
                  <a:srgbClr val="FF0000"/>
                </a:solidFill>
                <a:cs typeface="B Nazanin" pitchFamily="2" charset="-78"/>
              </a:rPr>
              <a:t>115</a:t>
            </a:r>
            <a:r>
              <a:rPr lang="fa-IR" sz="2200" b="1" dirty="0" smtClean="0">
                <a:solidFill>
                  <a:schemeClr val="tx1">
                    <a:lumMod val="95000"/>
                    <a:lumOff val="5000"/>
                  </a:schemeClr>
                </a:solidFill>
                <a:cs typeface="B Nazanin" pitchFamily="2" charset="-78"/>
              </a:rPr>
              <a:t> تماس بگیرید.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25. </a:t>
            </a:r>
            <a:r>
              <a:rPr lang="fa-IR" sz="2200" b="1" dirty="0" smtClean="0">
                <a:solidFill>
                  <a:schemeClr val="tx1">
                    <a:lumMod val="95000"/>
                    <a:lumOff val="5000"/>
                  </a:schemeClr>
                </a:solidFill>
                <a:cs typeface="B Nazanin" pitchFamily="2" charset="-78"/>
              </a:rPr>
              <a:t>آیا می دانید شایعترین علت مسمومیت در کشور ما بروز مسمومیت های دارویی می باشد؟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26.  </a:t>
            </a:r>
            <a:r>
              <a:rPr lang="fa-IR" sz="2200" b="1" dirty="0" smtClean="0">
                <a:solidFill>
                  <a:schemeClr val="tx1">
                    <a:lumMod val="95000"/>
                    <a:lumOff val="5000"/>
                  </a:schemeClr>
                </a:solidFill>
                <a:cs typeface="B Nazanin" pitchFamily="2" charset="-78"/>
              </a:rPr>
              <a:t>چنانچه در خانه کودک زیر 5 سال دارید، حتما داروها را در کمدهای بالاتر و مجهز به قفل قرار دهید.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27. </a:t>
            </a:r>
            <a:r>
              <a:rPr lang="fa-IR" sz="2200" b="1" dirty="0" smtClean="0">
                <a:solidFill>
                  <a:schemeClr val="tx1">
                    <a:lumMod val="95000"/>
                    <a:lumOff val="5000"/>
                  </a:schemeClr>
                </a:solidFill>
                <a:cs typeface="B Nazanin" pitchFamily="2" charset="-78"/>
              </a:rPr>
              <a:t>کودکان کنجکاوند و ممکن است زمانی که افراد سالمند فامیل در حال مصرف داروهای خود می باشند، کودکان اقدام به چشیدن و یا بلعیدن دارو بنمایند.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28. </a:t>
            </a:r>
            <a:r>
              <a:rPr lang="fa-IR" sz="2200" b="1" dirty="0" smtClean="0">
                <a:solidFill>
                  <a:schemeClr val="tx1">
                    <a:lumMod val="95000"/>
                    <a:lumOff val="5000"/>
                  </a:schemeClr>
                </a:solidFill>
                <a:cs typeface="B Nazanin" pitchFamily="2" charset="-78"/>
              </a:rPr>
              <a:t>برای پیشگیری از مسمومیت دارویی کودک دلبندتان، از والدین خود بخواهید داروهای مصرفی خود را دور از دسترس کودکان نگهداری نمایند.</a:t>
            </a:r>
            <a:endParaRPr lang="en-US" sz="2400" b="1" dirty="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27584" y="332656"/>
            <a:ext cx="7239000"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5" name="Content Placeholder 4"/>
          <p:cNvSpPr>
            <a:spLocks noGrp="1"/>
          </p:cNvSpPr>
          <p:nvPr>
            <p:ph idx="1"/>
          </p:nvPr>
        </p:nvSpPr>
        <p:spPr>
          <a:xfrm>
            <a:off x="270620" y="1601416"/>
            <a:ext cx="8352928" cy="5256584"/>
          </a:xfrm>
        </p:spPr>
        <p:txBody>
          <a:bodyPr>
            <a:normAutofit lnSpcReduction="10000"/>
          </a:bodyPr>
          <a:lstStyle/>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29. </a:t>
            </a:r>
            <a:r>
              <a:rPr lang="fa-IR" sz="2400" b="1" dirty="0" smtClean="0">
                <a:cs typeface="B Nazanin" pitchFamily="2" charset="-78"/>
              </a:rPr>
              <a:t>متاسفانه </a:t>
            </a:r>
            <a:r>
              <a:rPr lang="fa-IR" sz="2400" b="1" dirty="0">
                <a:cs typeface="B Nazanin" pitchFamily="2" charset="-78"/>
              </a:rPr>
              <a:t>سالانه تعدادی از کودکان کشورمان به دلیل مصرف ناخواسته </a:t>
            </a:r>
            <a:r>
              <a:rPr lang="fa-IR" sz="2400" b="1" dirty="0">
                <a:solidFill>
                  <a:srgbClr val="FF0000"/>
                </a:solidFill>
                <a:cs typeface="B Nazanin" pitchFamily="2" charset="-78"/>
              </a:rPr>
              <a:t>شربت متادون </a:t>
            </a:r>
            <a:r>
              <a:rPr lang="fa-IR" sz="2400" b="1" dirty="0">
                <a:cs typeface="B Nazanin" pitchFamily="2" charset="-78"/>
              </a:rPr>
              <a:t>که در شیشه داروهای دیگری نگهداری می شده است به کام مرگ می روند.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30.	</a:t>
            </a:r>
            <a:r>
              <a:rPr lang="fa-IR" sz="2400" b="1" dirty="0" smtClean="0">
                <a:cs typeface="B Nazanin" pitchFamily="2" charset="-78"/>
              </a:rPr>
              <a:t>در </a:t>
            </a:r>
            <a:r>
              <a:rPr lang="fa-IR" sz="2400" b="1" dirty="0">
                <a:cs typeface="B Nazanin" pitchFamily="2" charset="-78"/>
              </a:rPr>
              <a:t>آمار بدست آمده از مراکز اطلاع رسانی داروها و سموم  کشور، کماکان درصد بالایی از مسمومیت ها یعنی در حدود 50 تا 60 درصد از کل مسمومیت های ثبت شده در این مراکز به مسمومیت دارویی تعلق دارد.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31.</a:t>
            </a:r>
            <a:r>
              <a:rPr lang="fa-IR" sz="1900" b="1" dirty="0">
                <a:solidFill>
                  <a:schemeClr val="accent1">
                    <a:lumMod val="75000"/>
                  </a:schemeClr>
                </a:solidFill>
                <a:cs typeface="B Titr" pitchFamily="2" charset="-78"/>
              </a:rPr>
              <a:t>	</a:t>
            </a:r>
            <a:r>
              <a:rPr lang="fa-IR" sz="2400" b="1" dirty="0">
                <a:cs typeface="B Nazanin" pitchFamily="2" charset="-78"/>
              </a:rPr>
              <a:t> با توجه به آمار سازمان پزشکی قانونی کشور درخصوص مرگ و میر ناشی از مسمومیت با داروها، مشاهده می شود در پنج سال اخیر به طور میانگین هر سال بین </a:t>
            </a:r>
            <a:r>
              <a:rPr lang="fa-IR" sz="2400" b="1" dirty="0" smtClean="0">
                <a:cs typeface="B Nazanin" pitchFamily="2" charset="-78"/>
              </a:rPr>
              <a:t>680 </a:t>
            </a:r>
            <a:r>
              <a:rPr lang="fa-IR" sz="2400" b="1" dirty="0">
                <a:cs typeface="B Nazanin" pitchFamily="2" charset="-78"/>
              </a:rPr>
              <a:t>تا </a:t>
            </a:r>
            <a:r>
              <a:rPr lang="fa-IR" sz="2400" b="1" dirty="0" smtClean="0">
                <a:cs typeface="B Nazanin" pitchFamily="2" charset="-78"/>
              </a:rPr>
              <a:t>780 </a:t>
            </a:r>
            <a:r>
              <a:rPr lang="fa-IR" sz="2400" b="1" dirty="0">
                <a:cs typeface="B Nazanin" pitchFamily="2" charset="-78"/>
              </a:rPr>
              <a:t>نفر از هموطنانمان در اثر مسمومیت با دارو جان سپرده اند.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32.</a:t>
            </a:r>
            <a:r>
              <a:rPr lang="fa-IR" sz="2400" b="1" dirty="0" smtClean="0">
                <a:cs typeface="B Nazanin" pitchFamily="2" charset="-78"/>
              </a:rPr>
              <a:t> در سال 1396 تا 1397، </a:t>
            </a:r>
            <a:r>
              <a:rPr lang="fa-IR" sz="2400" b="1" dirty="0">
                <a:cs typeface="B Nazanin" pitchFamily="2" charset="-78"/>
              </a:rPr>
              <a:t>از هر صد نفر مراجعه کننده به بیمارستان لقمان حکیم تهران </a:t>
            </a:r>
            <a:r>
              <a:rPr lang="fa-IR" sz="2400" b="1" dirty="0" smtClean="0">
                <a:cs typeface="B Nazanin" pitchFamily="2" charset="-78"/>
              </a:rPr>
              <a:t>40 تا 45 </a:t>
            </a:r>
            <a:r>
              <a:rPr lang="fa-IR" sz="2400" b="1" dirty="0">
                <a:cs typeface="B Nazanin" pitchFamily="2" charset="-78"/>
              </a:rPr>
              <a:t>نفر در اثر دارو مسموم شده بودند و </a:t>
            </a:r>
            <a:r>
              <a:rPr lang="fa-IR" sz="2400" b="1" dirty="0" smtClean="0">
                <a:cs typeface="B Nazanin" pitchFamily="2" charset="-78"/>
              </a:rPr>
              <a:t>87 </a:t>
            </a:r>
            <a:r>
              <a:rPr lang="fa-IR" sz="2400" b="1" dirty="0">
                <a:cs typeface="B Nazanin" pitchFamily="2" charset="-78"/>
              </a:rPr>
              <a:t>درصد از این موارد تعمدی بوده است.</a:t>
            </a:r>
          </a:p>
          <a:p>
            <a:pPr marL="514350" indent="-514350" algn="just" rtl="1">
              <a:buClr>
                <a:schemeClr val="tx2">
                  <a:lumMod val="75000"/>
                </a:schemeClr>
              </a:buClr>
              <a:buSzPct val="100000"/>
              <a:buNone/>
            </a:pPr>
            <a:r>
              <a:rPr lang="fa-IR" sz="2400" b="1" dirty="0" smtClean="0">
                <a:cs typeface="B Nazanin" pitchFamily="2" charset="-78"/>
              </a:rPr>
              <a:t> </a:t>
            </a:r>
            <a:r>
              <a:rPr lang="fa-IR" sz="1900" b="1" dirty="0" smtClean="0">
                <a:solidFill>
                  <a:schemeClr val="accent1">
                    <a:lumMod val="75000"/>
                  </a:schemeClr>
                </a:solidFill>
                <a:cs typeface="B Titr" pitchFamily="2" charset="-78"/>
              </a:rPr>
              <a:t>33.</a:t>
            </a:r>
            <a:r>
              <a:rPr lang="fa-IR" sz="2400" b="1" dirty="0">
                <a:cs typeface="B Nazanin" pitchFamily="2" charset="-78"/>
              </a:rPr>
              <a:t>	مسمومیت </a:t>
            </a:r>
            <a:r>
              <a:rPr lang="fa-IR" sz="2400" b="1" dirty="0" smtClean="0">
                <a:cs typeface="B Nazanin" pitchFamily="2" charset="-78"/>
              </a:rPr>
              <a:t>دارویی چهارمین عامل </a:t>
            </a:r>
            <a:r>
              <a:rPr lang="fa-IR" sz="2400" b="1" dirty="0">
                <a:cs typeface="B Nazanin" pitchFamily="2" charset="-78"/>
              </a:rPr>
              <a:t>مرگ ناشی از مسمومیت با شیوع </a:t>
            </a:r>
            <a:r>
              <a:rPr lang="fa-IR" sz="2400" b="1" dirty="0" smtClean="0">
                <a:cs typeface="B Nazanin" pitchFamily="2" charset="-78"/>
              </a:rPr>
              <a:t>13 </a:t>
            </a:r>
            <a:r>
              <a:rPr lang="fa-IR" sz="2400" b="1" dirty="0">
                <a:cs typeface="B Nazanin" pitchFamily="2" charset="-78"/>
              </a:rPr>
              <a:t>درصد است.</a:t>
            </a:r>
          </a:p>
          <a:p>
            <a:pPr marL="514350" indent="-514350" algn="just" rtl="1">
              <a:buClr>
                <a:schemeClr val="tx2">
                  <a:lumMod val="75000"/>
                </a:schemeClr>
              </a:buClr>
              <a:buSzPct val="100000"/>
              <a:buNone/>
            </a:pPr>
            <a:endParaRPr lang="en-US" sz="2400" b="1" dirty="0">
              <a:cs typeface="B Nazanin" pitchFamily="2" charset="-78"/>
            </a:endParaRPr>
          </a:p>
        </p:txBody>
      </p:sp>
    </p:spTree>
    <p:extLst>
      <p:ext uri="{BB962C8B-B14F-4D97-AF65-F5344CB8AC3E}">
        <p14:creationId xmlns:p14="http://schemas.microsoft.com/office/powerpoint/2010/main" val="209373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2"/>
            <a:ext cx="7772400" cy="1360192"/>
          </a:xfrm>
        </p:spPr>
        <p:style>
          <a:lnRef idx="2">
            <a:schemeClr val="accent1"/>
          </a:lnRef>
          <a:fillRef idx="1">
            <a:schemeClr val="lt1"/>
          </a:fillRef>
          <a:effectRef idx="0">
            <a:schemeClr val="accent1"/>
          </a:effectRef>
          <a:fontRef idx="minor">
            <a:schemeClr val="dk1"/>
          </a:fontRef>
        </p:style>
        <p:txBody>
          <a:bodyPr anchor="ctr">
            <a:noAutofit/>
          </a:bodyPr>
          <a:lstStyle/>
          <a:p>
            <a:pPr lvl="0" algn="r" rtl="1">
              <a:defRPr/>
            </a:pPr>
            <a:r>
              <a:rPr lang="fa-IR" sz="2800" dirty="0" smtClean="0">
                <a:ln w="11430"/>
                <a:solidFill>
                  <a:srgbClr val="FFCC00"/>
                </a:solidFill>
                <a:effectLst>
                  <a:outerShdw blurRad="50800" dist="39000" dir="5460000" algn="tl">
                    <a:srgbClr val="000000">
                      <a:alpha val="38000"/>
                    </a:srgbClr>
                  </a:outerShdw>
                </a:effectLst>
                <a:cs typeface="B Titr" pitchFamily="2" charset="-78"/>
              </a:rPr>
              <a:t>پ</a:t>
            </a:r>
            <a:r>
              <a:rPr lang="ar-SA" sz="28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a:t>
            </a:r>
            <a:r>
              <a:rPr lang="fa-IR" sz="2800" dirty="0" smtClean="0">
                <a:ln w="11430"/>
                <a:solidFill>
                  <a:srgbClr val="FFCC00"/>
                </a:solidFill>
                <a:effectLst>
                  <a:outerShdw blurRad="50800" dist="39000" dir="5460000" algn="tl">
                    <a:srgbClr val="000000">
                      <a:alpha val="38000"/>
                    </a:srgbClr>
                  </a:outerShdw>
                </a:effectLst>
                <a:cs typeface="B Titr" pitchFamily="2" charset="-78"/>
              </a:rPr>
              <a:t>با سم فسفیدآمی</a:t>
            </a:r>
            <a:r>
              <a:rPr lang="fa-IR" sz="2800" dirty="0">
                <a:ln w="11430"/>
                <a:solidFill>
                  <a:srgbClr val="FFCC00"/>
                </a:solidFill>
                <a:effectLst>
                  <a:outerShdw blurRad="50800" dist="39000" dir="5460000" algn="tl">
                    <a:srgbClr val="000000">
                      <a:alpha val="38000"/>
                    </a:srgbClr>
                  </a:outerShdw>
                </a:effectLst>
                <a:cs typeface="B Titr" pitchFamily="2" charset="-78"/>
              </a:rPr>
              <a:t>د</a:t>
            </a:r>
            <a:r>
              <a:rPr lang="fa-IR" sz="2800" dirty="0" smtClean="0">
                <a:ln w="11430"/>
                <a:solidFill>
                  <a:srgbClr val="FFCC00"/>
                </a:solidFill>
                <a:effectLst>
                  <a:outerShdw blurRad="50800" dist="39000" dir="5460000" algn="tl">
                    <a:srgbClr val="000000">
                      <a:alpha val="38000"/>
                    </a:srgbClr>
                  </a:outerShdw>
                </a:effectLst>
                <a:cs typeface="B Titr" pitchFamily="2" charset="-78"/>
              </a:rPr>
              <a:t>  </a:t>
            </a:r>
            <a:br>
              <a:rPr lang="fa-IR" sz="2800" dirty="0" smtClean="0">
                <a:ln w="11430"/>
                <a:solidFill>
                  <a:srgbClr val="FFCC00"/>
                </a:solidFill>
                <a:effectLst>
                  <a:outerShdw blurRad="50800" dist="39000" dir="5460000" algn="tl">
                    <a:srgbClr val="000000">
                      <a:alpha val="38000"/>
                    </a:srgbClr>
                  </a:outerShdw>
                </a:effectLst>
                <a:cs typeface="B Titr" pitchFamily="2" charset="-78"/>
              </a:rPr>
            </a:br>
            <a:r>
              <a:rPr lang="fa-IR" sz="2800" dirty="0" smtClean="0">
                <a:ln w="11430"/>
                <a:solidFill>
                  <a:srgbClr val="FFCC00"/>
                </a:solidFill>
                <a:effectLst>
                  <a:outerShdw blurRad="50800" dist="39000" dir="5460000" algn="tl">
                    <a:srgbClr val="000000">
                      <a:alpha val="38000"/>
                    </a:srgbClr>
                  </a:outerShdw>
                </a:effectLst>
                <a:cs typeface="B Titr" pitchFamily="2" charset="-78"/>
              </a:rPr>
              <a:t> (قرص برنج)</a:t>
            </a:r>
            <a:endParaRPr lang="en-US" sz="28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2" name="Content Placeholder 1"/>
          <p:cNvSpPr>
            <a:spLocks noGrp="1"/>
          </p:cNvSpPr>
          <p:nvPr>
            <p:ph idx="1"/>
          </p:nvPr>
        </p:nvSpPr>
        <p:spPr/>
        <p:txBody>
          <a:bodyPr>
            <a:normAutofit lnSpcReduction="10000"/>
          </a:bodyPr>
          <a:lstStyle/>
          <a:p>
            <a:pPr algn="just" rtl="1"/>
            <a:r>
              <a:rPr lang="fa-IR" sz="2200" dirty="0" smtClean="0">
                <a:cs typeface="B Nazanin" panose="00000400000000000000" pitchFamily="2" charset="-78"/>
              </a:rPr>
              <a:t>1.</a:t>
            </a:r>
            <a:r>
              <a:rPr lang="ar-SA" sz="2200" dirty="0">
                <a:cs typeface="B Nazanin" panose="00000400000000000000" pitchFamily="2" charset="-78"/>
              </a:rPr>
              <a:t> آيا می‌دانید در كشور ما مسموميت با سموم كشاورزي يكي از علل مهم ايجاد مسمومیت‌ها است؟</a:t>
            </a:r>
            <a:endParaRPr lang="en-US" sz="2200" dirty="0">
              <a:cs typeface="B Nazanin" panose="00000400000000000000" pitchFamily="2" charset="-78"/>
            </a:endParaRPr>
          </a:p>
          <a:p>
            <a:pPr algn="just" rtl="1"/>
            <a:r>
              <a:rPr lang="fa-IR" sz="2200" dirty="0" smtClean="0">
                <a:cs typeface="B Nazanin" panose="00000400000000000000" pitchFamily="2" charset="-78"/>
              </a:rPr>
              <a:t>2.</a:t>
            </a:r>
            <a:r>
              <a:rPr lang="fa-IR" sz="2200" dirty="0">
                <a:cs typeface="B Nazanin" panose="00000400000000000000" pitchFamily="2" charset="-78"/>
              </a:rPr>
              <a:t> از سموم صنعتی و کشاورزی در محیط منزل استفاده ننمایید. این سموم سلامت خانواده را به خطر خواهد انداخت.</a:t>
            </a:r>
            <a:endParaRPr lang="en-US" sz="2200" dirty="0">
              <a:cs typeface="B Nazanin" panose="00000400000000000000" pitchFamily="2" charset="-78"/>
            </a:endParaRPr>
          </a:p>
          <a:p>
            <a:pPr algn="just" rtl="1"/>
            <a:r>
              <a:rPr lang="fa-IR" sz="2200" dirty="0" smtClean="0">
                <a:cs typeface="B Nazanin" panose="00000400000000000000" pitchFamily="2" charset="-78"/>
              </a:rPr>
              <a:t>3.</a:t>
            </a:r>
            <a:r>
              <a:rPr lang="fa-IR" sz="2200" dirty="0">
                <a:cs typeface="B Nazanin" panose="00000400000000000000" pitchFamily="2" charset="-78"/>
              </a:rPr>
              <a:t> سم فسفید آلومینیوم (قرص برنج) یک کالای قاچاق است؛ بنابراین عرضه آن توسط فروشنده‌های سم و عطاری‌ها ممنوع می باشد</a:t>
            </a:r>
            <a:r>
              <a:rPr lang="fa-IR" sz="2200" dirty="0" smtClean="0">
                <a:cs typeface="B Nazanin" panose="00000400000000000000" pitchFamily="2" charset="-78"/>
              </a:rPr>
              <a:t>.</a:t>
            </a:r>
          </a:p>
          <a:p>
            <a:pPr algn="just" rtl="1"/>
            <a:r>
              <a:rPr lang="fa-IR" sz="2200" dirty="0" smtClean="0">
                <a:cs typeface="B Nazanin" panose="00000400000000000000" pitchFamily="2" charset="-78"/>
              </a:rPr>
              <a:t>4.</a:t>
            </a:r>
            <a:r>
              <a:rPr lang="fa-IR" sz="2200" dirty="0">
                <a:cs typeface="B Nazanin" panose="00000400000000000000" pitchFamily="2" charset="-78"/>
              </a:rPr>
              <a:t> از نگهداری محصولات خطرناك مانند سم قرص برنج در منزل، آشپزخانه و کمد اجتناب نمایید گاز حاصل از آن می تواند کشنده باشد</a:t>
            </a:r>
            <a:r>
              <a:rPr lang="fa-IR" sz="2200" dirty="0" smtClean="0">
                <a:cs typeface="B Nazanin" panose="00000400000000000000" pitchFamily="2" charset="-78"/>
              </a:rPr>
              <a:t>.</a:t>
            </a:r>
          </a:p>
          <a:p>
            <a:pPr algn="just" rtl="1"/>
            <a:r>
              <a:rPr lang="fa-IR" sz="2200" dirty="0" smtClean="0">
                <a:cs typeface="B Nazanin" panose="00000400000000000000" pitchFamily="2" charset="-78"/>
              </a:rPr>
              <a:t>5.</a:t>
            </a:r>
            <a:r>
              <a:rPr lang="fa-IR" sz="2200" dirty="0">
                <a:cs typeface="B Nazanin" panose="00000400000000000000" pitchFamily="2" charset="-78"/>
              </a:rPr>
              <a:t> برای پیشگیری از آفت‌زدگی غلات و حبوبات در منزل، بجای استفاده از قرص برنج که بسیار سمی و کشنده است، از سیر و نمک که کاملاً بی‌خطر است استفاده نمایید.</a:t>
            </a:r>
            <a:endParaRPr lang="en-US" sz="2200" dirty="0">
              <a:cs typeface="B Nazanin" panose="00000400000000000000" pitchFamily="2" charset="-78"/>
            </a:endParaRPr>
          </a:p>
          <a:p>
            <a:pPr algn="just" rtl="1"/>
            <a:r>
              <a:rPr lang="fa-IR" sz="2200" dirty="0" smtClean="0">
                <a:cs typeface="B Nazanin" panose="00000400000000000000" pitchFamily="2" charset="-78"/>
              </a:rPr>
              <a:t>6.</a:t>
            </a:r>
            <a:r>
              <a:rPr lang="fa-IR" sz="2200" dirty="0">
                <a:cs typeface="B Nazanin" panose="00000400000000000000" pitchFamily="2" charset="-78"/>
              </a:rPr>
              <a:t> تنفس گاز متصاعد شده از قرص برنج می‌تواند منجر به مرگ شود</a:t>
            </a:r>
            <a:endParaRPr lang="en-US" sz="2200" dirty="0">
              <a:cs typeface="B Nazanin" panose="00000400000000000000" pitchFamily="2" charset="-78"/>
            </a:endParaRPr>
          </a:p>
          <a:p>
            <a:pPr algn="just" rtl="1"/>
            <a:endParaRPr lang="en-US" sz="2200" dirty="0">
              <a:cs typeface="B Nazanin" panose="00000400000000000000" pitchFamily="2" charset="-78"/>
            </a:endParaRPr>
          </a:p>
          <a:p>
            <a:pPr algn="r" rtl="1"/>
            <a:endParaRPr lang="en-US" sz="2200"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0" y="0"/>
            <a:ext cx="2267743" cy="1988839"/>
          </a:xfrm>
          <a:prstGeom prst="rect">
            <a:avLst/>
          </a:prstGeom>
        </p:spPr>
      </p:pic>
    </p:spTree>
    <p:extLst>
      <p:ext uri="{BB962C8B-B14F-4D97-AF65-F5344CB8AC3E}">
        <p14:creationId xmlns:p14="http://schemas.microsoft.com/office/powerpoint/2010/main" val="4051991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2"/>
            <a:ext cx="7772400" cy="1360192"/>
          </a:xfrm>
        </p:spPr>
        <p:style>
          <a:lnRef idx="2">
            <a:schemeClr val="accent1"/>
          </a:lnRef>
          <a:fillRef idx="1">
            <a:schemeClr val="lt1"/>
          </a:fillRef>
          <a:effectRef idx="0">
            <a:schemeClr val="accent1"/>
          </a:effectRef>
          <a:fontRef idx="minor">
            <a:schemeClr val="dk1"/>
          </a:fontRef>
        </p:style>
        <p:txBody>
          <a:bodyPr anchor="ctr">
            <a:noAutofit/>
          </a:bodyPr>
          <a:lstStyle/>
          <a:p>
            <a:pPr lvl="0" algn="r" rtl="1">
              <a:defRPr/>
            </a:pPr>
            <a:r>
              <a:rPr lang="fa-IR" sz="2800" dirty="0" smtClean="0">
                <a:ln w="11430"/>
                <a:solidFill>
                  <a:srgbClr val="FFCC00"/>
                </a:solidFill>
                <a:effectLst>
                  <a:outerShdw blurRad="50800" dist="39000" dir="5460000" algn="tl">
                    <a:srgbClr val="000000">
                      <a:alpha val="38000"/>
                    </a:srgbClr>
                  </a:outerShdw>
                </a:effectLst>
                <a:cs typeface="B Titr" pitchFamily="2" charset="-78"/>
              </a:rPr>
              <a:t>پ</a:t>
            </a:r>
            <a:r>
              <a:rPr lang="ar-SA" sz="28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a:t>
            </a:r>
            <a:r>
              <a:rPr lang="fa-IR" sz="2800" dirty="0" smtClean="0">
                <a:ln w="11430"/>
                <a:solidFill>
                  <a:srgbClr val="FFCC00"/>
                </a:solidFill>
                <a:effectLst>
                  <a:outerShdw blurRad="50800" dist="39000" dir="5460000" algn="tl">
                    <a:srgbClr val="000000">
                      <a:alpha val="38000"/>
                    </a:srgbClr>
                  </a:outerShdw>
                </a:effectLst>
                <a:cs typeface="B Titr" pitchFamily="2" charset="-78"/>
              </a:rPr>
              <a:t>با سم فسفیدآمید            </a:t>
            </a:r>
            <a:br>
              <a:rPr lang="fa-IR" sz="2800" dirty="0" smtClean="0">
                <a:ln w="11430"/>
                <a:solidFill>
                  <a:srgbClr val="FFCC00"/>
                </a:solidFill>
                <a:effectLst>
                  <a:outerShdw blurRad="50800" dist="39000" dir="5460000" algn="tl">
                    <a:srgbClr val="000000">
                      <a:alpha val="38000"/>
                    </a:srgbClr>
                  </a:outerShdw>
                </a:effectLst>
                <a:cs typeface="B Titr" pitchFamily="2" charset="-78"/>
              </a:rPr>
            </a:br>
            <a:r>
              <a:rPr lang="fa-IR" sz="2800" dirty="0" smtClean="0">
                <a:ln w="11430"/>
                <a:solidFill>
                  <a:srgbClr val="FFCC00"/>
                </a:solidFill>
                <a:effectLst>
                  <a:outerShdw blurRad="50800" dist="39000" dir="5460000" algn="tl">
                    <a:srgbClr val="000000">
                      <a:alpha val="38000"/>
                    </a:srgbClr>
                  </a:outerShdw>
                </a:effectLst>
                <a:cs typeface="B Titr" pitchFamily="2" charset="-78"/>
              </a:rPr>
              <a:t>(قرص برنج)</a:t>
            </a:r>
            <a:endParaRPr lang="en-US" sz="28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2" name="Content Placeholder 1"/>
          <p:cNvSpPr>
            <a:spLocks noGrp="1"/>
          </p:cNvSpPr>
          <p:nvPr>
            <p:ph idx="1"/>
          </p:nvPr>
        </p:nvSpPr>
        <p:spPr/>
        <p:txBody>
          <a:bodyPr>
            <a:normAutofit/>
          </a:bodyPr>
          <a:lstStyle/>
          <a:p>
            <a:pPr algn="just" rtl="1"/>
            <a:r>
              <a:rPr lang="fa-IR" sz="2200" dirty="0" smtClean="0">
                <a:cs typeface="B Nazanin" panose="00000400000000000000" pitchFamily="2" charset="-78"/>
              </a:rPr>
              <a:t>7.</a:t>
            </a:r>
            <a:r>
              <a:rPr lang="fa-IR" sz="2200" dirty="0">
                <a:cs typeface="B Nazanin" panose="00000400000000000000" pitchFamily="2" charset="-78"/>
              </a:rPr>
              <a:t> بر اساس گزارش‌های واصله، سه نفر از اعضای یک خانواده (مادر و دو کودک) در اثر استنشاق تدریجی گاز حاصل از قرص برنج داخل کیسه‌های برنجی که در گوشه اتاق نگهداری می‌کردند، فوت نموده‌اند.</a:t>
            </a:r>
            <a:endParaRPr lang="en-US" sz="2200" dirty="0">
              <a:cs typeface="B Nazanin" panose="00000400000000000000" pitchFamily="2" charset="-78"/>
            </a:endParaRPr>
          </a:p>
          <a:p>
            <a:pPr algn="just" rtl="1"/>
            <a:r>
              <a:rPr lang="fa-IR" sz="2200" dirty="0" smtClean="0">
                <a:cs typeface="B Nazanin" panose="00000400000000000000" pitchFamily="2" charset="-78"/>
              </a:rPr>
              <a:t>8.</a:t>
            </a:r>
            <a:r>
              <a:rPr lang="fa-IR" sz="2200" dirty="0">
                <a:cs typeface="B Nazanin" panose="00000400000000000000" pitchFamily="2" charset="-78"/>
              </a:rPr>
              <a:t> قرص برنج داخل کیسه های نخود که در یک منزل نگهداری می شد، منجر به مرگ دو فرزند یک خانواده شده است.</a:t>
            </a:r>
            <a:endParaRPr lang="en-US" sz="2200" dirty="0">
              <a:cs typeface="B Nazanin" panose="00000400000000000000" pitchFamily="2" charset="-78"/>
            </a:endParaRPr>
          </a:p>
          <a:p>
            <a:pPr algn="just" rtl="1"/>
            <a:r>
              <a:rPr lang="fa-IR" sz="2200" dirty="0" smtClean="0">
                <a:cs typeface="B Nazanin" panose="00000400000000000000" pitchFamily="2" charset="-78"/>
              </a:rPr>
              <a:t>9.</a:t>
            </a:r>
            <a:r>
              <a:rPr lang="fa-IR" sz="2200" dirty="0">
                <a:cs typeface="B Nazanin" panose="00000400000000000000" pitchFamily="2" charset="-78"/>
              </a:rPr>
              <a:t> قرص برنج کالایی قاچاق است و خرید، توزیع و ارائه آن توسط هر فردی خصوصا عطاری‌ها و سم فروشی‌ها ممنوع می باشد.</a:t>
            </a:r>
            <a:endParaRPr lang="en-US" sz="2200" dirty="0">
              <a:cs typeface="B Nazanin" panose="00000400000000000000" pitchFamily="2" charset="-78"/>
            </a:endParaRPr>
          </a:p>
          <a:p>
            <a:pPr algn="just" rtl="1"/>
            <a:r>
              <a:rPr lang="fa-IR" sz="2200" dirty="0" smtClean="0">
                <a:cs typeface="B Nazanin" panose="00000400000000000000" pitchFamily="2" charset="-78"/>
              </a:rPr>
              <a:t>10.</a:t>
            </a:r>
            <a:r>
              <a:rPr lang="fa-IR" sz="2200" dirty="0">
                <a:cs typeface="B Nazanin" panose="00000400000000000000" pitchFamily="2" charset="-78"/>
              </a:rPr>
              <a:t> در صورت مسمومیت اتفاقی یا تعمدی با قرص برنج، مصدوم باید بدون اتلاف وقت به بیمارستان منتقل شود.</a:t>
            </a:r>
            <a:endParaRPr lang="en-US" sz="2200" dirty="0">
              <a:cs typeface="B Nazanin" panose="00000400000000000000" pitchFamily="2" charset="-78"/>
            </a:endParaRPr>
          </a:p>
          <a:p>
            <a:pPr algn="just" rtl="1"/>
            <a:r>
              <a:rPr lang="fa-IR" sz="2200" dirty="0" smtClean="0">
                <a:cs typeface="B Nazanin" panose="00000400000000000000" pitchFamily="2" charset="-78"/>
              </a:rPr>
              <a:t>11.</a:t>
            </a:r>
            <a:r>
              <a:rPr lang="fa-IR" sz="2200" dirty="0">
                <a:cs typeface="B Nazanin" panose="00000400000000000000" pitchFamily="2" charset="-78"/>
              </a:rPr>
              <a:t> به نقل از سازمان پزشکی قانونی کشور، 919 نفر </a:t>
            </a:r>
            <a:r>
              <a:rPr lang="ar-SA" sz="2200" dirty="0">
                <a:cs typeface="B Nazanin" panose="00000400000000000000" pitchFamily="2" charset="-78"/>
              </a:rPr>
              <a:t>در سال 1398 در اثر مسمومیت با قرص برنج فوت کرده اند.</a:t>
            </a:r>
            <a:endParaRPr lang="en-US" sz="22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8993" y="-4352"/>
            <a:ext cx="2267909" cy="1987468"/>
          </a:xfrm>
          <a:prstGeom prst="rect">
            <a:avLst/>
          </a:prstGeom>
        </p:spPr>
      </p:pic>
    </p:spTree>
    <p:extLst>
      <p:ext uri="{BB962C8B-B14F-4D97-AF65-F5344CB8AC3E}">
        <p14:creationId xmlns:p14="http://schemas.microsoft.com/office/powerpoint/2010/main" val="288920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chor="ctr">
            <a:noAutofit/>
          </a:bodyPr>
          <a:lstStyle/>
          <a:p>
            <a:pPr lvl="0" algn="r" rtl="1">
              <a:defRPr/>
            </a:pPr>
            <a:r>
              <a:rPr lang="fa-IR" sz="2800" dirty="0" smtClean="0">
                <a:ln w="11430"/>
                <a:solidFill>
                  <a:srgbClr val="FFCC00"/>
                </a:solidFill>
                <a:effectLst>
                  <a:outerShdw blurRad="50800" dist="39000" dir="5460000" algn="tl">
                    <a:srgbClr val="000000">
                      <a:alpha val="38000"/>
                    </a:srgbClr>
                  </a:outerShdw>
                </a:effectLst>
                <a:cs typeface="B Titr" pitchFamily="2" charset="-78"/>
              </a:rPr>
              <a:t>پ</a:t>
            </a:r>
            <a:r>
              <a:rPr lang="ar-SA" sz="28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a:t>
            </a:r>
            <a:r>
              <a:rPr lang="fa-IR" sz="2800" dirty="0" smtClean="0">
                <a:ln w="11430"/>
                <a:solidFill>
                  <a:srgbClr val="FFCC00"/>
                </a:solidFill>
                <a:effectLst>
                  <a:outerShdw blurRad="50800" dist="39000" dir="5460000" algn="tl">
                    <a:srgbClr val="000000">
                      <a:alpha val="38000"/>
                    </a:srgbClr>
                  </a:outerShdw>
                </a:effectLst>
                <a:cs typeface="B Titr" pitchFamily="2" charset="-78"/>
              </a:rPr>
              <a:t>با سم فسفیدآمید           </a:t>
            </a:r>
            <a:br>
              <a:rPr lang="fa-IR" sz="2800" dirty="0" smtClean="0">
                <a:ln w="11430"/>
                <a:solidFill>
                  <a:srgbClr val="FFCC00"/>
                </a:solidFill>
                <a:effectLst>
                  <a:outerShdw blurRad="50800" dist="39000" dir="5460000" algn="tl">
                    <a:srgbClr val="000000">
                      <a:alpha val="38000"/>
                    </a:srgbClr>
                  </a:outerShdw>
                </a:effectLst>
                <a:cs typeface="B Titr" pitchFamily="2" charset="-78"/>
              </a:rPr>
            </a:br>
            <a:r>
              <a:rPr lang="fa-IR" sz="2800" dirty="0" smtClean="0">
                <a:ln w="11430"/>
                <a:solidFill>
                  <a:srgbClr val="FFCC00"/>
                </a:solidFill>
                <a:effectLst>
                  <a:outerShdw blurRad="50800" dist="39000" dir="5460000" algn="tl">
                    <a:srgbClr val="000000">
                      <a:alpha val="38000"/>
                    </a:srgbClr>
                  </a:outerShdw>
                </a:effectLst>
                <a:cs typeface="B Titr" pitchFamily="2" charset="-78"/>
              </a:rPr>
              <a:t> (قرص برنج)</a:t>
            </a:r>
            <a:endParaRPr lang="en-US" sz="28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2" name="Content Placeholder 1"/>
          <p:cNvSpPr>
            <a:spLocks noGrp="1"/>
          </p:cNvSpPr>
          <p:nvPr>
            <p:ph idx="1"/>
          </p:nvPr>
        </p:nvSpPr>
        <p:spPr/>
        <p:txBody>
          <a:bodyPr>
            <a:normAutofit/>
          </a:bodyPr>
          <a:lstStyle/>
          <a:p>
            <a:pPr algn="just" rtl="1"/>
            <a:r>
              <a:rPr lang="fa-IR" sz="2200" dirty="0" smtClean="0">
                <a:cs typeface="B Nazanin" panose="00000400000000000000" pitchFamily="2" charset="-78"/>
              </a:rPr>
              <a:t>12.</a:t>
            </a:r>
            <a:r>
              <a:rPr lang="fa-IR" sz="2200" dirty="0">
                <a:cs typeface="B Nazanin" panose="00000400000000000000" pitchFamily="2" charset="-78"/>
              </a:rPr>
              <a:t> به‌رغم حذف سم قرص برنج از فهرست رسمی سموم مجاز کشور و ممنوعیت عرضه قرص برنج در عطاری‌ها و سم  فروشی‌ها، این سم توسط قاچاقچیان به کشور وارد می‌شود.  </a:t>
            </a:r>
            <a:endParaRPr lang="en-US" sz="2200" dirty="0">
              <a:cs typeface="B Nazanin" panose="00000400000000000000" pitchFamily="2" charset="-78"/>
            </a:endParaRPr>
          </a:p>
          <a:p>
            <a:pPr algn="just" rtl="1"/>
            <a:r>
              <a:rPr lang="fa-IR" sz="2200" dirty="0" smtClean="0">
                <a:cs typeface="B Nazanin" panose="00000400000000000000" pitchFamily="2" charset="-78"/>
              </a:rPr>
              <a:t>13.</a:t>
            </a:r>
            <a:r>
              <a:rPr lang="fa-IR" sz="2200" dirty="0">
                <a:cs typeface="B Nazanin" panose="00000400000000000000" pitchFamily="2" charset="-78"/>
              </a:rPr>
              <a:t> هم‌وطن گرامی از خرید قرص برنج قاچاق و نگهداری و مصرف آن در منزل که باعث به خطر انداختن </a:t>
            </a:r>
            <a:r>
              <a:rPr lang="fa-IR" sz="2200" dirty="0" smtClean="0">
                <a:cs typeface="B Nazanin" panose="00000400000000000000" pitchFamily="2" charset="-78"/>
              </a:rPr>
              <a:t>جان‌ عزیزانتان </a:t>
            </a:r>
            <a:r>
              <a:rPr lang="fa-IR" sz="2200" dirty="0">
                <a:cs typeface="B Nazanin" panose="00000400000000000000" pitchFamily="2" charset="-78"/>
              </a:rPr>
              <a:t>خواهد شد خودداری کنید.</a:t>
            </a:r>
            <a:endParaRPr lang="en-US" sz="2200" dirty="0">
              <a:cs typeface="B Nazanin" panose="00000400000000000000" pitchFamily="2" charset="-78"/>
            </a:endParaRPr>
          </a:p>
          <a:p>
            <a:pPr algn="r" rtl="1"/>
            <a:endParaRPr lang="en-US" sz="22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0" y="147656"/>
            <a:ext cx="2267909" cy="1973752"/>
          </a:xfrm>
          <a:prstGeom prst="rect">
            <a:avLst/>
          </a:prstGeom>
        </p:spPr>
      </p:pic>
    </p:spTree>
    <p:extLst>
      <p:ext uri="{BB962C8B-B14F-4D97-AF65-F5344CB8AC3E}">
        <p14:creationId xmlns:p14="http://schemas.microsoft.com/office/powerpoint/2010/main" val="470341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508674"/>
            <a:ext cx="2603341" cy="3496390"/>
          </a:xfr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rtl="1"/>
            <a:r>
              <a:rPr lang="ar-SA" sz="40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پيشگيري از مسموميت</a:t>
            </a:r>
            <a:r>
              <a:rPr lang="fa-IR" sz="40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 </a:t>
            </a:r>
            <a:r>
              <a:rPr lang="ar-SA" sz="40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ها</a:t>
            </a:r>
            <a:r>
              <a:rPr lang="fa-IR" sz="40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 در کودکان</a:t>
            </a:r>
            <a:endParaRPr lang="en-US" sz="4000" b="1" dirty="0">
              <a:ln w="11430">
                <a:solidFill>
                  <a:srgbClr val="FF0000"/>
                </a:solidFill>
              </a:ln>
              <a:solidFill>
                <a:srgbClr val="C00000"/>
              </a:solidFill>
              <a:effectLst>
                <a:outerShdw blurRad="50800" dist="39000" dir="5460000" algn="tl">
                  <a:srgbClr val="000000">
                    <a:alpha val="38000"/>
                  </a:srgbClr>
                </a:outerShdw>
              </a:effectLst>
            </a:endParaRPr>
          </a:p>
        </p:txBody>
      </p:sp>
      <p:sp>
        <p:nvSpPr>
          <p:cNvPr id="5" name="Rectangle 4"/>
          <p:cNvSpPr/>
          <p:nvPr/>
        </p:nvSpPr>
        <p:spPr>
          <a:xfrm>
            <a:off x="6660232" y="548680"/>
            <a:ext cx="2016224" cy="4154984"/>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8800" b="1" dirty="0" smtClean="0">
                <a:ln w="50800"/>
                <a:solidFill>
                  <a:srgbClr val="C00000"/>
                </a:solidFill>
                <a:effectLst>
                  <a:outerShdw blurRad="38100" dist="38100" dir="2700000" algn="tl">
                    <a:srgbClr val="000000">
                      <a:alpha val="43137"/>
                    </a:srgbClr>
                  </a:outerShdw>
                </a:effectLst>
                <a:cs typeface="B Davat" pitchFamily="2" charset="-78"/>
              </a:rPr>
              <a:t>2 آبان ماه</a:t>
            </a:r>
            <a:endParaRPr lang="en-US" sz="8800" b="1" dirty="0">
              <a:ln w="50800"/>
              <a:solidFill>
                <a:srgbClr val="C00000"/>
              </a:solidFill>
              <a:effectLst>
                <a:outerShdw blurRad="38100" dist="38100" dir="2700000" algn="tl">
                  <a:srgbClr val="000000">
                    <a:alpha val="43137"/>
                  </a:srgbClr>
                </a:outerShdw>
              </a:effectLst>
              <a:cs typeface="B Davat" pitchFamily="2" charset="-78"/>
            </a:endParaRPr>
          </a:p>
        </p:txBody>
      </p:sp>
      <p:pic>
        <p:nvPicPr>
          <p:cNvPr id="9" name="Picture 8" descr="Household-Poisoning-for-Web.jpg"/>
          <p:cNvPicPr>
            <a:picLocks noChangeAspect="1"/>
          </p:cNvPicPr>
          <p:nvPr/>
        </p:nvPicPr>
        <p:blipFill>
          <a:blip r:embed="rId2" cstate="print"/>
          <a:stretch>
            <a:fillRect/>
          </a:stretch>
        </p:blipFill>
        <p:spPr>
          <a:xfrm>
            <a:off x="3995936" y="0"/>
            <a:ext cx="2225553" cy="3105580"/>
          </a:xfrm>
          <a:prstGeom prst="rect">
            <a:avLst/>
          </a:prstGeom>
        </p:spPr>
      </p:pic>
      <p:pic>
        <p:nvPicPr>
          <p:cNvPr id="2050" name="Picture 2" descr="C:\Users\User\Desktop\New folder\4364564564.jpg"/>
          <p:cNvPicPr>
            <a:picLocks noChangeAspect="1" noChangeArrowheads="1"/>
          </p:cNvPicPr>
          <p:nvPr/>
        </p:nvPicPr>
        <p:blipFill rotWithShape="1">
          <a:blip r:embed="rId3">
            <a:extLst>
              <a:ext uri="{28A0092B-C50C-407E-A947-70E740481C1C}">
                <a14:useLocalDpi xmlns:a14="http://schemas.microsoft.com/office/drawing/2010/main" val="0"/>
              </a:ext>
            </a:extLst>
          </a:blip>
          <a:srcRect l="7238" t="37854" r="6386" b="4433"/>
          <a:stretch/>
        </p:blipFill>
        <p:spPr bwMode="auto">
          <a:xfrm>
            <a:off x="251520" y="4077072"/>
            <a:ext cx="2819365" cy="2318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32656"/>
            <a:ext cx="8640960" cy="864096"/>
          </a:xfrm>
        </p:spPr>
        <p:style>
          <a:lnRef idx="2">
            <a:schemeClr val="accent2"/>
          </a:lnRef>
          <a:fillRef idx="1">
            <a:schemeClr val="lt1"/>
          </a:fillRef>
          <a:effectRef idx="0">
            <a:schemeClr val="accent2"/>
          </a:effectRef>
          <a:fontRef idx="minor">
            <a:schemeClr val="dk1"/>
          </a:fontRef>
        </p:style>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spc="50" dirty="0" smtClean="0">
                <a:ln w="11430"/>
                <a:solidFill>
                  <a:srgbClr val="C00000"/>
                </a:solidFill>
                <a:effectLst>
                  <a:outerShdw blurRad="76200" dist="50800" dir="5400000" algn="tl" rotWithShape="0">
                    <a:srgbClr val="000000">
                      <a:alpha val="65000"/>
                    </a:srgbClr>
                  </a:outerShdw>
                </a:effectLst>
                <a:cs typeface="B Titr" pitchFamily="2" charset="-78"/>
              </a:rPr>
              <a:t>پيشگيري از مسموميت</a:t>
            </a:r>
            <a:r>
              <a:rPr lang="fa-IR" sz="4000" spc="50" dirty="0" smtClean="0">
                <a:ln w="11430"/>
                <a:solidFill>
                  <a:srgbClr val="C00000"/>
                </a:solidFill>
                <a:effectLst>
                  <a:outerShdw blurRad="76200" dist="50800" dir="5400000" algn="tl" rotWithShape="0">
                    <a:srgbClr val="000000">
                      <a:alpha val="65000"/>
                    </a:srgbClr>
                  </a:outerShdw>
                </a:effectLst>
                <a:cs typeface="B Titr" pitchFamily="2" charset="-78"/>
              </a:rPr>
              <a:t> </a:t>
            </a:r>
            <a:r>
              <a:rPr lang="ar-SA" sz="4000" spc="50" dirty="0" smtClean="0">
                <a:ln w="11430"/>
                <a:solidFill>
                  <a:srgbClr val="C00000"/>
                </a:solidFill>
                <a:effectLst>
                  <a:outerShdw blurRad="76200" dist="50800" dir="5400000" algn="tl" rotWithShape="0">
                    <a:srgbClr val="000000">
                      <a:alpha val="65000"/>
                    </a:srgbClr>
                  </a:outerShdw>
                </a:effectLst>
                <a:cs typeface="B Titr" pitchFamily="2" charset="-78"/>
              </a:rPr>
              <a:t>ها</a:t>
            </a:r>
            <a:r>
              <a:rPr lang="fa-IR" sz="4000" spc="50" dirty="0" smtClean="0">
                <a:ln w="11430"/>
                <a:solidFill>
                  <a:srgbClr val="C00000"/>
                </a:solidFill>
                <a:effectLst>
                  <a:outerShdw blurRad="76200" dist="50800" dir="5400000" algn="tl" rotWithShape="0">
                    <a:srgbClr val="000000">
                      <a:alpha val="65000"/>
                    </a:srgbClr>
                  </a:outerShdw>
                </a:effectLst>
                <a:cs typeface="B Titr" pitchFamily="2" charset="-78"/>
              </a:rPr>
              <a:t> در اطفال</a:t>
            </a:r>
            <a:endParaRPr lang="en-US" sz="4000" spc="50" dirty="0">
              <a:ln w="11430"/>
              <a:solidFill>
                <a:srgbClr val="C00000"/>
              </a:solidFill>
              <a:effectLst>
                <a:outerShdw blurRad="76200" dist="50800" dir="5400000" algn="tl" rotWithShape="0">
                  <a:srgbClr val="000000">
                    <a:alpha val="65000"/>
                  </a:srgbClr>
                </a:outerShdw>
              </a:effectLst>
              <a:cs typeface="B Titr" pitchFamily="2" charset="-78"/>
            </a:endParaRPr>
          </a:p>
        </p:txBody>
      </p:sp>
      <p:sp>
        <p:nvSpPr>
          <p:cNvPr id="5" name="Content Placeholder 4"/>
          <p:cNvSpPr>
            <a:spLocks noGrp="1"/>
          </p:cNvSpPr>
          <p:nvPr>
            <p:ph idx="1"/>
          </p:nvPr>
        </p:nvSpPr>
        <p:spPr>
          <a:xfrm>
            <a:off x="395536" y="1412776"/>
            <a:ext cx="8496944" cy="5328592"/>
          </a:xfrm>
        </p:spPr>
        <p:txBody>
          <a:bodyPr>
            <a:noAutofit/>
          </a:bodyPr>
          <a:lstStyle/>
          <a:p>
            <a:pPr algn="just" rtl="1">
              <a:buNone/>
            </a:pPr>
            <a:r>
              <a:rPr lang="fa-IR" sz="2200" b="1" dirty="0" smtClean="0">
                <a:solidFill>
                  <a:srgbClr val="C00000"/>
                </a:solidFill>
                <a:cs typeface="B Titr" pitchFamily="2" charset="-78"/>
              </a:rPr>
              <a:t>1. </a:t>
            </a:r>
            <a:r>
              <a:rPr lang="fa-IR" sz="2200" b="1" dirty="0" smtClean="0">
                <a:cs typeface="B Nazanin" pitchFamily="2" charset="-78"/>
              </a:rPr>
              <a:t>كودكان زير 5 سال، پر خطرترين گروه سني از نظر بروز مسموميت هستند.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2. </a:t>
            </a:r>
            <a:r>
              <a:rPr lang="en-US" sz="2200" b="1" dirty="0" smtClean="0">
                <a:cs typeface="B Nazanin" pitchFamily="2" charset="-78"/>
              </a:rPr>
              <a:t> </a:t>
            </a:r>
            <a:r>
              <a:rPr lang="fa-IR" sz="2200" b="1" dirty="0" smtClean="0">
                <a:cs typeface="B Nazanin" pitchFamily="2" charset="-78"/>
              </a:rPr>
              <a:t>كودكان خردسال ممكن است هر چيزي را به دهان ببرند. اين عمل بخشي از آموزش و درك اين گروه سني از محيط اطرافشان است و اين عمل زمينه ساز بروز مسموميت است.</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3. </a:t>
            </a:r>
            <a:r>
              <a:rPr lang="fa-IR" sz="2200" b="1" dirty="0" smtClean="0">
                <a:cs typeface="B Nazanin" pitchFamily="2" charset="-78"/>
              </a:rPr>
              <a:t>در هنگام بيماري كودكتان مراقب باشيد تا دوز تكراري دارو به وي ندهيد.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4.</a:t>
            </a:r>
            <a:r>
              <a:rPr lang="en-US" sz="2200" b="1" dirty="0" smtClean="0">
                <a:solidFill>
                  <a:srgbClr val="C00000"/>
                </a:solidFill>
                <a:cs typeface="B Titr" pitchFamily="2" charset="-78"/>
              </a:rPr>
              <a:t> </a:t>
            </a:r>
            <a:r>
              <a:rPr lang="fa-IR" sz="2200" b="1" dirty="0" smtClean="0">
                <a:cs typeface="B Nazanin" pitchFamily="2" charset="-78"/>
              </a:rPr>
              <a:t>كيف دستي، ساك خريد و كيسه هاي نايلوني را دور از دسترس كودكان قرار دهيد. ممكن است داخل آنها وسايلي باشد كه توسط كودك بلعيده شود و يا كودك ضمن بازي آنها را روي سر خود كشيده و سبب خفگي وي شود.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5.</a:t>
            </a:r>
            <a:r>
              <a:rPr lang="en-US" sz="2200" b="1" dirty="0" smtClean="0">
                <a:solidFill>
                  <a:srgbClr val="C00000"/>
                </a:solidFill>
                <a:cs typeface="B Titr" pitchFamily="2" charset="-78"/>
              </a:rPr>
              <a:t> </a:t>
            </a:r>
            <a:r>
              <a:rPr lang="fa-IR" sz="2200" b="1" dirty="0" smtClean="0">
                <a:cs typeface="B Nazanin" pitchFamily="2" charset="-78"/>
              </a:rPr>
              <a:t>گلها و گياهان آپارتماني را دور از دسترس كودكان قرار دهيد و هنگام بازي كودكان در فضاي باز مراقب آنها باشيد تا توسط گلها و گياهان سمي، مسموم نشوند.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6. </a:t>
            </a:r>
            <a:r>
              <a:rPr lang="fa-IR" sz="2200" b="1" dirty="0" smtClean="0">
                <a:cs typeface="B Nazanin" pitchFamily="2" charset="-78"/>
              </a:rPr>
              <a:t>نام گياهان خانگي را به خاطر بسپاريد و آن را روي برچسبي كنار آنها بنويسيد. بسياري از گياهان و گلهاي آپارتماني مانند خرزهره و ديفن باخيا، سمي هستند و تماس پوست با آنها و يا به دهان بردن آنها منجر به مسموميت و سوختگی مخاط مي شود.</a:t>
            </a:r>
            <a:endParaRPr lang="en-US" sz="2200" b="1" dirty="0" smtClean="0">
              <a:cs typeface="B Nazanin" pitchFamily="2" charset="-78"/>
            </a:endParaRPr>
          </a:p>
          <a:p>
            <a:pPr marL="514350" lvl="0" indent="-514350" algn="just" rtl="1">
              <a:buClr>
                <a:schemeClr val="tx2">
                  <a:lumMod val="50000"/>
                </a:schemeClr>
              </a:buClr>
              <a:buSzPct val="100000"/>
              <a:buNone/>
            </a:pPr>
            <a:endParaRPr lang="fa-IR" sz="2200" dirty="0" smtClean="0">
              <a:cs typeface="B Nazanin" pitchFamily="2" charset="-78"/>
            </a:endParaRPr>
          </a:p>
          <a:p>
            <a:pPr marL="514350" indent="-514350" algn="just" rtl="1">
              <a:buClr>
                <a:schemeClr val="tx2">
                  <a:lumMod val="50000"/>
                </a:schemeClr>
              </a:buClr>
              <a:buSzPct val="100000"/>
              <a:buNone/>
            </a:pPr>
            <a:endParaRPr lang="en-US" sz="2200" b="1"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412776"/>
            <a:ext cx="8640960" cy="5112568"/>
          </a:xfrm>
        </p:spPr>
        <p:txBody>
          <a:bodyPr>
            <a:noAutofit/>
          </a:bodyPr>
          <a:lstStyle/>
          <a:p>
            <a:pPr algn="just" rtl="1">
              <a:buNone/>
            </a:pPr>
            <a:r>
              <a:rPr lang="fa-IR" sz="2200" b="1" dirty="0">
                <a:solidFill>
                  <a:srgbClr val="C00000"/>
                </a:solidFill>
                <a:cs typeface="B Titr" pitchFamily="2" charset="-78"/>
              </a:rPr>
              <a:t>7. </a:t>
            </a:r>
            <a:r>
              <a:rPr lang="fa-IR" sz="2200" b="1" dirty="0" smtClean="0">
                <a:cs typeface="B Nazanin" pitchFamily="2" charset="-78"/>
              </a:rPr>
              <a:t>از نگهداری گیاهان و گل های آپارتمانی مانند خرزهره و دیفن باخیا در منزل چنانکه دارای کودک هستید خودداری نمایید.</a:t>
            </a:r>
            <a:endParaRPr lang="fa-IR" sz="2200" b="1" dirty="0" smtClean="0">
              <a:solidFill>
                <a:srgbClr val="C00000"/>
              </a:solidFill>
              <a:cs typeface="B Titr" pitchFamily="2" charset="-78"/>
            </a:endParaRPr>
          </a:p>
          <a:p>
            <a:pPr algn="just" rtl="1">
              <a:buNone/>
            </a:pPr>
            <a:r>
              <a:rPr lang="fa-IR" sz="2200" b="1" dirty="0" smtClean="0">
                <a:solidFill>
                  <a:srgbClr val="C00000"/>
                </a:solidFill>
                <a:cs typeface="B Titr" pitchFamily="2" charset="-78"/>
              </a:rPr>
              <a:t>8. </a:t>
            </a:r>
            <a:r>
              <a:rPr lang="fa-IR" sz="2200" b="1" dirty="0" smtClean="0">
                <a:cs typeface="B Nazanin" pitchFamily="2" charset="-78"/>
              </a:rPr>
              <a:t>مواد شيميايي، شوينده و سفيد كننده را در منزل در كمدهاي داراي قفل و دور از ديد و دسترس كودكان قرار دهيد.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9. </a:t>
            </a:r>
            <a:r>
              <a:rPr lang="en-US" sz="2200" b="1" dirty="0" smtClean="0">
                <a:solidFill>
                  <a:srgbClr val="C00000"/>
                </a:solidFill>
                <a:cs typeface="B Titr" pitchFamily="2" charset="-78"/>
              </a:rPr>
              <a:t> </a:t>
            </a:r>
            <a:r>
              <a:rPr lang="fa-IR" sz="2200" b="1" dirty="0" smtClean="0">
                <a:cs typeface="B Nazanin" pitchFamily="2" charset="-78"/>
              </a:rPr>
              <a:t>درب كمدهايي كه در آن مواد شيميايي خطرناك را نگه مي داريد با قفل يا طناب محكم نمائيد.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10.  </a:t>
            </a:r>
            <a:r>
              <a:rPr lang="fa-IR" sz="2200" b="1" dirty="0" smtClean="0">
                <a:cs typeface="B Nazanin" pitchFamily="2" charset="-78"/>
              </a:rPr>
              <a:t>داروهاي مصرفي افراد خانواده را دور از دسترس كودكان نگهداريد.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11. </a:t>
            </a:r>
            <a:r>
              <a:rPr lang="en-US" sz="2200" b="1" dirty="0" smtClean="0">
                <a:solidFill>
                  <a:srgbClr val="C00000"/>
                </a:solidFill>
                <a:cs typeface="B Titr" pitchFamily="2" charset="-78"/>
              </a:rPr>
              <a:t> </a:t>
            </a:r>
            <a:r>
              <a:rPr lang="fa-IR" sz="2200" b="1" dirty="0" smtClean="0">
                <a:cs typeface="B Nazanin" pitchFamily="2" charset="-78"/>
              </a:rPr>
              <a:t>در هنگام بروز مسائل و مشكلات خانوادگي، بيشتر مراقب كودكان باشيد. در اين شرايط كودكان در برابر حوادث و مسموميت اتفاقي آسيب پذيرترند.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12. </a:t>
            </a:r>
            <a:r>
              <a:rPr lang="fa-IR" sz="2200" b="1" dirty="0" smtClean="0">
                <a:cs typeface="B Nazanin" pitchFamily="2" charset="-78"/>
              </a:rPr>
              <a:t>هميشه پس از استفاده از مواد شيميايي سريعاً درب آن را ببنديد، ولي بدانيد هيچ ظرف دربسته اي از دسترسي كودكان در امان نيست.</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13. </a:t>
            </a:r>
            <a:r>
              <a:rPr lang="fa-IR" sz="2200" b="1" dirty="0" smtClean="0">
                <a:cs typeface="B Nazanin" pitchFamily="2" charset="-78"/>
              </a:rPr>
              <a:t>هیچگاه الكل و ضد يخ را در دسترس كودكان قرار ندهيد.</a:t>
            </a:r>
          </a:p>
        </p:txBody>
      </p:sp>
      <p:sp>
        <p:nvSpPr>
          <p:cNvPr id="6" name="Title 3"/>
          <p:cNvSpPr txBox="1">
            <a:spLocks/>
          </p:cNvSpPr>
          <p:nvPr/>
        </p:nvSpPr>
        <p:spPr>
          <a:xfrm>
            <a:off x="179512"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84632"/>
            <a:ext cx="7772400" cy="1216176"/>
          </a:xfrm>
        </p:spPr>
        <p:txBody>
          <a:bodyPr/>
          <a:lstStyle/>
          <a:p>
            <a:pPr algn="ctr" rtl="1"/>
            <a:r>
              <a:rPr lang="fa-IR" dirty="0" smtClean="0">
                <a:solidFill>
                  <a:srgbClr val="E25E14"/>
                </a:solidFill>
                <a:cs typeface="B Titr" panose="00000700000000000000" pitchFamily="2" charset="-78"/>
              </a:rPr>
              <a:t>معرفی هفته پیشگیری از مسمومیتها</a:t>
            </a:r>
            <a:endParaRPr lang="fa-IR" dirty="0">
              <a:solidFill>
                <a:srgbClr val="E25E14"/>
              </a:solidFill>
              <a:cs typeface="B Titr" panose="00000700000000000000" pitchFamily="2" charset="-78"/>
            </a:endParaRPr>
          </a:p>
        </p:txBody>
      </p:sp>
      <p:sp>
        <p:nvSpPr>
          <p:cNvPr id="2" name="Content Placeholder 1"/>
          <p:cNvSpPr>
            <a:spLocks noGrp="1"/>
          </p:cNvSpPr>
          <p:nvPr>
            <p:ph idx="1"/>
          </p:nvPr>
        </p:nvSpPr>
        <p:spPr>
          <a:xfrm>
            <a:off x="457200" y="1700808"/>
            <a:ext cx="8229600" cy="4464496"/>
          </a:xfrm>
        </p:spPr>
        <p:txBody>
          <a:bodyPr>
            <a:noAutofit/>
          </a:bodyPr>
          <a:lstStyle/>
          <a:p>
            <a:pPr algn="just" rtl="1"/>
            <a:r>
              <a:rPr lang="fa-IR" sz="2400" b="1" dirty="0">
                <a:cs typeface="B Nazanin" panose="00000400000000000000" pitchFamily="2" charset="-78"/>
              </a:rPr>
              <a:t>شیوه‌ی جدید زندگی ماشینی و دسترسی آسان هموطنان ما به انواع مواد شیمیایی، داروها، سموم و ... بدون داشتن اطلاعات کافی از نحوه‌ی نگهداری، مصرف، عوارض، خطرات و هشدارهای مربوطه، شیوع مسمومیت‌های اتفاقی و </a:t>
            </a:r>
            <a:r>
              <a:rPr lang="fa-IR" sz="2400" b="1" dirty="0" smtClean="0">
                <a:cs typeface="B Nazanin" panose="00000400000000000000" pitchFamily="2" charset="-78"/>
              </a:rPr>
              <a:t>تعمدی </a:t>
            </a:r>
            <a:r>
              <a:rPr lang="fa-IR" sz="2400" b="1" dirty="0">
                <a:cs typeface="B Nazanin" panose="00000400000000000000" pitchFamily="2" charset="-78"/>
              </a:rPr>
              <a:t>را در جامعه به میزان زیادی افزایش داده است. </a:t>
            </a:r>
            <a:endParaRPr lang="fa-IR" sz="2400" b="1" dirty="0" smtClean="0">
              <a:cs typeface="B Nazanin" panose="00000400000000000000" pitchFamily="2" charset="-78"/>
            </a:endParaRPr>
          </a:p>
          <a:p>
            <a:pPr algn="just" rtl="1"/>
            <a:r>
              <a:rPr lang="fa-IR" sz="2400" b="1" dirty="0">
                <a:cs typeface="B Nazanin" panose="00000400000000000000" pitchFamily="2" charset="-78"/>
              </a:rPr>
              <a:t>اگرچه بسیاری از این مسمومیت‌ها توسط کادر پزشکی - درمانی کنترل شده و به مرگ منتهی نمی‌گردد و لیکن خسارات جبران‌ناپذیری را به پیکره‌ی اقتصاد، سلامت و بهداشت جسمی و روانی جامعه و خانواده‌ها وارد خواهد نمود</a:t>
            </a:r>
            <a:r>
              <a:rPr lang="fa-IR" sz="2400" b="1" dirty="0" smtClean="0">
                <a:cs typeface="B Nazanin" panose="00000400000000000000" pitchFamily="2" charset="-78"/>
              </a:rPr>
              <a:t>.</a:t>
            </a:r>
          </a:p>
          <a:p>
            <a:pPr algn="just" rtl="1"/>
            <a:endParaRPr lang="fa-IR" sz="2200" dirty="0" smtClean="0">
              <a:cs typeface="B Nazanin" panose="00000400000000000000" pitchFamily="2" charset="-78"/>
            </a:endParaRPr>
          </a:p>
          <a:p>
            <a:pPr marL="109728" indent="0" algn="just" rtl="1">
              <a:buNone/>
            </a:pPr>
            <a:r>
              <a:rPr lang="fa-IR" sz="2200" dirty="0" smtClean="0">
                <a:cs typeface="B Nazanin" panose="00000400000000000000" pitchFamily="2" charset="-78"/>
              </a:rPr>
              <a:t> </a:t>
            </a:r>
            <a:r>
              <a:rPr lang="fa-IR" sz="2200" dirty="0">
                <a:cs typeface="B Nazanin" panose="00000400000000000000" pitchFamily="2" charset="-78"/>
              </a:rPr>
              <a:t/>
            </a:r>
            <a:br>
              <a:rPr lang="fa-IR" sz="2200" dirty="0">
                <a:cs typeface="B Nazanin" panose="00000400000000000000" pitchFamily="2" charset="-78"/>
              </a:rPr>
            </a:br>
            <a:endParaRPr lang="en-US" sz="2200" dirty="0">
              <a:cs typeface="B Nazanin" panose="00000400000000000000" pitchFamily="2" charset="-78"/>
            </a:endParaRPr>
          </a:p>
        </p:txBody>
      </p:sp>
    </p:spTree>
    <p:extLst>
      <p:ext uri="{BB962C8B-B14F-4D97-AF65-F5344CB8AC3E}">
        <p14:creationId xmlns:p14="http://schemas.microsoft.com/office/powerpoint/2010/main" val="522169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265304"/>
            <a:ext cx="7992888" cy="4972008"/>
          </a:xfrm>
        </p:spPr>
        <p:txBody>
          <a:bodyPr>
            <a:noAutofit/>
          </a:bodyPr>
          <a:lstStyle/>
          <a:p>
            <a:pPr algn="just" rtl="1">
              <a:buNone/>
            </a:pPr>
            <a:r>
              <a:rPr lang="fa-IR" sz="2100" b="1" dirty="0">
                <a:solidFill>
                  <a:srgbClr val="C00000"/>
                </a:solidFill>
                <a:cs typeface="B Titr" pitchFamily="2" charset="-78"/>
              </a:rPr>
              <a:t>14. </a:t>
            </a:r>
            <a:r>
              <a:rPr lang="fa-IR" sz="2100" b="1" dirty="0">
                <a:cs typeface="B Nazanin" pitchFamily="2" charset="-78"/>
              </a:rPr>
              <a:t>در صورتيكه كودك شما ماده اي غير خوراكي را بلعيد، با مركز اورژانس </a:t>
            </a:r>
            <a:r>
              <a:rPr lang="fa-IR" sz="2100" b="1" dirty="0">
                <a:solidFill>
                  <a:srgbClr val="FF0000"/>
                </a:solidFill>
                <a:cs typeface="B Nazanin" pitchFamily="2" charset="-78"/>
              </a:rPr>
              <a:t>115</a:t>
            </a:r>
            <a:r>
              <a:rPr lang="fa-IR" sz="2100" b="1" dirty="0">
                <a:cs typeface="B Nazanin" pitchFamily="2" charset="-78"/>
              </a:rPr>
              <a:t> و يا مركز كنترل مسموميت ها با شماره تلفن </a:t>
            </a:r>
            <a:r>
              <a:rPr lang="fa-IR" sz="2100" b="1" dirty="0">
                <a:solidFill>
                  <a:srgbClr val="FF0000"/>
                </a:solidFill>
                <a:cs typeface="B Nazanin" pitchFamily="2" charset="-78"/>
              </a:rPr>
              <a:t>190</a:t>
            </a:r>
            <a:r>
              <a:rPr lang="fa-IR" sz="2100" b="1" dirty="0">
                <a:cs typeface="B Nazanin" pitchFamily="2" charset="-78"/>
              </a:rPr>
              <a:t> تماس بگيريد.</a:t>
            </a:r>
          </a:p>
          <a:p>
            <a:pPr algn="just" rtl="1">
              <a:buNone/>
            </a:pPr>
            <a:r>
              <a:rPr lang="fa-IR" sz="2100" b="1" dirty="0" smtClean="0">
                <a:solidFill>
                  <a:srgbClr val="C00000"/>
                </a:solidFill>
                <a:cs typeface="B Titr" pitchFamily="2" charset="-78"/>
              </a:rPr>
              <a:t>15. </a:t>
            </a:r>
            <a:r>
              <a:rPr lang="fa-IR" sz="2100" b="1" dirty="0" smtClean="0">
                <a:cs typeface="B Nazanin" pitchFamily="2" charset="-78"/>
              </a:rPr>
              <a:t>بلع باطري کوچک ساعت در كودك مي تواند با عوارض جدي همراه باشد. در اين موارد كودك را در اسرع وقت به يك مركز درماني منتقل كنيد.</a:t>
            </a:r>
          </a:p>
          <a:p>
            <a:pPr algn="just" rtl="1">
              <a:buNone/>
            </a:pPr>
            <a:r>
              <a:rPr lang="fa-IR" sz="2100" b="1" dirty="0" smtClean="0">
                <a:solidFill>
                  <a:srgbClr val="C00000"/>
                </a:solidFill>
                <a:cs typeface="B Titr" pitchFamily="2" charset="-78"/>
              </a:rPr>
              <a:t>16. </a:t>
            </a:r>
            <a:r>
              <a:rPr lang="fa-IR" sz="2100" b="1" dirty="0" smtClean="0">
                <a:cs typeface="B Nazanin" pitchFamily="2" charset="-78"/>
              </a:rPr>
              <a:t>از دسترسی کودکان به اسباب بازی های دارای باتری خصوصا باتری های دیسکی و مینیاتوری خودداری کنید.</a:t>
            </a:r>
            <a:endParaRPr lang="fa-IR" sz="2100" dirty="0" smtClean="0">
              <a:cs typeface="B Nazanin" pitchFamily="2" charset="-78"/>
            </a:endParaRPr>
          </a:p>
          <a:p>
            <a:pPr algn="just" rtl="1">
              <a:buNone/>
            </a:pPr>
            <a:r>
              <a:rPr lang="fa-IR" sz="2100" b="1" dirty="0" smtClean="0">
                <a:solidFill>
                  <a:srgbClr val="C00000"/>
                </a:solidFill>
                <a:cs typeface="B Titr" pitchFamily="2" charset="-78"/>
              </a:rPr>
              <a:t>17.  </a:t>
            </a:r>
            <a:r>
              <a:rPr lang="fa-IR" sz="2100" b="1" dirty="0" smtClean="0">
                <a:cs typeface="B Nazanin" pitchFamily="2" charset="-78"/>
              </a:rPr>
              <a:t>شماره تلفن هاي زير را در دسترس و يا در كنار تلفن نصب نمائيد: شماره تلفن پزشك كودك، شماره تلفن مركز كنترل مسموميت: </a:t>
            </a:r>
            <a:r>
              <a:rPr lang="fa-IR" sz="2100" b="1" dirty="0" smtClean="0">
                <a:solidFill>
                  <a:srgbClr val="FF0000"/>
                </a:solidFill>
                <a:cs typeface="B Nazanin" pitchFamily="2" charset="-78"/>
              </a:rPr>
              <a:t>190</a:t>
            </a:r>
            <a:r>
              <a:rPr lang="fa-IR" sz="2100" b="1" dirty="0" smtClean="0">
                <a:cs typeface="B Nazanin" pitchFamily="2" charset="-78"/>
              </a:rPr>
              <a:t>، شماره تلفن اورژانس: </a:t>
            </a:r>
            <a:r>
              <a:rPr lang="fa-IR" sz="2100" b="1" dirty="0" smtClean="0">
                <a:solidFill>
                  <a:srgbClr val="FF0000"/>
                </a:solidFill>
                <a:cs typeface="B Nazanin" pitchFamily="2" charset="-78"/>
              </a:rPr>
              <a:t>115</a:t>
            </a:r>
            <a:r>
              <a:rPr lang="fa-IR" sz="2100" b="1" dirty="0" smtClean="0">
                <a:cs typeface="B Nazanin" pitchFamily="2" charset="-78"/>
              </a:rPr>
              <a:t>.</a:t>
            </a:r>
          </a:p>
          <a:p>
            <a:pPr algn="just" rtl="1">
              <a:buNone/>
            </a:pPr>
            <a:r>
              <a:rPr lang="fa-IR" sz="2100" b="1" dirty="0" smtClean="0">
                <a:solidFill>
                  <a:srgbClr val="C00000"/>
                </a:solidFill>
                <a:cs typeface="B Titr" pitchFamily="2" charset="-78"/>
              </a:rPr>
              <a:t>18. </a:t>
            </a:r>
            <a:r>
              <a:rPr lang="fa-IR" sz="2100" b="1" dirty="0" smtClean="0">
                <a:cs typeface="B Nazanin" pitchFamily="2" charset="-78"/>
              </a:rPr>
              <a:t>محصولات شيميايي و شوينده، نفت و بنزين را هميشه در ظرف اصلي آن نگهداري كنيد. هيچگاه اين فرآورده ها را در ظرف مواد خوراكي (مانند بطري نوشابه) نگه داري نكنيد. اين عمل سبب خورده شدن اتفاقي اين مواد توسط كودكان مي شود.</a:t>
            </a:r>
          </a:p>
          <a:p>
            <a:pPr algn="just" rtl="1">
              <a:buNone/>
            </a:pPr>
            <a:r>
              <a:rPr lang="fa-IR" sz="2100" b="1" dirty="0" smtClean="0">
                <a:solidFill>
                  <a:srgbClr val="C00000"/>
                </a:solidFill>
                <a:cs typeface="B Titr" pitchFamily="2" charset="-78"/>
              </a:rPr>
              <a:t>19. </a:t>
            </a:r>
            <a:r>
              <a:rPr lang="fa-IR" sz="2100" b="1" dirty="0" smtClean="0">
                <a:cs typeface="B Nazanin" pitchFamily="2" charset="-78"/>
              </a:rPr>
              <a:t>متاسفانه نگهداری شربت متادون (جهت ترک اعتیاد) در ظرف خالی نوشابه، منجر به مصرف دارو، مسمومیت و مرگ چند کودک شده است.</a:t>
            </a:r>
          </a:p>
          <a:p>
            <a:pPr marL="365760" lvl="3" indent="-256032" algn="just" rtl="1">
              <a:spcBef>
                <a:spcPts val="400"/>
              </a:spcBef>
              <a:buClr>
                <a:schemeClr val="accent1"/>
              </a:buClr>
              <a:buSzPct val="68000"/>
              <a:buNone/>
            </a:pPr>
            <a:r>
              <a:rPr lang="fa-IR" sz="2100" b="1" dirty="0" smtClean="0">
                <a:solidFill>
                  <a:srgbClr val="C00000"/>
                </a:solidFill>
                <a:cs typeface="B Titr" pitchFamily="2" charset="-78"/>
              </a:rPr>
              <a:t>20. </a:t>
            </a:r>
            <a:r>
              <a:rPr lang="fa-IR" sz="2100" b="1" dirty="0" smtClean="0">
                <a:cs typeface="B Nazanin" pitchFamily="2" charset="-78"/>
              </a:rPr>
              <a:t>از سال 1389 تا 1391 بیست و سه مورد مرگ ناشی از خوردن شربت متادون (داروی ترک اعتیاد بزرگسالان ) در کودکان ایرانی بروز نموده است.</a:t>
            </a:r>
            <a:endParaRPr lang="en-US" sz="2100" b="1" dirty="0" smtClean="0">
              <a:cs typeface="B Nazanin" pitchFamily="2" charset="-78"/>
            </a:endParaRPr>
          </a:p>
          <a:p>
            <a:pPr algn="just" rtl="1">
              <a:buNone/>
            </a:pPr>
            <a:endParaRPr lang="en-US" sz="2100" dirty="0" smtClean="0">
              <a:cs typeface="B Nazanin" pitchFamily="2" charset="-78"/>
            </a:endParaRPr>
          </a:p>
          <a:p>
            <a:pPr algn="r" rtl="1"/>
            <a:endParaRPr lang="en-US" sz="2100" dirty="0"/>
          </a:p>
        </p:txBody>
      </p:sp>
      <p:sp>
        <p:nvSpPr>
          <p:cNvPr id="5" name="Title 3"/>
          <p:cNvSpPr txBox="1">
            <a:spLocks/>
          </p:cNvSpPr>
          <p:nvPr/>
        </p:nvSpPr>
        <p:spPr>
          <a:xfrm>
            <a:off x="179512"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256584"/>
          </a:xfrm>
        </p:spPr>
        <p:txBody>
          <a:bodyPr>
            <a:normAutofit fontScale="92500" lnSpcReduction="20000"/>
          </a:bodyPr>
          <a:lstStyle/>
          <a:p>
            <a:pPr lvl="0" algn="just" rtl="1">
              <a:buNone/>
            </a:pPr>
            <a:r>
              <a:rPr lang="fa-IR" sz="1900" b="1" dirty="0" smtClean="0">
                <a:solidFill>
                  <a:srgbClr val="C00000"/>
                </a:solidFill>
                <a:cs typeface="B Titr" pitchFamily="2" charset="-78"/>
              </a:rPr>
              <a:t>21. </a:t>
            </a:r>
            <a:r>
              <a:rPr lang="fa-IR" sz="2400" b="1" dirty="0" smtClean="0">
                <a:cs typeface="B Nazanin" pitchFamily="2" charset="-78"/>
              </a:rPr>
              <a:t>از نگهداری شربت متادون در داخل یخچال و در کنار بقیه نوشیدنی ها خودداری نمایید.</a:t>
            </a:r>
          </a:p>
          <a:p>
            <a:pPr lvl="0" algn="just" rtl="1">
              <a:buNone/>
            </a:pPr>
            <a:r>
              <a:rPr lang="fa-IR" sz="1900" b="1" dirty="0" smtClean="0">
                <a:solidFill>
                  <a:srgbClr val="C00000"/>
                </a:solidFill>
                <a:cs typeface="B Titr" pitchFamily="2" charset="-78"/>
              </a:rPr>
              <a:t>22. </a:t>
            </a:r>
            <a:r>
              <a:rPr lang="fa-IR" sz="2400" b="1" dirty="0" smtClean="0">
                <a:cs typeface="B Nazanin" pitchFamily="2" charset="-78"/>
              </a:rPr>
              <a:t>شربت متادون جهت درمان ترک اعتیاد، بسیار سمی است. آن را دور از دسترس خانواده و در کمد قفل دار نگهداری نمایید.</a:t>
            </a:r>
          </a:p>
          <a:p>
            <a:pPr lvl="0" algn="just" rtl="1">
              <a:buNone/>
            </a:pPr>
            <a:r>
              <a:rPr lang="fa-IR" sz="1900" b="1" dirty="0" smtClean="0">
                <a:solidFill>
                  <a:srgbClr val="C00000"/>
                </a:solidFill>
                <a:cs typeface="B Titr" pitchFamily="2" charset="-78"/>
              </a:rPr>
              <a:t>23. </a:t>
            </a:r>
            <a:r>
              <a:rPr lang="fa-IR" sz="2400" b="1" dirty="0" smtClean="0">
                <a:cs typeface="B Nazanin" pitchFamily="2" charset="-78"/>
              </a:rPr>
              <a:t>به كودكان بياموزيد هيچ چيزي ننوشند و يا نخورند مگر اينكه با اجازه بزرگسالان باشد. </a:t>
            </a:r>
          </a:p>
          <a:p>
            <a:pPr lvl="0" algn="just" rtl="1">
              <a:buNone/>
            </a:pPr>
            <a:r>
              <a:rPr lang="fa-IR" sz="1900" b="1" dirty="0" smtClean="0">
                <a:solidFill>
                  <a:srgbClr val="C00000"/>
                </a:solidFill>
                <a:cs typeface="B Titr" pitchFamily="2" charset="-78"/>
              </a:rPr>
              <a:t>24. </a:t>
            </a:r>
            <a:r>
              <a:rPr lang="fa-IR" sz="2400" b="1" dirty="0" smtClean="0">
                <a:cs typeface="B Nazanin" pitchFamily="2" charset="-78"/>
              </a:rPr>
              <a:t>داروهاي خود را در مقابل چشم كودكان نخوريد، چرا كه كودكان از رفتار بزرگسالان تقليد مي كنند و ممكن است دور از چشم والدين داروها را به دهان ببرند. </a:t>
            </a:r>
          </a:p>
          <a:p>
            <a:pPr lvl="0" algn="just" rtl="1">
              <a:buNone/>
            </a:pPr>
            <a:r>
              <a:rPr lang="fa-IR" sz="1900" b="1" dirty="0" smtClean="0">
                <a:solidFill>
                  <a:srgbClr val="C00000"/>
                </a:solidFill>
                <a:cs typeface="B Titr" pitchFamily="2" charset="-78"/>
              </a:rPr>
              <a:t>25. </a:t>
            </a:r>
            <a:r>
              <a:rPr lang="fa-IR" sz="2400" b="1" dirty="0" smtClean="0">
                <a:cs typeface="B Nazanin" pitchFamily="2" charset="-78"/>
              </a:rPr>
              <a:t>زمانيكه شما در منزل نيستيد و كوك را به فرد ديگري مي سپاريد ، كودكان در معرض بيشترين خطر مسموميت قرار دارند. </a:t>
            </a:r>
          </a:p>
          <a:p>
            <a:pPr lvl="0" algn="just" rtl="1">
              <a:buNone/>
            </a:pPr>
            <a:r>
              <a:rPr lang="fa-IR" sz="1900" b="1" dirty="0" smtClean="0">
                <a:solidFill>
                  <a:srgbClr val="C00000"/>
                </a:solidFill>
                <a:cs typeface="B Titr" pitchFamily="2" charset="-78"/>
              </a:rPr>
              <a:t>26. </a:t>
            </a:r>
            <a:r>
              <a:rPr lang="fa-IR" sz="2400" b="1" dirty="0" smtClean="0">
                <a:cs typeface="B Nazanin" pitchFamily="2" charset="-78"/>
              </a:rPr>
              <a:t>اگر به كودك خود دارو مي دهيد به او تفهيم كنيد كه اين دارو است و از كلماتي مثل آبنبات، شكلات و يا خوراكي استفاده نكنيد.</a:t>
            </a:r>
          </a:p>
          <a:p>
            <a:pPr lvl="0" algn="just" rtl="1">
              <a:buNone/>
            </a:pPr>
            <a:r>
              <a:rPr lang="fa-IR" sz="1900" b="1" dirty="0" smtClean="0">
                <a:solidFill>
                  <a:srgbClr val="C00000"/>
                </a:solidFill>
                <a:cs typeface="B Titr" pitchFamily="2" charset="-78"/>
              </a:rPr>
              <a:t>27. </a:t>
            </a:r>
            <a:r>
              <a:rPr lang="fa-IR" sz="2400" b="1" dirty="0" smtClean="0">
                <a:cs typeface="B Nazanin" pitchFamily="2" charset="-78"/>
              </a:rPr>
              <a:t>در هنگام استفاده از محصولات شيميايي و پاك كننده چنانچه مجبور شديد به زنگ درب ورودي و يا تلفن جواب دهيد، قبل از هر چیز درب ظرف را ببندید و هرگز از كودك خود چشم برنداريد.</a:t>
            </a:r>
            <a:endParaRPr lang="en-US" sz="2400" b="1" dirty="0">
              <a:cs typeface="B Nazanin" pitchFamily="2" charset="-78"/>
            </a:endParaRPr>
          </a:p>
        </p:txBody>
      </p:sp>
      <p:sp>
        <p:nvSpPr>
          <p:cNvPr id="4" name="Title 3"/>
          <p:cNvSpPr txBox="1">
            <a:spLocks/>
          </p:cNvSpPr>
          <p:nvPr/>
        </p:nvSpPr>
        <p:spPr>
          <a:xfrm>
            <a:off x="251520"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027000"/>
          </a:xfrm>
        </p:spPr>
        <p:txBody>
          <a:bodyPr>
            <a:normAutofit fontScale="92500"/>
          </a:bodyPr>
          <a:lstStyle/>
          <a:p>
            <a:pPr marL="288000" algn="just" rtl="1">
              <a:buNone/>
            </a:pPr>
            <a:r>
              <a:rPr lang="fa-IR" sz="1900" b="1" dirty="0" smtClean="0">
                <a:solidFill>
                  <a:srgbClr val="C00000"/>
                </a:solidFill>
                <a:cs typeface="B Titr" pitchFamily="2" charset="-78"/>
              </a:rPr>
              <a:t>28. </a:t>
            </a:r>
            <a:r>
              <a:rPr lang="fa-IR" sz="2400" b="1" dirty="0" smtClean="0">
                <a:cs typeface="B Nazanin" pitchFamily="2" charset="-78"/>
              </a:rPr>
              <a:t>عمده ترين موارد مسموميت در كودكان در اثر خوردن داروها، مواد شيميايي و محصولات خانگي مانند مواد آرايشي بهداشتي، فرآورده هاي شوينده، سفيدكننده  و لوله باز كن، لاك پاك كن (استون) و گياهان آپارتماني سمي بوده است.</a:t>
            </a:r>
          </a:p>
          <a:p>
            <a:pPr lvl="0" algn="just" rtl="1">
              <a:buNone/>
            </a:pPr>
            <a:r>
              <a:rPr lang="fa-IR" sz="1900" b="1" dirty="0" smtClean="0">
                <a:solidFill>
                  <a:srgbClr val="C00000"/>
                </a:solidFill>
                <a:cs typeface="B Titr" pitchFamily="2" charset="-78"/>
              </a:rPr>
              <a:t>29. </a:t>
            </a:r>
            <a:r>
              <a:rPr lang="fa-IR" sz="2400" b="1" dirty="0" smtClean="0">
                <a:cs typeface="B Nazanin" pitchFamily="2" charset="-78"/>
              </a:rPr>
              <a:t>مسموميت اتفاقي در اثر بلع نفت در كودكان بسيار خطرناك مي باشد. در صورت بلع نفت توسط كودك هر چه سريع تر او را نزديك ترين مركز درماني منتقل نماييد.</a:t>
            </a:r>
          </a:p>
          <a:p>
            <a:pPr lvl="0" algn="just" rtl="1">
              <a:buNone/>
            </a:pPr>
            <a:r>
              <a:rPr lang="fa-IR" sz="1900" b="1" dirty="0" smtClean="0">
                <a:solidFill>
                  <a:srgbClr val="C00000"/>
                </a:solidFill>
                <a:cs typeface="B Titr" pitchFamily="2" charset="-78"/>
              </a:rPr>
              <a:t>30. </a:t>
            </a:r>
            <a:r>
              <a:rPr lang="fa-IR" sz="2400" b="1" dirty="0" smtClean="0">
                <a:cs typeface="B Nazanin" pitchFamily="2" charset="-78"/>
              </a:rPr>
              <a:t>اگر کودکی نفت را ببلعد کشنده نیست ولی اگر کودک وادار به استفراغ شود این امر می تواند منجر به مرگ وی شود.</a:t>
            </a:r>
          </a:p>
          <a:p>
            <a:pPr lvl="0" algn="just" rtl="1">
              <a:buNone/>
            </a:pPr>
            <a:r>
              <a:rPr lang="fa-IR" sz="1900" b="1" dirty="0" smtClean="0">
                <a:solidFill>
                  <a:srgbClr val="C00000"/>
                </a:solidFill>
                <a:cs typeface="B Titr" pitchFamily="2" charset="-78"/>
              </a:rPr>
              <a:t>31. </a:t>
            </a:r>
            <a:r>
              <a:rPr lang="fa-IR" sz="2400" b="1" dirty="0" smtClean="0">
                <a:cs typeface="B Nazanin" pitchFamily="2" charset="-78"/>
              </a:rPr>
              <a:t>کودکان کنجکاوند و ممکن است زمانی که افراد سالمند فامیل در حال مصرف داروهای خود می باشند، کودکان اقدام به چشیدن و یا بلعیدن دارو بنمایند.</a:t>
            </a:r>
          </a:p>
          <a:p>
            <a:pPr lvl="0" algn="just" rtl="1">
              <a:buNone/>
            </a:pPr>
            <a:r>
              <a:rPr lang="fa-IR" sz="1900" b="1" dirty="0" smtClean="0">
                <a:solidFill>
                  <a:srgbClr val="C00000"/>
                </a:solidFill>
                <a:cs typeface="B Titr" pitchFamily="2" charset="-78"/>
              </a:rPr>
              <a:t>32.  </a:t>
            </a:r>
            <a:r>
              <a:rPr lang="fa-IR" sz="2400" b="1" dirty="0" smtClean="0">
                <a:cs typeface="B Nazanin" pitchFamily="2" charset="-78"/>
              </a:rPr>
              <a:t>برای پیشگیری از مسمومیت دارویی کودک دلبندتان، از والدین خود بخواهید داروهای مصرفی خود را دور از دسترس کودکان نگهداری نمایند.</a:t>
            </a:r>
          </a:p>
          <a:p>
            <a:pPr lvl="0" algn="just" rtl="1">
              <a:buNone/>
            </a:pPr>
            <a:r>
              <a:rPr lang="fa-IR" sz="1900" b="1" dirty="0" smtClean="0">
                <a:solidFill>
                  <a:srgbClr val="C00000"/>
                </a:solidFill>
                <a:cs typeface="B Titr" pitchFamily="2" charset="-78"/>
              </a:rPr>
              <a:t> </a:t>
            </a:r>
            <a:endParaRPr lang="en-US" sz="2400" b="1" dirty="0">
              <a:cs typeface="B Nazanin" pitchFamily="2" charset="-78"/>
            </a:endParaRPr>
          </a:p>
        </p:txBody>
      </p:sp>
      <p:sp>
        <p:nvSpPr>
          <p:cNvPr id="4" name="Title 3"/>
          <p:cNvSpPr txBox="1">
            <a:spLocks/>
          </p:cNvSpPr>
          <p:nvPr/>
        </p:nvSpPr>
        <p:spPr>
          <a:xfrm>
            <a:off x="251520"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027000"/>
          </a:xfrm>
        </p:spPr>
        <p:txBody>
          <a:bodyPr>
            <a:normAutofit/>
          </a:bodyPr>
          <a:lstStyle/>
          <a:p>
            <a:pPr marL="288000" algn="just" rtl="1">
              <a:buNone/>
            </a:pPr>
            <a:r>
              <a:rPr lang="fa-IR" sz="1800" b="1" dirty="0" smtClean="0">
                <a:solidFill>
                  <a:srgbClr val="C00000"/>
                </a:solidFill>
                <a:cs typeface="B Titr" pitchFamily="2" charset="-78"/>
              </a:rPr>
              <a:t>33</a:t>
            </a:r>
            <a:r>
              <a:rPr lang="fa-IR" sz="1900" b="1" dirty="0" smtClean="0">
                <a:solidFill>
                  <a:srgbClr val="C00000"/>
                </a:solidFill>
                <a:cs typeface="B Titr" pitchFamily="2" charset="-78"/>
              </a:rPr>
              <a:t>. </a:t>
            </a:r>
            <a:r>
              <a:rPr lang="fa-IR" sz="2200" b="1" dirty="0" smtClean="0">
                <a:cs typeface="B Nazanin" pitchFamily="2" charset="-78"/>
              </a:rPr>
              <a:t>کودکان به دلیل روند رشدشان اغلب دست و اجسام اطراف خود را به دهان میبرند. این کار سبب ورود مقادیری از سرب به بدنشان میشود.</a:t>
            </a:r>
          </a:p>
          <a:p>
            <a:pPr marL="288000" algn="just" rtl="1">
              <a:buNone/>
            </a:pPr>
            <a:r>
              <a:rPr lang="fa-IR" sz="1800" b="1" dirty="0" smtClean="0">
                <a:solidFill>
                  <a:srgbClr val="C00000"/>
                </a:solidFill>
                <a:cs typeface="B Titr" pitchFamily="2" charset="-78"/>
              </a:rPr>
              <a:t>34</a:t>
            </a:r>
            <a:r>
              <a:rPr lang="fa-IR" sz="1900" b="1" dirty="0" smtClean="0">
                <a:solidFill>
                  <a:srgbClr val="C00000"/>
                </a:solidFill>
                <a:cs typeface="B Titr" pitchFamily="2" charset="-78"/>
              </a:rPr>
              <a:t>. </a:t>
            </a:r>
            <a:r>
              <a:rPr lang="fa-IR" sz="2200" b="1" dirty="0" smtClean="0">
                <a:cs typeface="B Nazanin" pitchFamily="2" charset="-78"/>
              </a:rPr>
              <a:t>کودکان 4 تا 5 برابر بیشتر از بزرگسالان</a:t>
            </a:r>
            <a:r>
              <a:rPr lang="fa-IR" sz="2000" b="1" dirty="0">
                <a:cs typeface="B Nazanin" pitchFamily="2" charset="-78"/>
              </a:rPr>
              <a:t> ،</a:t>
            </a:r>
            <a:r>
              <a:rPr lang="fa-IR" sz="2200" b="1" dirty="0" smtClean="0">
                <a:cs typeface="B Nazanin" pitchFamily="2" charset="-78"/>
              </a:rPr>
              <a:t> سرب محیط را جذب می کنند.</a:t>
            </a:r>
            <a:endParaRPr lang="fa-IR" sz="2200" b="1" dirty="0">
              <a:cs typeface="B Nazanin" pitchFamily="2" charset="-78"/>
            </a:endParaRPr>
          </a:p>
          <a:p>
            <a:pPr marL="288000" algn="just" rtl="1">
              <a:buNone/>
            </a:pPr>
            <a:r>
              <a:rPr lang="fa-IR" sz="1800" b="1" dirty="0" smtClean="0">
                <a:solidFill>
                  <a:srgbClr val="C00000"/>
                </a:solidFill>
                <a:cs typeface="B Titr" pitchFamily="2" charset="-78"/>
              </a:rPr>
              <a:t>35</a:t>
            </a:r>
            <a:r>
              <a:rPr lang="fa-IR" sz="1900" b="1" dirty="0" smtClean="0">
                <a:solidFill>
                  <a:srgbClr val="C00000"/>
                </a:solidFill>
                <a:cs typeface="B Titr" pitchFamily="2" charset="-78"/>
              </a:rPr>
              <a:t>. </a:t>
            </a:r>
            <a:r>
              <a:rPr lang="fa-IR" sz="2200" b="1" dirty="0" smtClean="0">
                <a:cs typeface="B Nazanin" pitchFamily="2" charset="-78"/>
              </a:rPr>
              <a:t>کودکان زیر 5 سال و زنان باردار دو گروه اصلی در معرض خطر در اثر تماس با سرب هستند. اصلی ترین عارضه ی سرب در تکامل سیستم عصبی کودکان و بهره هوشی کودک بروز میکند.</a:t>
            </a:r>
            <a:endParaRPr lang="fa-IR" sz="2200" b="1" dirty="0">
              <a:cs typeface="B Nazanin" pitchFamily="2" charset="-78"/>
            </a:endParaRPr>
          </a:p>
          <a:p>
            <a:pPr marL="288000" algn="just" rtl="1">
              <a:buNone/>
            </a:pPr>
            <a:endParaRPr lang="en-US" sz="2200" b="1" dirty="0">
              <a:cs typeface="B Nazanin" pitchFamily="2" charset="-78"/>
            </a:endParaRPr>
          </a:p>
        </p:txBody>
      </p:sp>
      <p:sp>
        <p:nvSpPr>
          <p:cNvPr id="4" name="Title 3"/>
          <p:cNvSpPr txBox="1">
            <a:spLocks/>
          </p:cNvSpPr>
          <p:nvPr/>
        </p:nvSpPr>
        <p:spPr>
          <a:xfrm>
            <a:off x="251520"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extLst>
      <p:ext uri="{BB962C8B-B14F-4D97-AF65-F5344CB8AC3E}">
        <p14:creationId xmlns:p14="http://schemas.microsoft.com/office/powerpoint/2010/main" val="1276066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0">
              <a:srgbClr val="85C2FF"/>
            </a:gs>
            <a:gs pos="0">
              <a:srgbClr val="C4D6EB"/>
            </a:gs>
            <a:gs pos="0">
              <a:schemeClr val="bg1"/>
            </a:gs>
          </a:gsLst>
          <a:lin ang="5400000" scaled="0"/>
        </a:gra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300192" y="260648"/>
            <a:ext cx="2736304" cy="4639428"/>
          </a:xfrm>
        </p:spPr>
        <p:txBody>
          <a:bodyPr>
            <a:noAutofit/>
          </a:bodyPr>
          <a:lstStyle/>
          <a:p>
            <a:pPr algn="ctr" rtl="1"/>
            <a:r>
              <a:rPr lang="fa-IR" sz="9600" b="1" dirty="0" smtClean="0">
                <a:effectLst>
                  <a:outerShdw blurRad="38100" dist="38100" dir="2700000" algn="tl">
                    <a:srgbClr val="000000">
                      <a:alpha val="43137"/>
                    </a:srgbClr>
                  </a:outerShdw>
                </a:effectLst>
                <a:cs typeface="B Davat" pitchFamily="2" charset="-78"/>
              </a:rPr>
              <a:t> </a:t>
            </a:r>
            <a:r>
              <a:rPr lang="fa-IR" sz="7200" b="1" dirty="0" smtClean="0">
                <a:solidFill>
                  <a:srgbClr val="58F402"/>
                </a:solidFill>
                <a:effectLst>
                  <a:outerShdw blurRad="38100" dist="38100" dir="2700000" algn="tl">
                    <a:srgbClr val="000000">
                      <a:alpha val="43137"/>
                    </a:srgbClr>
                  </a:outerShdw>
                </a:effectLst>
                <a:cs typeface="B Davat" pitchFamily="2" charset="-78"/>
              </a:rPr>
              <a:t> </a:t>
            </a:r>
            <a:r>
              <a:rPr lang="fa-IR" sz="7200" b="1" dirty="0">
                <a:ln w="50800"/>
                <a:solidFill>
                  <a:srgbClr val="58F402"/>
                </a:solidFill>
                <a:effectLst>
                  <a:outerShdw blurRad="38100" dist="38100" dir="2700000" algn="tl">
                    <a:srgbClr val="000000">
                      <a:alpha val="43137"/>
                    </a:srgbClr>
                  </a:outerShdw>
                </a:effectLst>
                <a:cs typeface="B Davat" pitchFamily="2" charset="-78"/>
              </a:rPr>
              <a:t>3</a:t>
            </a:r>
            <a:r>
              <a:rPr lang="fa-IR" sz="7200" b="1" dirty="0" smtClean="0">
                <a:ln w="50800"/>
                <a:solidFill>
                  <a:srgbClr val="58F402"/>
                </a:solidFill>
                <a:effectLst>
                  <a:outerShdw blurRad="38100" dist="38100" dir="2700000" algn="tl">
                    <a:srgbClr val="000000">
                      <a:alpha val="43137"/>
                    </a:srgbClr>
                  </a:outerShdw>
                </a:effectLst>
                <a:cs typeface="B Davat" pitchFamily="2" charset="-78"/>
              </a:rPr>
              <a:t> </a:t>
            </a:r>
          </a:p>
          <a:p>
            <a:pPr algn="ctr" rtl="1"/>
            <a:r>
              <a:rPr lang="fa-IR" sz="7200" b="1" dirty="0" smtClean="0">
                <a:ln w="50800"/>
                <a:solidFill>
                  <a:srgbClr val="58F402"/>
                </a:solidFill>
                <a:effectLst>
                  <a:outerShdw blurRad="38100" dist="38100" dir="2700000" algn="tl">
                    <a:srgbClr val="000000">
                      <a:alpha val="43137"/>
                    </a:srgbClr>
                  </a:outerShdw>
                </a:effectLst>
                <a:cs typeface="B Davat" pitchFamily="2" charset="-78"/>
              </a:rPr>
              <a:t>  آبان</a:t>
            </a:r>
          </a:p>
          <a:p>
            <a:pPr algn="ctr" rtl="1"/>
            <a:r>
              <a:rPr lang="fa-IR" sz="7200" b="1" dirty="0" smtClean="0">
                <a:ln w="50800"/>
                <a:solidFill>
                  <a:srgbClr val="58F402"/>
                </a:solidFill>
                <a:effectLst>
                  <a:outerShdw blurRad="38100" dist="38100" dir="2700000" algn="tl">
                    <a:srgbClr val="000000">
                      <a:alpha val="43137"/>
                    </a:srgbClr>
                  </a:outerShdw>
                </a:effectLst>
                <a:cs typeface="B Davat" pitchFamily="2" charset="-78"/>
              </a:rPr>
              <a:t> ماه</a:t>
            </a:r>
            <a:endParaRPr lang="en-US" sz="7200" b="1" dirty="0">
              <a:ln w="50800"/>
              <a:solidFill>
                <a:srgbClr val="58F402"/>
              </a:solidFill>
              <a:effectLst>
                <a:outerShdw blurRad="38100" dist="38100" dir="2700000" algn="tl">
                  <a:srgbClr val="000000">
                    <a:alpha val="43137"/>
                  </a:srgbClr>
                </a:outerShdw>
              </a:effectLst>
              <a:cs typeface="B Davat" pitchFamily="2" charset="-78"/>
            </a:endParaRPr>
          </a:p>
        </p:txBody>
      </p:sp>
      <p:sp>
        <p:nvSpPr>
          <p:cNvPr id="5" name="Title 3"/>
          <p:cNvSpPr txBox="1">
            <a:spLocks/>
          </p:cNvSpPr>
          <p:nvPr/>
        </p:nvSpPr>
        <p:spPr>
          <a:xfrm>
            <a:off x="107504" y="1196752"/>
            <a:ext cx="2664296" cy="1080120"/>
          </a:xfrm>
          <a:prstGeom prst="rect">
            <a:avLst/>
          </a:prstGeom>
        </p:spPr>
        <p:txBody>
          <a:bodyPr vert="horz" lIns="45720" tIns="0" rIns="45720" bIns="0" anchor="ctr" anchorCtr="0">
            <a:noAutofit/>
            <a:scene3d>
              <a:camera prst="orthographicFront"/>
              <a:lightRig rig="threePt" dir="t"/>
            </a:scene3d>
            <a:sp3d extrusionH="57150">
              <a:bevelT w="82550" h="38100" prst="coolSlant"/>
            </a:sp3d>
          </a:bodyPr>
          <a:lstStyle/>
          <a:p>
            <a:pPr marL="0" marR="22860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normalizeH="0" baseline="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پيشگيري از مسموميت ناشی</a:t>
            </a:r>
            <a:r>
              <a:rPr kumimoji="0" lang="fa-IR" sz="3600" b="1" i="0" u="none" strike="noStrike" kern="1200" normalizeH="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 </a:t>
            </a:r>
            <a:r>
              <a:rPr kumimoji="0" lang="fa-IR" sz="3600" b="1" i="0" u="none" strike="noStrike" kern="1200" normalizeH="0" baseline="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از </a:t>
            </a:r>
          </a:p>
          <a:p>
            <a:pPr marL="0" marR="22860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normalizeH="0" baseline="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گازها و منوکسيد کربن</a:t>
            </a:r>
            <a:endParaRPr kumimoji="0" lang="en-US" sz="3600" b="1" i="0" u="none" strike="noStrike" kern="1200" normalizeH="0" baseline="0" noProof="0" dirty="0">
              <a:ln w="1905"/>
              <a:solidFill>
                <a:srgbClr val="00FF00"/>
              </a:solidFill>
              <a:effectLst>
                <a:innerShdw blurRad="69850" dist="43180" dir="5400000">
                  <a:srgbClr val="000000">
                    <a:alpha val="65000"/>
                  </a:srgbClr>
                </a:innerShdw>
              </a:effectLst>
              <a:uLnTx/>
              <a:uFillTx/>
              <a:latin typeface="Times New Roman"/>
              <a:ea typeface="Times New Roman"/>
              <a:cs typeface="B Titr" pitchFamily="2" charset="-78"/>
            </a:endParaRPr>
          </a:p>
        </p:txBody>
      </p:sp>
      <p:pic>
        <p:nvPicPr>
          <p:cNvPr id="2" name="Picture 1"/>
          <p:cNvPicPr>
            <a:picLocks noChangeAspect="1"/>
          </p:cNvPicPr>
          <p:nvPr/>
        </p:nvPicPr>
        <p:blipFill>
          <a:blip r:embed="rId2"/>
          <a:stretch>
            <a:fillRect/>
          </a:stretch>
        </p:blipFill>
        <p:spPr>
          <a:xfrm>
            <a:off x="3275856" y="476672"/>
            <a:ext cx="2857500" cy="2857500"/>
          </a:xfrm>
          <a:prstGeom prst="rect">
            <a:avLst/>
          </a:prstGeom>
        </p:spPr>
      </p:pic>
      <p:pic>
        <p:nvPicPr>
          <p:cNvPr id="3" name="Picture 2"/>
          <p:cNvPicPr>
            <a:picLocks noChangeAspect="1"/>
          </p:cNvPicPr>
          <p:nvPr/>
        </p:nvPicPr>
        <p:blipFill>
          <a:blip r:embed="rId3"/>
          <a:stretch>
            <a:fillRect/>
          </a:stretch>
        </p:blipFill>
        <p:spPr>
          <a:xfrm>
            <a:off x="20544" y="3588246"/>
            <a:ext cx="3476803" cy="326975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412776"/>
            <a:ext cx="8208912" cy="5258984"/>
          </a:xfrm>
        </p:spPr>
        <p:txBody>
          <a:bodyPr>
            <a:normAutofit fontScale="92500" lnSpcReduction="20000"/>
          </a:bodyPr>
          <a:lstStyle/>
          <a:p>
            <a:pPr marL="514350" indent="-514350" algn="just" rtl="1">
              <a:buClr>
                <a:schemeClr val="accent1">
                  <a:lumMod val="75000"/>
                </a:schemeClr>
              </a:buClr>
              <a:buSzPct val="100000"/>
              <a:buNone/>
            </a:pPr>
            <a:r>
              <a:rPr lang="fa-IR" sz="1900" b="1" dirty="0" smtClean="0">
                <a:solidFill>
                  <a:srgbClr val="00B050"/>
                </a:solidFill>
                <a:cs typeface="B Titr" pitchFamily="2" charset="-78"/>
              </a:rPr>
              <a:t>1. </a:t>
            </a:r>
            <a:r>
              <a:rPr lang="fa-IR" sz="2400" b="1" dirty="0" smtClean="0">
                <a:cs typeface="B Nazanin" pitchFamily="2" charset="-78"/>
              </a:rPr>
              <a:t>علايم تماس طولاني با منوكسيد كربن، سردرد، گيجي، ضربان شدید شقیقه ها، وزوز گوش و خواب آلودگي مي باشد. در ادامه تماس، فرد مسموم دچار تهوع، استفراغ و تپش قلب مي شود.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2. </a:t>
            </a:r>
            <a:r>
              <a:rPr lang="fa-IR" sz="2400" b="1" dirty="0" smtClean="0">
                <a:cs typeface="B Nazanin" pitchFamily="2" charset="-78"/>
              </a:rPr>
              <a:t>تماس با مقادير بالاي منوکسید کربن در مدت طولانی مي تواند سبب  تهوع، استفراغ، تپش قلب، كاهش هوشياري، آسیب دائمی عصبی، کما و مرگ شود.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3. </a:t>
            </a:r>
            <a:r>
              <a:rPr lang="fa-IR" sz="2400" b="1" dirty="0" smtClean="0">
                <a:cs typeface="B Nazanin" pitchFamily="2" charset="-78"/>
              </a:rPr>
              <a:t>علایم مسمومیت با منوکسید کربن در کودکان تهوع، استفراغ و اسهال می باشد که با مقادیر پایین تری از منوکسیدکربن بروز می نماید.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4. </a:t>
            </a:r>
            <a:r>
              <a:rPr lang="fa-IR" sz="2400" b="1" dirty="0" smtClean="0">
                <a:cs typeface="B Nazanin" pitchFamily="2" charset="-78"/>
              </a:rPr>
              <a:t>در هنگام استفاده از بخاري هاي نفتي و گازي، جهت پيشگيري از مسموميت با گاز منوكسيد كربن ، اطمينان از نصب صحيح و كاركرد مناسب دودكش ها الزامي است.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5. </a:t>
            </a:r>
            <a:r>
              <a:rPr lang="fa-IR" sz="2400" b="1" dirty="0" smtClean="0">
                <a:cs typeface="B Nazanin" pitchFamily="2" charset="-78"/>
              </a:rPr>
              <a:t>سرد بودن لوله دودکش بخاری، دلیل بر خارج نشدن دود و گاز سمی می باشد.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6. </a:t>
            </a:r>
            <a:r>
              <a:rPr lang="fa-IR" sz="2400" b="1" dirty="0" smtClean="0">
                <a:cs typeface="B Nazanin" pitchFamily="2" charset="-78"/>
              </a:rPr>
              <a:t>استفاده از آب گرمکن نفتی یا گازی و یا دستگاه پکیج در داخل محیط حمام و یا محیطهای کوچک دربسته منجر به سوخت ناقص و مسمومیت با گاز خواهد شد.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7. </a:t>
            </a:r>
            <a:r>
              <a:rPr lang="fa-IR" sz="2400" b="1" dirty="0" smtClean="0">
                <a:cs typeface="B Nazanin" pitchFamily="2" charset="-78"/>
              </a:rPr>
              <a:t>منوكسيد كربن گازي بي رنگ، بي بو و بدون طعم و غير محرك است كه در اثر سوختن ناقص سوخت هاي فسيلي مانند نفت، گاز، بنزين ، گازوئيل، دود اگزوز اتومبیل و ذغال چوب حاصل مي شود. </a:t>
            </a:r>
          </a:p>
          <a:p>
            <a:pPr marL="749808" lvl="1" indent="-457200" algn="just" rtl="1">
              <a:buClr>
                <a:schemeClr val="accent1">
                  <a:lumMod val="75000"/>
                </a:schemeClr>
              </a:buClr>
              <a:buNone/>
            </a:pPr>
            <a:endParaRPr lang="en-US" sz="2400" b="1" dirty="0">
              <a:cs typeface="B Nazanin" pitchFamily="2" charset="-78"/>
            </a:endParaRPr>
          </a:p>
        </p:txBody>
      </p:sp>
      <p:sp>
        <p:nvSpPr>
          <p:cNvPr id="7" name="Title 3"/>
          <p:cNvSpPr txBox="1">
            <a:spLocks/>
          </p:cNvSpPr>
          <p:nvPr/>
        </p:nvSpPr>
        <p:spPr>
          <a:xfrm>
            <a:off x="971600"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9532" y="1385392"/>
            <a:ext cx="8280920" cy="5472608"/>
          </a:xfrm>
        </p:spPr>
        <p:txBody>
          <a:bodyPr>
            <a:normAutofit/>
          </a:bodyPr>
          <a:lstStyle/>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8. </a:t>
            </a:r>
            <a:r>
              <a:rPr lang="fa-IR" sz="2400" b="1" dirty="0" smtClean="0">
                <a:cs typeface="B Nazanin" pitchFamily="2" charset="-78"/>
              </a:rPr>
              <a:t>مسموميت با منوكسيد كربن يكي از مرگبارترين انواع مسموميت ها مي باشد. براي پيشگيري از بروز آن توصيه هاي ايمني در مورد استفاده از وسايل حرارتي را رعايت نماييد. </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9. </a:t>
            </a:r>
            <a:r>
              <a:rPr lang="fa-IR" sz="2400" b="1" dirty="0" smtClean="0">
                <a:cs typeface="B Nazanin" pitchFamily="2" charset="-78"/>
              </a:rPr>
              <a:t>در هنگام بروز آتش سوزی علاوه بر ایجاد گاز منوکسید کربن، گاز سیانید از سوختن مواد پلاستیکی ایجاد می شود که شدیداً سمی است.</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10. </a:t>
            </a:r>
            <a:r>
              <a:rPr lang="fa-IR" sz="2400" b="1" dirty="0">
                <a:cs typeface="B Nazanin" pitchFamily="2" charset="-78"/>
              </a:rPr>
              <a:t>در برخی موارد </a:t>
            </a:r>
            <a:r>
              <a:rPr lang="fa-IR" sz="2400" b="1" dirty="0" smtClean="0">
                <a:cs typeface="B Nazanin" pitchFamily="2" charset="-78"/>
              </a:rPr>
              <a:t>علايم و نشانه هاي مسموميت با گاز منوكسيد كربن مي تواند به صورت </a:t>
            </a:r>
            <a:r>
              <a:rPr lang="fa-IR" sz="2400" b="1" dirty="0">
                <a:cs typeface="B Nazanin" pitchFamily="2" charset="-78"/>
              </a:rPr>
              <a:t>اختلالات گوارشي مانند تهوع و استفراغ در فرد </a:t>
            </a:r>
            <a:r>
              <a:rPr lang="fa-IR" sz="2400" b="1" dirty="0" smtClean="0">
                <a:cs typeface="B Nazanin" pitchFamily="2" charset="-78"/>
              </a:rPr>
              <a:t>ظاهر شود</a:t>
            </a:r>
            <a:r>
              <a:rPr lang="fa-IR" sz="2400" b="1" dirty="0">
                <a:cs typeface="B Nazanin" pitchFamily="2" charset="-78"/>
              </a:rPr>
              <a:t>.</a:t>
            </a:r>
            <a:endParaRPr lang="fa-IR" sz="2400" b="1" dirty="0" smtClean="0">
              <a:cs typeface="B Nazanin" pitchFamily="2" charset="-78"/>
            </a:endParaRP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11. </a:t>
            </a:r>
            <a:r>
              <a:rPr lang="fa-IR" sz="2400" b="1" dirty="0" smtClean="0">
                <a:cs typeface="B Nazanin" pitchFamily="2" charset="-78"/>
              </a:rPr>
              <a:t>تماس طولاني مدت با گاز منوكسيد كربن بويژه در كودكان، مي تواند با بروز اختلالات رفتاري و كاهش حافظه و ضريب هوشي همراه باشد.</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12. </a:t>
            </a:r>
            <a:r>
              <a:rPr lang="fa-IR" sz="2400" b="1" dirty="0" smtClean="0">
                <a:cs typeface="B Nazanin" pitchFamily="2" charset="-78"/>
              </a:rPr>
              <a:t>آيا مي دانيد در دود سيگار مقاديري از گاز منوكسيد كربن موجود است و اين گاز مي تواند در اثر مصرف طولاني مدت سيگار سبب بروز مسموميت مزمن در افراد سيگاري گردد؟</a:t>
            </a:r>
            <a:endParaRPr lang="en-US" sz="2400" b="1" dirty="0">
              <a:cs typeface="B Nazanin" pitchFamily="2" charset="-78"/>
            </a:endParaRPr>
          </a:p>
        </p:txBody>
      </p:sp>
      <p:sp>
        <p:nvSpPr>
          <p:cNvPr id="4" name="Title 3"/>
          <p:cNvSpPr txBox="1">
            <a:spLocks/>
          </p:cNvSpPr>
          <p:nvPr/>
        </p:nvSpPr>
        <p:spPr>
          <a:xfrm>
            <a:off x="971600"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3548" y="1484784"/>
            <a:ext cx="8136904" cy="5098438"/>
          </a:xfrm>
        </p:spPr>
        <p:txBody>
          <a:bodyPr>
            <a:normAutofit fontScale="92500" lnSpcReduction="10000"/>
          </a:bodyPr>
          <a:lstStyle/>
          <a:p>
            <a:pPr marL="514350" indent="-514350" algn="just" rtl="1">
              <a:buClr>
                <a:schemeClr val="accent1">
                  <a:lumMod val="75000"/>
                </a:schemeClr>
              </a:buClr>
              <a:buSzPct val="100000"/>
              <a:buNone/>
            </a:pPr>
            <a:r>
              <a:rPr lang="fa-IR" sz="2200" b="1" dirty="0" smtClean="0">
                <a:solidFill>
                  <a:srgbClr val="00B050"/>
                </a:solidFill>
                <a:cs typeface="B Titr" pitchFamily="2" charset="-78"/>
              </a:rPr>
              <a:t>13. </a:t>
            </a:r>
            <a:r>
              <a:rPr lang="fa-IR" sz="2200" b="1" dirty="0" smtClean="0">
                <a:cs typeface="B Nazanin" pitchFamily="2" charset="-78"/>
              </a:rPr>
              <a:t>آيا مي دانيد مواردي از مسموميت هاي كشنده با منوكسيد كربن در رانندگاني گزارش شده است كه براي گرم كردن خودروي خود در فصول سرد سال از گاز پيك نيكي استفاده نموده اند.</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14. </a:t>
            </a:r>
            <a:r>
              <a:rPr lang="fa-IR" sz="2200" b="1" dirty="0" smtClean="0">
                <a:cs typeface="B Nazanin" pitchFamily="2" charset="-78"/>
              </a:rPr>
              <a:t>استفاده از بخاري هاي بدون دودكش تنها در محيط هايي كه داراي تهويه و جريان مناسب هوا مي باشند مجاز است. از بكار بردن اين وسايل در محيط هاي بسته و فاقد جريان هوا خودداري نماييد.</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15. </a:t>
            </a:r>
            <a:r>
              <a:rPr lang="fa-IR" sz="2200" b="1" dirty="0" smtClean="0">
                <a:cs typeface="B Nazanin" pitchFamily="2" charset="-78"/>
              </a:rPr>
              <a:t>آيا مي دانيد حضور در گاراژ هاي در بسته كه در آن اتومبيل با موتور روشن وجود دارد خطر بروز مسموميت با منوكسيد كربن را به همراه دارد؟ </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16. </a:t>
            </a:r>
            <a:r>
              <a:rPr lang="fa-IR" sz="2200" b="1" dirty="0" smtClean="0">
                <a:cs typeface="B Nazanin" pitchFamily="2" charset="-78"/>
              </a:rPr>
              <a:t>اولین اقدام در برخورد با فردی که با گاز منوکسیدکربن مسموم شده است، انتقال مصدوم به هوای آزاد است.</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17. </a:t>
            </a:r>
            <a:r>
              <a:rPr lang="fa-IR" sz="2200" b="1" dirty="0" smtClean="0">
                <a:cs typeface="B Nazanin" pitchFamily="2" charset="-78"/>
              </a:rPr>
              <a:t>در صورت قطع تنفس بیمار مصدوم باید احیای قلبی عروقی را آغاز نمایید.</a:t>
            </a:r>
          </a:p>
          <a:p>
            <a:pPr marL="514350" indent="-514350" algn="just" rtl="1">
              <a:buClr>
                <a:schemeClr val="accent1">
                  <a:lumMod val="75000"/>
                </a:schemeClr>
              </a:buClr>
              <a:buSzPct val="100000"/>
              <a:buNone/>
            </a:pPr>
            <a:r>
              <a:rPr lang="fa-IR" sz="2200" b="1" dirty="0">
                <a:solidFill>
                  <a:srgbClr val="00B050"/>
                </a:solidFill>
                <a:cs typeface="B Titr" pitchFamily="2" charset="-78"/>
              </a:rPr>
              <a:t>18. </a:t>
            </a:r>
            <a:r>
              <a:rPr lang="fa-IR" sz="2200" b="1" dirty="0" smtClean="0">
                <a:cs typeface="B Nazanin" pitchFamily="2" charset="-78"/>
              </a:rPr>
              <a:t>از </a:t>
            </a:r>
            <a:r>
              <a:rPr lang="fa-IR" sz="2200" b="1" dirty="0">
                <a:cs typeface="B Nazanin" pitchFamily="2" charset="-78"/>
              </a:rPr>
              <a:t>خوابیدن در داخل اتومبیل روشن در حالیکه کولر و یا بخاری آن روشن است خودداری نمایید</a:t>
            </a:r>
            <a:r>
              <a:rPr lang="fa-IR" sz="2200" b="1" dirty="0" smtClean="0">
                <a:cs typeface="B Nazanin" pitchFamily="2" charset="-78"/>
              </a:rPr>
              <a:t>.</a:t>
            </a:r>
          </a:p>
          <a:p>
            <a:pPr marL="514350" indent="-514350" algn="just" rtl="1">
              <a:buClr>
                <a:schemeClr val="accent1">
                  <a:lumMod val="75000"/>
                </a:schemeClr>
              </a:buClr>
              <a:buSzPct val="100000"/>
              <a:buNone/>
            </a:pPr>
            <a:r>
              <a:rPr lang="fa-IR" sz="2200" b="1" dirty="0">
                <a:solidFill>
                  <a:srgbClr val="00B050"/>
                </a:solidFill>
                <a:cs typeface="B Titr" pitchFamily="2" charset="-78"/>
              </a:rPr>
              <a:t>17. </a:t>
            </a:r>
            <a:r>
              <a:rPr lang="fa-IR" sz="2200" b="1" dirty="0" smtClean="0">
                <a:cs typeface="B Nazanin" pitchFamily="2" charset="-78"/>
              </a:rPr>
              <a:t>در سال 1398</a:t>
            </a:r>
            <a:r>
              <a:rPr lang="fa-IR" sz="2000" b="1" dirty="0" smtClean="0">
                <a:cs typeface="B Nazanin" pitchFamily="2" charset="-78"/>
              </a:rPr>
              <a:t> ، 2500 نفر مراجعه کننده ناشی از مسمومیت گاز کربن مونوکسید به مراکز درمانی داشتیم که 784 نفر از آن ها منجر به مرگ شد.</a:t>
            </a:r>
            <a:endParaRPr lang="fa-IR" sz="2200" dirty="0" smtClean="0">
              <a:cs typeface="B Nazanin" pitchFamily="2" charset="-78"/>
            </a:endParaRPr>
          </a:p>
          <a:p>
            <a:pPr marL="749808" lvl="1" indent="-457200" algn="just" rtl="1">
              <a:buClr>
                <a:schemeClr val="accent1">
                  <a:lumMod val="75000"/>
                </a:schemeClr>
              </a:buClr>
              <a:buSzPct val="100000"/>
              <a:buNone/>
            </a:pPr>
            <a:endParaRPr lang="en-US" sz="2200" b="1" dirty="0">
              <a:cs typeface="B Nazanin" pitchFamily="2" charset="-78"/>
            </a:endParaRPr>
          </a:p>
        </p:txBody>
      </p:sp>
      <p:sp>
        <p:nvSpPr>
          <p:cNvPr id="4" name="Title 3"/>
          <p:cNvSpPr txBox="1">
            <a:spLocks/>
          </p:cNvSpPr>
          <p:nvPr/>
        </p:nvSpPr>
        <p:spPr>
          <a:xfrm>
            <a:off x="1043608"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516216" y="620688"/>
            <a:ext cx="2376264" cy="4116514"/>
          </a:xfrm>
        </p:spPr>
        <p:txBody>
          <a:bodyPr anchor="ctr" anchorCtr="0">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8800" b="1" dirty="0" smtClean="0">
                <a:ln w="11430">
                  <a:solidFill>
                    <a:srgbClr val="C00000"/>
                  </a:solidFill>
                </a:ln>
                <a:solidFill>
                  <a:srgbClr val="D60093"/>
                </a:solidFill>
                <a:effectLst>
                  <a:outerShdw blurRad="50800" dist="39000" dir="5460000" algn="tl">
                    <a:srgbClr val="000000">
                      <a:alpha val="38000"/>
                    </a:srgbClr>
                  </a:outerShdw>
                </a:effectLst>
                <a:cs typeface="B Davat" pitchFamily="2" charset="-78"/>
              </a:rPr>
              <a:t>4 </a:t>
            </a:r>
          </a:p>
          <a:p>
            <a:pPr algn="ctr" rtl="1"/>
            <a:r>
              <a:rPr lang="fa-IR" sz="8800" b="1" dirty="0" smtClean="0">
                <a:ln w="11430">
                  <a:solidFill>
                    <a:srgbClr val="C00000"/>
                  </a:solidFill>
                </a:ln>
                <a:solidFill>
                  <a:srgbClr val="D60093"/>
                </a:solidFill>
                <a:effectLst>
                  <a:outerShdw blurRad="50800" dist="39000" dir="5460000" algn="tl">
                    <a:srgbClr val="000000">
                      <a:alpha val="38000"/>
                    </a:srgbClr>
                  </a:outerShdw>
                </a:effectLst>
                <a:cs typeface="B Davat" pitchFamily="2" charset="-78"/>
              </a:rPr>
              <a:t>آبان </a:t>
            </a:r>
          </a:p>
          <a:p>
            <a:pPr algn="ctr" rtl="1"/>
            <a:r>
              <a:rPr lang="fa-IR" sz="8800" b="1" dirty="0" smtClean="0">
                <a:ln w="11430">
                  <a:solidFill>
                    <a:srgbClr val="C00000"/>
                  </a:solidFill>
                </a:ln>
                <a:solidFill>
                  <a:srgbClr val="D60093"/>
                </a:solidFill>
                <a:effectLst>
                  <a:outerShdw blurRad="50800" dist="39000" dir="5460000" algn="tl">
                    <a:srgbClr val="000000">
                      <a:alpha val="38000"/>
                    </a:srgbClr>
                  </a:outerShdw>
                </a:effectLst>
                <a:cs typeface="B Davat" pitchFamily="2" charset="-78"/>
              </a:rPr>
              <a:t>ماه</a:t>
            </a:r>
            <a:endParaRPr lang="en-US" sz="8800" b="1" dirty="0">
              <a:ln w="11430">
                <a:solidFill>
                  <a:srgbClr val="C00000"/>
                </a:solidFill>
              </a:ln>
              <a:solidFill>
                <a:srgbClr val="D60093"/>
              </a:solidFill>
              <a:effectLst>
                <a:outerShdw blurRad="50800" dist="39000" dir="5460000" algn="tl">
                  <a:srgbClr val="000000">
                    <a:alpha val="38000"/>
                  </a:srgbClr>
                </a:outerShdw>
              </a:effectLst>
              <a:cs typeface="B Davat" pitchFamily="2" charset="-78"/>
            </a:endParaRPr>
          </a:p>
        </p:txBody>
      </p:sp>
      <p:sp>
        <p:nvSpPr>
          <p:cNvPr id="10" name="TextBox 9"/>
          <p:cNvSpPr txBox="1"/>
          <p:nvPr/>
        </p:nvSpPr>
        <p:spPr>
          <a:xfrm>
            <a:off x="203586" y="332656"/>
            <a:ext cx="3000261" cy="2308324"/>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پيشگيري از مسموميت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r>
            <a:b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b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با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مواد  غذايي </a:t>
            </a: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r>
            <a:b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b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و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گياهان سمي</a:t>
            </a:r>
            <a:endParaRPr lang="en-US" sz="3600" dirty="0">
              <a:ln>
                <a:solidFill>
                  <a:schemeClr val="accent2">
                    <a:lumMod val="60000"/>
                    <a:lumOff val="40000"/>
                  </a:schemeClr>
                </a:solidFill>
              </a:ln>
              <a:solidFill>
                <a:srgbClr val="FF6699"/>
              </a:solidFill>
              <a:effectLst>
                <a:innerShdw blurRad="114300">
                  <a:prstClr val="black"/>
                </a:innerShdw>
              </a:effectLst>
            </a:endParaRPr>
          </a:p>
        </p:txBody>
      </p:sp>
      <p:pic>
        <p:nvPicPr>
          <p:cNvPr id="2" name="Picture 1"/>
          <p:cNvPicPr>
            <a:picLocks noChangeAspect="1"/>
          </p:cNvPicPr>
          <p:nvPr/>
        </p:nvPicPr>
        <p:blipFill>
          <a:blip r:embed="rId2"/>
          <a:stretch>
            <a:fillRect/>
          </a:stretch>
        </p:blipFill>
        <p:spPr>
          <a:xfrm>
            <a:off x="3203023" y="110046"/>
            <a:ext cx="3000261" cy="3068960"/>
          </a:xfrm>
          <a:prstGeom prst="rect">
            <a:avLst/>
          </a:prstGeom>
        </p:spPr>
      </p:pic>
      <p:pic>
        <p:nvPicPr>
          <p:cNvPr id="3" name="Picture 2"/>
          <p:cNvPicPr>
            <a:picLocks noChangeAspect="1"/>
          </p:cNvPicPr>
          <p:nvPr/>
        </p:nvPicPr>
        <p:blipFill>
          <a:blip r:embed="rId3"/>
          <a:stretch>
            <a:fillRect/>
          </a:stretch>
        </p:blipFill>
        <p:spPr>
          <a:xfrm>
            <a:off x="432814" y="3717032"/>
            <a:ext cx="2771033" cy="28083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0648"/>
            <a:ext cx="7532910" cy="965820"/>
          </a:xfrm>
          <a:solidFill>
            <a:srgbClr val="EAD2D7"/>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
        <p:nvSpPr>
          <p:cNvPr id="5" name="Content Placeholder 4"/>
          <p:cNvSpPr>
            <a:spLocks noGrp="1"/>
          </p:cNvSpPr>
          <p:nvPr>
            <p:ph idx="1"/>
          </p:nvPr>
        </p:nvSpPr>
        <p:spPr>
          <a:xfrm>
            <a:off x="395536" y="1340768"/>
            <a:ext cx="8280920" cy="5184576"/>
          </a:xfrm>
        </p:spPr>
        <p:txBody>
          <a:bodyPr>
            <a:normAutofit fontScale="92500"/>
          </a:bodyPr>
          <a:lstStyle/>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 </a:t>
            </a:r>
            <a:r>
              <a:rPr lang="ar-SA" sz="2400" b="1" dirty="0" smtClean="0">
                <a:cs typeface="B Nazanin" pitchFamily="2" charset="-78"/>
              </a:rPr>
              <a:t>باكتري ها، ويروس ها، قارچ ها، مواد افزودني غير مجاز، فلزات سنگين، باقيمانده سموم نباتي از عوامل مهم ايجاد مسموميت هاي غذايي محسوب مي شوند.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2. </a:t>
            </a:r>
            <a:r>
              <a:rPr lang="ar-SA" sz="2400" b="1" dirty="0" smtClean="0">
                <a:cs typeface="B Nazanin" pitchFamily="2" charset="-78"/>
              </a:rPr>
              <a:t>مسموميت با مواد غ</a:t>
            </a:r>
            <a:r>
              <a:rPr lang="fa-IR" sz="2400" b="1" dirty="0" smtClean="0">
                <a:cs typeface="B Nazanin" pitchFamily="2" charset="-78"/>
              </a:rPr>
              <a:t>ذ</a:t>
            </a:r>
            <a:r>
              <a:rPr lang="ar-SA" sz="2400" b="1" dirty="0" smtClean="0">
                <a:cs typeface="B Nazanin" pitchFamily="2" charset="-78"/>
              </a:rPr>
              <a:t>ايي مي تواند در اثر آلودگي غذا در جريان توليد فرآورده هاي غذايي، تهيه و نگهداري آنها ايجاد شود.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3. </a:t>
            </a:r>
            <a:r>
              <a:rPr lang="ar-SA" sz="2400" b="1" dirty="0" smtClean="0">
                <a:cs typeface="B Nazanin" pitchFamily="2" charset="-78"/>
              </a:rPr>
              <a:t>از مصرف كنسروهايي كه در قوطي آنها آثار نشت، برآمدگي و فرو رفتگي و زنگ زدگي مشاهده مي شود خودداري كنيد.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4. </a:t>
            </a:r>
            <a:r>
              <a:rPr lang="ar-SA" sz="2400" b="1" dirty="0" smtClean="0">
                <a:cs typeface="B Nazanin" pitchFamily="2" charset="-78"/>
              </a:rPr>
              <a:t>آيا مي دانيد نوعي از مسموميت غذايي موسوم به " بوتوليسم" از كشنده ترين انواع مسموميت ها بشمار مي رود؟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5. </a:t>
            </a:r>
            <a:r>
              <a:rPr lang="ar-SA" sz="2400" b="1" dirty="0" smtClean="0">
                <a:cs typeface="B Nazanin" pitchFamily="2" charset="-78"/>
              </a:rPr>
              <a:t>بوتوليسم در اثر مصرف مواد غذايي  مانند سوسيس، كالباس ، كنسرو ماهي، كنسرو ذرت، كنسرو لوبيا، كشك خام و عسل طبيعي كه در شرايط نامناسب و غير بهداشتي تهيه و نگهداري شده اند ايجاد مي شود.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6. </a:t>
            </a:r>
            <a:r>
              <a:rPr lang="ar-SA" sz="2400" b="1" dirty="0" smtClean="0">
                <a:cs typeface="B Nazanin" pitchFamily="2" charset="-78"/>
              </a:rPr>
              <a:t>علايم و نشانه هاي بوتوليسم به صورت تاخيري (12 تا 24 ساعت بعد از مصرف غذاي آلوده به باكتري) و به صورت تاري ديد، دوبيني، افتادگي پلك، عدم توانايي حركتي، سختي در بلع، اختلال تكلم و يبوست ظاهر مي شود.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84632"/>
            <a:ext cx="7772400" cy="1144168"/>
          </a:xfrm>
        </p:spPr>
        <p:txBody>
          <a:bodyPr/>
          <a:lstStyle/>
          <a:p>
            <a:pPr algn="ctr" rtl="1"/>
            <a:r>
              <a:rPr lang="fa-IR" dirty="0" smtClean="0">
                <a:solidFill>
                  <a:srgbClr val="E25E14"/>
                </a:solidFill>
                <a:cs typeface="B Titr" panose="00000700000000000000" pitchFamily="2" charset="-78"/>
              </a:rPr>
              <a:t>معرفی هفته پیشگیری از مسمومیتها</a:t>
            </a:r>
            <a:endParaRPr lang="fa-IR" dirty="0">
              <a:solidFill>
                <a:srgbClr val="E25E14"/>
              </a:solidFill>
              <a:cs typeface="B Titr" panose="00000700000000000000" pitchFamily="2" charset="-78"/>
            </a:endParaRPr>
          </a:p>
        </p:txBody>
      </p:sp>
      <p:sp>
        <p:nvSpPr>
          <p:cNvPr id="2" name="Content Placeholder 1"/>
          <p:cNvSpPr>
            <a:spLocks noGrp="1"/>
          </p:cNvSpPr>
          <p:nvPr>
            <p:ph idx="1"/>
          </p:nvPr>
        </p:nvSpPr>
        <p:spPr>
          <a:xfrm>
            <a:off x="457200" y="1844824"/>
            <a:ext cx="8229600" cy="3744416"/>
          </a:xfrm>
        </p:spPr>
        <p:txBody>
          <a:bodyPr>
            <a:noAutofit/>
          </a:bodyPr>
          <a:lstStyle/>
          <a:p>
            <a:pPr algn="just" rtl="1">
              <a:lnSpc>
                <a:spcPct val="120000"/>
              </a:lnSpc>
            </a:pPr>
            <a:r>
              <a:rPr lang="fa-IR" sz="2400" b="1" dirty="0" smtClean="0">
                <a:cs typeface="B Nazanin" panose="00000400000000000000" pitchFamily="2" charset="-78"/>
              </a:rPr>
              <a:t>با </a:t>
            </a:r>
            <a:r>
              <a:rPr lang="fa-IR" sz="2400" b="1" dirty="0">
                <a:cs typeface="B Nazanin" panose="00000400000000000000" pitchFamily="2" charset="-78"/>
              </a:rPr>
              <a:t>عنایت به موارد فوق و همچنین در نظر گرفتن شرایط خاص جغرافیایی، فرهنگی و اجتماعی ایران، مقرر شده است امسال مانند </a:t>
            </a:r>
            <a:r>
              <a:rPr lang="fa-IR" sz="2400" b="1" dirty="0" smtClean="0">
                <a:cs typeface="B Nazanin" panose="00000400000000000000" pitchFamily="2" charset="-78"/>
              </a:rPr>
              <a:t>سال های گذشته</a:t>
            </a:r>
            <a:r>
              <a:rPr lang="fa-IR" sz="2400" b="1" dirty="0">
                <a:cs typeface="B Nazanin" panose="00000400000000000000" pitchFamily="2" charset="-78"/>
              </a:rPr>
              <a:t>، </a:t>
            </a:r>
            <a:r>
              <a:rPr lang="fa-IR" sz="2400" b="1" dirty="0" smtClean="0">
                <a:cs typeface="B Nazanin" panose="00000400000000000000" pitchFamily="2" charset="-78"/>
              </a:rPr>
              <a:t>در اولین هفته‌ی آبان </a:t>
            </a:r>
            <a:r>
              <a:rPr lang="fa-IR" sz="2400" b="1" dirty="0">
                <a:cs typeface="B Nazanin" panose="00000400000000000000" pitchFamily="2" charset="-78"/>
              </a:rPr>
              <a:t>ماه با عنوان </a:t>
            </a:r>
            <a:r>
              <a:rPr lang="fa-IR" sz="2400" b="1" dirty="0">
                <a:solidFill>
                  <a:schemeClr val="accent2">
                    <a:lumMod val="75000"/>
                  </a:schemeClr>
                </a:solidFill>
                <a:cs typeface="B Nazanin" panose="00000400000000000000" pitchFamily="2" charset="-78"/>
              </a:rPr>
              <a:t>«هفته پیشگیری از مسمومیت‌ها» </a:t>
            </a:r>
            <a:r>
              <a:rPr lang="fa-IR" sz="2400" b="1" dirty="0">
                <a:cs typeface="B Nazanin" panose="00000400000000000000" pitchFamily="2" charset="-78"/>
              </a:rPr>
              <a:t>اقداماتی در خصوص آموزش </a:t>
            </a:r>
            <a:r>
              <a:rPr lang="fa-IR" sz="2400" b="1" dirty="0" smtClean="0">
                <a:cs typeface="B Nazanin" panose="00000400000000000000" pitchFamily="2" charset="-78"/>
              </a:rPr>
              <a:t>راههای </a:t>
            </a:r>
            <a:r>
              <a:rPr lang="fa-IR" sz="2400" b="1" dirty="0">
                <a:cs typeface="B Nazanin" panose="00000400000000000000" pitchFamily="2" charset="-78"/>
              </a:rPr>
              <a:t>پیشگیری از بروز انواع مسمومیت‌ها و چگونگی کنترل آن و نحوه‌ی انجام اقدامات اولیه در مواجهه با فرد مسموم، توسط معاونت غذا و دارو دانشگاههای علوم پزشکی سراسر کشور و در راس آن، مرکز ملی اطلاع‌رسانی داروها و سموم و کلیه مراکز </a:t>
            </a:r>
            <a:r>
              <a:rPr lang="en-US" sz="2400" b="1" dirty="0">
                <a:cs typeface="B Nazanin" panose="00000400000000000000" pitchFamily="2" charset="-78"/>
              </a:rPr>
              <a:t>DPIC</a:t>
            </a:r>
            <a:r>
              <a:rPr lang="fa-IR" sz="2400" b="1" dirty="0">
                <a:cs typeface="B Nazanin" panose="00000400000000000000" pitchFamily="2" charset="-78"/>
              </a:rPr>
              <a:t> </a:t>
            </a:r>
            <a:r>
              <a:rPr lang="fa-IR" sz="2400" b="1" dirty="0" smtClean="0">
                <a:solidFill>
                  <a:srgbClr val="FF0000"/>
                </a:solidFill>
                <a:cs typeface="B Nazanin" panose="00000400000000000000" pitchFamily="2" charset="-78"/>
              </a:rPr>
              <a:t>(</a:t>
            </a:r>
            <a:r>
              <a:rPr lang="en-US" sz="2400" b="1" dirty="0" smtClean="0">
                <a:solidFill>
                  <a:srgbClr val="FF0000"/>
                </a:solidFill>
                <a:cs typeface="B Nazanin" panose="00000400000000000000" pitchFamily="2" charset="-78"/>
              </a:rPr>
              <a:t>Drug Poisoning Information Center</a:t>
            </a:r>
            <a:r>
              <a:rPr lang="fa-IR" sz="2400" b="1" dirty="0" smtClean="0">
                <a:solidFill>
                  <a:srgbClr val="FF0000"/>
                </a:solidFill>
                <a:cs typeface="B Nazanin" panose="00000400000000000000" pitchFamily="2" charset="-78"/>
              </a:rPr>
              <a:t>) </a:t>
            </a:r>
            <a:r>
              <a:rPr lang="fa-IR" sz="2400" b="1" dirty="0" smtClean="0">
                <a:cs typeface="B Nazanin" panose="00000400000000000000" pitchFamily="2" charset="-78"/>
              </a:rPr>
              <a:t>کشور</a:t>
            </a:r>
            <a:r>
              <a:rPr lang="fa-IR" sz="2400" b="1" dirty="0">
                <a:cs typeface="B Nazanin" panose="00000400000000000000" pitchFamily="2" charset="-78"/>
              </a:rPr>
              <a:t>، </a:t>
            </a:r>
            <a:r>
              <a:rPr lang="fa-IR" sz="2400" b="1" dirty="0" smtClean="0">
                <a:cs typeface="B Nazanin" panose="00000400000000000000" pitchFamily="2" charset="-78"/>
              </a:rPr>
              <a:t>انجام </a:t>
            </a:r>
            <a:r>
              <a:rPr lang="fa-IR" sz="2400" b="1" dirty="0">
                <a:cs typeface="B Nazanin" panose="00000400000000000000" pitchFamily="2" charset="-78"/>
              </a:rPr>
              <a:t>پذیرد. </a:t>
            </a:r>
            <a:endParaRPr lang="en-US" sz="2400" b="1" dirty="0">
              <a:cs typeface="B Nazanin" panose="00000400000000000000" pitchFamily="2" charset="-78"/>
            </a:endParaRPr>
          </a:p>
        </p:txBody>
      </p:sp>
    </p:spTree>
    <p:extLst>
      <p:ext uri="{BB962C8B-B14F-4D97-AF65-F5344CB8AC3E}">
        <p14:creationId xmlns:p14="http://schemas.microsoft.com/office/powerpoint/2010/main" val="522169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11560"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
        <p:nvSpPr>
          <p:cNvPr id="5" name="Content Placeholder 4"/>
          <p:cNvSpPr>
            <a:spLocks noGrp="1"/>
          </p:cNvSpPr>
          <p:nvPr>
            <p:ph idx="1"/>
          </p:nvPr>
        </p:nvSpPr>
        <p:spPr>
          <a:xfrm>
            <a:off x="395536" y="1412776"/>
            <a:ext cx="8147352" cy="5027000"/>
          </a:xfrm>
        </p:spPr>
        <p:txBody>
          <a:bodyPr>
            <a:normAutofit fontScale="92500" lnSpcReduction="20000"/>
          </a:bodyPr>
          <a:lstStyle/>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7. </a:t>
            </a:r>
            <a:r>
              <a:rPr lang="ar-SA" sz="2400" b="1" dirty="0" smtClean="0">
                <a:cs typeface="B Nazanin" pitchFamily="2" charset="-78"/>
              </a:rPr>
              <a:t>آيا مي دانيد اسهال يكي از علايم در بسياري از مسموميت هاي غذايي است؟</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8. </a:t>
            </a:r>
            <a:r>
              <a:rPr lang="ar-SA" sz="2400" b="1" dirty="0" smtClean="0">
                <a:cs typeface="B Nazanin" pitchFamily="2" charset="-78"/>
              </a:rPr>
              <a:t>مسموميت با گياهان يكي از شايع ترين علل بروز مسموميت هاي اتفاقي در كودكان در جهان بشمار مي آيد.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9. </a:t>
            </a:r>
            <a:r>
              <a:rPr lang="ar-SA" sz="2400" b="1" dirty="0" smtClean="0">
                <a:cs typeface="B Nazanin" pitchFamily="2" charset="-78"/>
              </a:rPr>
              <a:t>مصرف يك گياه توسط حيوانات اهلي و وحشي، دليلي بر غير سمي بودن آن براي انسان نيست.</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10. </a:t>
            </a:r>
            <a:r>
              <a:rPr lang="ar-SA" sz="2400" b="1" dirty="0" smtClean="0">
                <a:cs typeface="B Nazanin" pitchFamily="2" charset="-78"/>
              </a:rPr>
              <a:t>برخي از گياهان تزئيني موجود در آپارتمان ها و باغچه ها مي توانند سبب بروز مسموميت در انسان شوند.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11. </a:t>
            </a:r>
            <a:r>
              <a:rPr lang="ar-SA" sz="2400" b="1" dirty="0" smtClean="0">
                <a:cs typeface="B Nazanin" pitchFamily="2" charset="-78"/>
              </a:rPr>
              <a:t>در صورت بلعيدن قسمت هاي مختلف يك گياه مانند ميوه، دانه و برگ آن توسط كودكان حتمآ با مركز اطلاع رساني داروها و سموم با شماره 1490 </a:t>
            </a:r>
            <a:r>
              <a:rPr lang="fa-IR" sz="2400" b="1" dirty="0" smtClean="0">
                <a:cs typeface="B Nazanin" pitchFamily="2" charset="-78"/>
              </a:rPr>
              <a:t>و 190 </a:t>
            </a:r>
            <a:r>
              <a:rPr lang="ar-SA" sz="2400" b="1" dirty="0" smtClean="0">
                <a:cs typeface="B Nazanin" pitchFamily="2" charset="-78"/>
              </a:rPr>
              <a:t>تماس حاصل نماييد.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12. </a:t>
            </a:r>
            <a:r>
              <a:rPr lang="ar-SA" sz="2400" b="1" dirty="0" smtClean="0">
                <a:cs typeface="B Nazanin" pitchFamily="2" charset="-78"/>
              </a:rPr>
              <a:t>سعي كنيد نام گياهان موجود در محيط كار و زندگي خود را بدانيد، تا در موارد بروز مسموميت به گروه پزشكي اطلاع دهيد.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13. </a:t>
            </a:r>
            <a:r>
              <a:rPr lang="ar-SA" sz="2400" b="1" dirty="0" smtClean="0">
                <a:cs typeface="B Nazanin" pitchFamily="2" charset="-78"/>
              </a:rPr>
              <a:t>مسموميت با گياهاني مانند خرزهره، ديفن باخيا، گل انگشتانه، آزالیا، شوکران و كرچك مي تواند كشنده باشد. در صورت وقوع  مسموميت با اين گياهان  بيمار را در اسرع وقت به نزديكترين مركز درماني منتقل كنيد. </a:t>
            </a:r>
          </a:p>
          <a:p>
            <a:pPr marL="514350" lvl="0" indent="-514350" algn="r" rtl="1">
              <a:buSzPct val="100000"/>
              <a:buNone/>
            </a:pPr>
            <a:endParaRPr lang="en-US" sz="2400" dirty="0" smtClean="0"/>
          </a:p>
          <a:p>
            <a:pPr marL="514350" indent="-514350" algn="just" rtl="1">
              <a:buClr>
                <a:schemeClr val="accent1"/>
              </a:buClr>
              <a:buSzPct val="100000"/>
              <a:buNone/>
            </a:pPr>
            <a:endParaRPr lang="fa-IR" sz="2400" b="1" dirty="0" smtClean="0">
              <a:cs typeface="B Nazanin" pitchFamily="2" charset="-78"/>
            </a:endParaRPr>
          </a:p>
          <a:p>
            <a:pPr marL="514350" indent="-514350" algn="just" rtl="1">
              <a:buClr>
                <a:schemeClr val="accent1"/>
              </a:buClr>
              <a:buSzPct val="100000"/>
              <a:buFont typeface="+mj-lt"/>
              <a:buAutoNum type="arabicPeriod" startAt="4"/>
            </a:pPr>
            <a:endParaRPr lang="en-US" sz="2400" b="1" dirty="0" smtClean="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11560"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
        <p:nvSpPr>
          <p:cNvPr id="5" name="Content Placeholder 4"/>
          <p:cNvSpPr>
            <a:spLocks noGrp="1"/>
          </p:cNvSpPr>
          <p:nvPr>
            <p:ph idx="1"/>
          </p:nvPr>
        </p:nvSpPr>
        <p:spPr>
          <a:xfrm>
            <a:off x="395536" y="1412776"/>
            <a:ext cx="8147352" cy="5027000"/>
          </a:xfrm>
        </p:spPr>
        <p:txBody>
          <a:bodyPr>
            <a:normAutofit lnSpcReduction="10000"/>
          </a:bodyPr>
          <a:lstStyle/>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14. </a:t>
            </a:r>
            <a:r>
              <a:rPr lang="ar-SA" sz="2400" b="1" dirty="0" smtClean="0">
                <a:cs typeface="B Nazanin" pitchFamily="2" charset="-78"/>
              </a:rPr>
              <a:t>مسموميت با قارچ هاي سمي </a:t>
            </a:r>
            <a:r>
              <a:rPr lang="fa-IR" sz="2400" b="1" dirty="0" smtClean="0">
                <a:cs typeface="B Nazanin" pitchFamily="2" charset="-78"/>
              </a:rPr>
              <a:t>بسیار خطرناک است</a:t>
            </a:r>
            <a:r>
              <a:rPr lang="ar-SA" sz="2400" b="1" dirty="0" smtClean="0">
                <a:cs typeface="B Nazanin" pitchFamily="2" charset="-78"/>
              </a:rPr>
              <a:t>. از مصرف قارچ هايي كه نوع آنها را نمي شناسيد جداٌ خودداري كنيد.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15. </a:t>
            </a:r>
            <a:r>
              <a:rPr lang="ar-SA" sz="2400" b="1" dirty="0" smtClean="0">
                <a:cs typeface="B Nazanin" pitchFamily="2" charset="-78"/>
              </a:rPr>
              <a:t>آيا مي دانيد برخي از قارچ هاي سمي در صورت مصرف خوراكي مي توانند باعث نارسايي حاد كبدي و مرگ شوند؟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16. </a:t>
            </a:r>
            <a:r>
              <a:rPr lang="ar-SA" sz="2400" b="1" dirty="0" smtClean="0">
                <a:cs typeface="B Nazanin" pitchFamily="2" charset="-78"/>
              </a:rPr>
              <a:t>آيا مي دانيد تشخيص قارچ هاي سمي از انواع غير سمي از روي شكل ظاهري آنها كاري دشوار بوده و نياز به تجربه و تبحر دارد؟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17. </a:t>
            </a:r>
            <a:r>
              <a:rPr lang="ar-SA" sz="1900" b="1" dirty="0" smtClean="0">
                <a:solidFill>
                  <a:schemeClr val="accent2">
                    <a:lumMod val="60000"/>
                    <a:lumOff val="40000"/>
                  </a:schemeClr>
                </a:solidFill>
                <a:cs typeface="B Titr" pitchFamily="2" charset="-78"/>
              </a:rPr>
              <a:t> </a:t>
            </a:r>
            <a:r>
              <a:rPr lang="ar-SA" sz="2400" b="1" dirty="0" smtClean="0">
                <a:cs typeface="B Nazanin" pitchFamily="2" charset="-78"/>
              </a:rPr>
              <a:t>در منزل خود از نگهداری گیاهان تزئینی که دارای میوه ها و ظاهر جذاب برای کودکان می باشند خودداری نمایید. </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18. </a:t>
            </a:r>
            <a:r>
              <a:rPr lang="ar-SA" sz="1900" b="1" dirty="0" smtClean="0">
                <a:solidFill>
                  <a:schemeClr val="accent2">
                    <a:lumMod val="60000"/>
                    <a:lumOff val="40000"/>
                  </a:schemeClr>
                </a:solidFill>
                <a:cs typeface="B Titr" pitchFamily="2" charset="-78"/>
              </a:rPr>
              <a:t> </a:t>
            </a:r>
            <a:r>
              <a:rPr lang="ar-SA" sz="2400" b="1" dirty="0" smtClean="0">
                <a:cs typeface="B Nazanin" pitchFamily="2" charset="-78"/>
              </a:rPr>
              <a:t>کنجکاوی ذاتی کودکان زیر 5 سال و وجود جذابیت در شکل و رنگ بخشهای مختلف یک گیاه سمی منجر به بلعیده شدن آن توسط کودک می شود.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19. </a:t>
            </a:r>
            <a:r>
              <a:rPr lang="ar-SA" sz="2400" b="1" dirty="0" smtClean="0">
                <a:cs typeface="B Nazanin" pitchFamily="2" charset="-78"/>
              </a:rPr>
              <a:t>شیره سمی برخی از گیاهان سمی آپارتمانی مانند دیفن باخیا و کالادیوم در صورت خورده شدن می تواند سبب تورم، خارش و سوزش مخاط دهان وخفگی و یا آسیب گوارشی فرد مسموم شود.</a:t>
            </a:r>
          </a:p>
          <a:p>
            <a:pPr marL="514350" lvl="0" indent="-514350" algn="r" rtl="1">
              <a:buSzPct val="100000"/>
              <a:buNone/>
            </a:pPr>
            <a:endParaRPr lang="en-US" sz="2400" dirty="0" smtClean="0"/>
          </a:p>
          <a:p>
            <a:pPr marL="514350" indent="-514350" algn="just" rtl="1">
              <a:buClr>
                <a:schemeClr val="accent1"/>
              </a:buClr>
              <a:buSzPct val="100000"/>
              <a:buNone/>
            </a:pPr>
            <a:endParaRPr lang="fa-IR" sz="2400" b="1" dirty="0" smtClean="0">
              <a:cs typeface="B Nazanin" pitchFamily="2" charset="-78"/>
            </a:endParaRPr>
          </a:p>
          <a:p>
            <a:pPr marL="514350" indent="-514350" algn="just" rtl="1">
              <a:buClr>
                <a:schemeClr val="accent1"/>
              </a:buClr>
              <a:buSzPct val="100000"/>
              <a:buFont typeface="+mj-lt"/>
              <a:buAutoNum type="arabicPeriod" startAt="4"/>
            </a:pPr>
            <a:endParaRPr lang="en-US" sz="2400" b="1" dirty="0" smtClean="0">
              <a:cs typeface="B Nazanin"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83568"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
        <p:nvSpPr>
          <p:cNvPr id="5" name="Content Placeholder 4"/>
          <p:cNvSpPr>
            <a:spLocks noGrp="1"/>
          </p:cNvSpPr>
          <p:nvPr>
            <p:ph idx="1"/>
          </p:nvPr>
        </p:nvSpPr>
        <p:spPr>
          <a:xfrm>
            <a:off x="539552" y="1412776"/>
            <a:ext cx="7992888" cy="2880320"/>
          </a:xfrm>
        </p:spPr>
        <p:txBody>
          <a:bodyPr>
            <a:normAutofit/>
          </a:bodyPr>
          <a:lstStyle/>
          <a:p>
            <a:pPr lvl="0" algn="r" rtl="1">
              <a:buNone/>
            </a:pPr>
            <a:r>
              <a:rPr lang="fa-IR" sz="1800" b="1" dirty="0" smtClean="0">
                <a:solidFill>
                  <a:schemeClr val="accent2">
                    <a:lumMod val="60000"/>
                    <a:lumOff val="40000"/>
                  </a:schemeClr>
                </a:solidFill>
                <a:cs typeface="B Titr" pitchFamily="2" charset="-78"/>
              </a:rPr>
              <a:t>20. </a:t>
            </a:r>
            <a:r>
              <a:rPr lang="ar-SA" sz="2400" b="1" dirty="0" smtClean="0">
                <a:cs typeface="B Nazanin" pitchFamily="2" charset="-78"/>
              </a:rPr>
              <a:t>برخی از داروهای گیاهی در صورت مصرف بیش از حد یا نابجا می توانند مسمومیت های منجر به مرگ ایجاد نمایند.</a:t>
            </a:r>
          </a:p>
          <a:p>
            <a:pPr lvl="0" algn="r" rtl="1">
              <a:buNone/>
            </a:pPr>
            <a:r>
              <a:rPr lang="fa-IR" sz="1800" b="1" dirty="0" smtClean="0">
                <a:solidFill>
                  <a:schemeClr val="accent2">
                    <a:lumMod val="60000"/>
                    <a:lumOff val="40000"/>
                  </a:schemeClr>
                </a:solidFill>
                <a:cs typeface="B Titr" pitchFamily="2" charset="-78"/>
              </a:rPr>
              <a:t>21. </a:t>
            </a:r>
            <a:r>
              <a:rPr lang="ar-SA" sz="2400" b="1" dirty="0" smtClean="0">
                <a:cs typeface="B Nazanin" pitchFamily="2" charset="-78"/>
              </a:rPr>
              <a:t>بخور اوکالیپتوس در صورتیکه به اشتباه خورده شود، حتی در مقادیر کم (یک قاشق) می تواند کشنده باشد. از القای استفراغ در مسمومیت با این فرآورده خوداری نموده مصدوم را سریعاً به بیمارستان منتقل نمایید.</a:t>
            </a:r>
          </a:p>
          <a:p>
            <a:pPr marL="514350" lvl="0" indent="-514350" algn="just" rtl="1">
              <a:buClr>
                <a:schemeClr val="accent1"/>
              </a:buClr>
              <a:buSzPct val="100000"/>
              <a:buFont typeface="+mj-lt"/>
              <a:buAutoNum type="arabicPeriod" startAt="7"/>
            </a:pPr>
            <a:endParaRPr lang="en-US" sz="2400" b="1" dirty="0" smtClean="0">
              <a:cs typeface="B Nazanin" pitchFamily="2" charset="-78"/>
            </a:endParaRPr>
          </a:p>
        </p:txBody>
      </p:sp>
      <p:pic>
        <p:nvPicPr>
          <p:cNvPr id="6" name="Picture 5" descr="dieffenbachia-carina_full.jpg"/>
          <p:cNvPicPr>
            <a:picLocks noChangeAspect="1"/>
          </p:cNvPicPr>
          <p:nvPr/>
        </p:nvPicPr>
        <p:blipFill>
          <a:blip r:embed="rId2" cstate="print"/>
          <a:stretch>
            <a:fillRect/>
          </a:stretch>
        </p:blipFill>
        <p:spPr>
          <a:xfrm>
            <a:off x="1475656" y="3789040"/>
            <a:ext cx="3240360"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157328612_71dab30874.jpg"/>
          <p:cNvPicPr>
            <a:picLocks noChangeAspect="1"/>
          </p:cNvPicPr>
          <p:nvPr/>
        </p:nvPicPr>
        <p:blipFill>
          <a:blip r:embed="rId3" cstate="print"/>
          <a:stretch>
            <a:fillRect/>
          </a:stretch>
        </p:blipFill>
        <p:spPr>
          <a:xfrm>
            <a:off x="5076056" y="3960440"/>
            <a:ext cx="3203848" cy="2276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0">
              <a:srgbClr val="D4DEFF"/>
            </a:gs>
            <a:gs pos="0">
              <a:srgbClr val="D4DEFF"/>
            </a:gs>
            <a:gs pos="0">
              <a:schemeClr val="bg1"/>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2100" y="509613"/>
            <a:ext cx="2448272" cy="3187986"/>
          </a:xfrm>
        </p:spPr>
        <p:txBody>
          <a:bodyPr anchor="ctr">
            <a:noAutofit/>
            <a:scene3d>
              <a:camera prst="orthographicFront"/>
              <a:lightRig rig="soft" dir="t"/>
            </a:scene3d>
            <a:sp3d extrusionH="57150" prstMaterial="softEdge">
              <a:bevelT h="25400" prst="softRound"/>
            </a:sp3d>
          </a:bodyPr>
          <a:lstStyle/>
          <a:p>
            <a:pPr algn="just" rtl="1">
              <a:lnSpc>
                <a:spcPct val="150000"/>
              </a:lnSpc>
            </a:pPr>
            <a:r>
              <a:rPr lang="fa-IR"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پ</a:t>
            </a:r>
            <a:r>
              <a:rPr lang="ar-SA"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يشگيري از بروز</a:t>
            </a:r>
            <a:r>
              <a:rPr lang="fa-IR"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مسموميت با سموم دفع آفات</a:t>
            </a:r>
            <a:r>
              <a:rPr lang="fa-IR"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fa-IR"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نباتی</a:t>
            </a:r>
            <a:r>
              <a:rPr lang="en-US"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fa-IR"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مواد </a:t>
            </a:r>
            <a:r>
              <a:rPr lang="ar-SA"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شيميايي</a:t>
            </a:r>
            <a:r>
              <a:rPr lang="fa-IR"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و شوینده خانگی</a:t>
            </a:r>
            <a:endParaRPr lang="fa-IR" b="1" dirty="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cs typeface="B Nazanin" pitchFamily="2" charset="-78"/>
            </a:endParaRPr>
          </a:p>
        </p:txBody>
      </p:sp>
      <p:sp>
        <p:nvSpPr>
          <p:cNvPr id="8" name="Text Placeholder 7"/>
          <p:cNvSpPr>
            <a:spLocks noGrp="1"/>
          </p:cNvSpPr>
          <p:nvPr>
            <p:ph type="body" sz="half" idx="2"/>
          </p:nvPr>
        </p:nvSpPr>
        <p:spPr>
          <a:xfrm>
            <a:off x="7236296" y="436353"/>
            <a:ext cx="1052736" cy="3920731"/>
          </a:xfrm>
        </p:spPr>
        <p:txBody>
          <a:bodyPr anchor="ctr" anchorCtr="0">
            <a:normAutofit/>
          </a:bodyPr>
          <a:lstStyle/>
          <a:p>
            <a:pPr algn="ctr" rtl="1">
              <a:lnSpc>
                <a:spcPct val="150000"/>
              </a:lnSpc>
            </a:pPr>
            <a:r>
              <a:rPr lang="fa-IR" sz="5400" b="1" dirty="0" smtClean="0">
                <a:effectLst>
                  <a:outerShdw blurRad="38100" dist="38100" dir="2700000" algn="tl">
                    <a:srgbClr val="000000">
                      <a:alpha val="43137"/>
                    </a:srgbClr>
                  </a:outerShdw>
                </a:effectLst>
                <a:cs typeface="B Davat" pitchFamily="2" charset="-78"/>
              </a:rPr>
              <a:t>5 آبان ماه</a:t>
            </a:r>
            <a:endParaRPr lang="en-US" sz="5400" b="1" dirty="0">
              <a:effectLst>
                <a:outerShdw blurRad="38100" dist="38100" dir="2700000" algn="tl">
                  <a:srgbClr val="000000">
                    <a:alpha val="43137"/>
                  </a:srgbClr>
                </a:outerShdw>
              </a:effectLst>
              <a:cs typeface="B Davat" pitchFamily="2" charset="-78"/>
            </a:endParaRPr>
          </a:p>
        </p:txBody>
      </p:sp>
      <p:pic>
        <p:nvPicPr>
          <p:cNvPr id="2" name="Picture 1"/>
          <p:cNvPicPr>
            <a:picLocks noChangeAspect="1"/>
          </p:cNvPicPr>
          <p:nvPr/>
        </p:nvPicPr>
        <p:blipFill>
          <a:blip r:embed="rId2"/>
          <a:stretch>
            <a:fillRect/>
          </a:stretch>
        </p:blipFill>
        <p:spPr>
          <a:xfrm>
            <a:off x="2987824" y="509613"/>
            <a:ext cx="2987824" cy="2708920"/>
          </a:xfrm>
          <a:prstGeom prst="rect">
            <a:avLst/>
          </a:prstGeom>
        </p:spPr>
      </p:pic>
      <p:pic>
        <p:nvPicPr>
          <p:cNvPr id="3" name="Picture 2"/>
          <p:cNvPicPr>
            <a:picLocks noChangeAspect="1"/>
          </p:cNvPicPr>
          <p:nvPr/>
        </p:nvPicPr>
        <p:blipFill>
          <a:blip r:embed="rId3"/>
          <a:stretch>
            <a:fillRect/>
          </a:stretch>
        </p:blipFill>
        <p:spPr>
          <a:xfrm>
            <a:off x="302101" y="3697599"/>
            <a:ext cx="2448272" cy="267294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paint.gif"/>
          <p:cNvPicPr>
            <a:picLocks noChangeAspect="1"/>
          </p:cNvPicPr>
          <p:nvPr/>
        </p:nvPicPr>
        <p:blipFill>
          <a:blip r:embed="rId2" cstate="print"/>
          <a:stretch>
            <a:fillRect/>
          </a:stretch>
        </p:blipFill>
        <p:spPr>
          <a:xfrm>
            <a:off x="107504" y="5949280"/>
            <a:ext cx="1043608" cy="940688"/>
          </a:xfrm>
          <a:prstGeom prst="rect">
            <a:avLst/>
          </a:prstGeom>
        </p:spPr>
      </p:pic>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
        <p:nvSpPr>
          <p:cNvPr id="5" name="Content Placeholder 4"/>
          <p:cNvSpPr>
            <a:spLocks noGrp="1"/>
          </p:cNvSpPr>
          <p:nvPr>
            <p:ph idx="1"/>
          </p:nvPr>
        </p:nvSpPr>
        <p:spPr>
          <a:xfrm>
            <a:off x="467544" y="1340768"/>
            <a:ext cx="8496944" cy="5184576"/>
          </a:xfrm>
        </p:spPr>
        <p:txBody>
          <a:bodyPr>
            <a:noAutofit/>
          </a:bodyPr>
          <a:lstStyle/>
          <a:p>
            <a:pPr lvl="0" algn="just" rtl="1">
              <a:buNone/>
            </a:pPr>
            <a:r>
              <a:rPr lang="fa-IR" sz="2200" b="1" dirty="0" smtClean="0">
                <a:solidFill>
                  <a:srgbClr val="800000"/>
                </a:solidFill>
                <a:cs typeface="B Titr" pitchFamily="2" charset="-78"/>
              </a:rPr>
              <a:t>1. </a:t>
            </a:r>
            <a:r>
              <a:rPr lang="fa-IR" sz="2200" b="1" dirty="0" smtClean="0">
                <a:cs typeface="B Nazanin" pitchFamily="2" charset="-78"/>
              </a:rPr>
              <a:t>در هنگام استفاده از فرآورده هاي شيميايي و سموم مختلف اعم از سموم خانگی یا صنعتی، حتماً در نور كافي برچسب روي بسته بندي را مطالعه نموده سپس مصرف نمائيد. </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2.</a:t>
            </a:r>
            <a:r>
              <a:rPr lang="en-US" sz="2200" b="1" dirty="0" smtClean="0">
                <a:cs typeface="B Nazanin" pitchFamily="2" charset="-78"/>
              </a:rPr>
              <a:t> </a:t>
            </a:r>
            <a:r>
              <a:rPr lang="fa-IR" sz="2200" b="1" dirty="0" smtClean="0">
                <a:cs typeface="B Nazanin" pitchFamily="2" charset="-78"/>
              </a:rPr>
              <a:t>در هنگام استفاده از مواد شيميايي و فرآورده هاي شوينده و پاك كننده پنجره ها را باز كنيد تا هوا به خوبي در محيط جريان داشته باشد.</a:t>
            </a:r>
          </a:p>
          <a:p>
            <a:pPr algn="just" rtl="1">
              <a:buNone/>
            </a:pPr>
            <a:r>
              <a:rPr lang="fa-IR" sz="2200" b="1" dirty="0">
                <a:solidFill>
                  <a:srgbClr val="800000"/>
                </a:solidFill>
                <a:cs typeface="B Titr" pitchFamily="2" charset="-78"/>
              </a:rPr>
              <a:t>3. </a:t>
            </a:r>
            <a:r>
              <a:rPr lang="fa-IR" sz="2200" b="1" dirty="0" smtClean="0">
                <a:cs typeface="B Nazanin" pitchFamily="2" charset="-78"/>
              </a:rPr>
              <a:t>هنگام استفاده از مواد سفید کننده و یا جرم بر در سرویس های بهداشتی درب و پنجره را باز گذاشته و هواکش را روشن نمایید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4. </a:t>
            </a:r>
            <a:r>
              <a:rPr lang="fa-IR" sz="2200" b="1" dirty="0" smtClean="0">
                <a:cs typeface="B Nazanin" pitchFamily="2" charset="-78"/>
              </a:rPr>
              <a:t>از اختلاط مواد شيميايي مانند جوهر نمك و جرم بر با  فرآورده هاي سفيد كننده جداً خودداري كنيد. بخارات و گازهاي ناشي از اين اختلال بسيار سمي و خفه كننده مي باشد.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5. </a:t>
            </a:r>
            <a:r>
              <a:rPr lang="fa-IR" sz="2200" b="1" dirty="0" smtClean="0">
                <a:cs typeface="B Nazanin" pitchFamily="2" charset="-78"/>
              </a:rPr>
              <a:t>پس از مصرف مواد شوينده، سفيد كننده، جرم بر و لوله بازكن در محيط هاي دربسته و كوچك مانند دستشويي و حمام به هيچ عنوان در این مكانها توقف نكنيد چرا كه گازهاي توليد شده در اين محيط بدون تهويه مناسب حفظ كننده و سمي مي باشد.</a:t>
            </a:r>
            <a:endParaRPr lang="en-US" sz="2200" b="1" dirty="0" smtClean="0">
              <a:cs typeface="B Nazanin" pitchFamily="2" charset="-78"/>
            </a:endParaRPr>
          </a:p>
          <a:p>
            <a:pPr marL="749808" lvl="1" indent="-457200" algn="just" rtl="1">
              <a:buClr>
                <a:schemeClr val="accent4">
                  <a:lumMod val="75000"/>
                </a:schemeClr>
              </a:buClr>
              <a:buSzPct val="100000"/>
              <a:buNone/>
            </a:pPr>
            <a:endParaRPr lang="en-US" sz="2200" b="1" dirty="0" smtClean="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
        <p:nvSpPr>
          <p:cNvPr id="5" name="Content Placeholder 4"/>
          <p:cNvSpPr>
            <a:spLocks noGrp="1"/>
          </p:cNvSpPr>
          <p:nvPr>
            <p:ph idx="1"/>
          </p:nvPr>
        </p:nvSpPr>
        <p:spPr>
          <a:xfrm>
            <a:off x="796251" y="1556792"/>
            <a:ext cx="8136904" cy="5027000"/>
          </a:xfrm>
        </p:spPr>
        <p:txBody>
          <a:bodyPr>
            <a:normAutofit/>
          </a:bodyPr>
          <a:lstStyle/>
          <a:p>
            <a:pPr marL="749808" lvl="1" indent="-457200" algn="just" rtl="1">
              <a:buClr>
                <a:schemeClr val="accent4">
                  <a:lumMod val="75000"/>
                </a:schemeClr>
              </a:buClr>
              <a:buSzPct val="100000"/>
              <a:buNone/>
            </a:pPr>
            <a:r>
              <a:rPr lang="fa-IR" sz="1600" b="1" dirty="0" smtClean="0">
                <a:solidFill>
                  <a:srgbClr val="800000"/>
                </a:solidFill>
                <a:cs typeface="B Titr" pitchFamily="2" charset="-78"/>
              </a:rPr>
              <a:t>6</a:t>
            </a:r>
            <a:r>
              <a:rPr lang="fa-IR" sz="2000" b="1" dirty="0" smtClean="0">
                <a:solidFill>
                  <a:srgbClr val="800000"/>
                </a:solidFill>
                <a:cs typeface="B Nazanin" panose="00000400000000000000" pitchFamily="2" charset="-78"/>
              </a:rPr>
              <a:t>. </a:t>
            </a:r>
            <a:r>
              <a:rPr lang="fa-IR" sz="2000" b="1" dirty="0">
                <a:cs typeface="B Nazanin" pitchFamily="2" charset="-78"/>
              </a:rPr>
              <a:t>ضمن استفاده از مواد شيميايي حتماً از وسايل محافظت كننده مانند دستكش بلند، كفش نفوذ ناپذير- لباس آستين بلند- شلوار بلند و جوراب استفاده نمائيد</a:t>
            </a:r>
            <a:r>
              <a:rPr lang="fa-IR" sz="2000" b="1" dirty="0" smtClean="0">
                <a:cs typeface="B Nazanin" pitchFamily="2" charset="-78"/>
              </a:rPr>
              <a:t>.</a:t>
            </a:r>
            <a:endParaRPr lang="fa-IR" sz="2000" b="1" dirty="0" smtClean="0">
              <a:solidFill>
                <a:srgbClr val="800000"/>
              </a:solidFill>
              <a:cs typeface="B Nazanin" panose="00000400000000000000" pitchFamily="2" charset="-78"/>
            </a:endParaRPr>
          </a:p>
          <a:p>
            <a:pPr marL="749808" lvl="1" indent="-457200" algn="just" rtl="1">
              <a:buClr>
                <a:schemeClr val="accent4">
                  <a:lumMod val="75000"/>
                </a:schemeClr>
              </a:buClr>
              <a:buSzPct val="100000"/>
              <a:buNone/>
            </a:pPr>
            <a:r>
              <a:rPr lang="fa-IR" sz="2000" b="1" dirty="0" smtClean="0">
                <a:solidFill>
                  <a:srgbClr val="800000"/>
                </a:solidFill>
                <a:cs typeface="B Nazanin" panose="00000400000000000000" pitchFamily="2" charset="-78"/>
              </a:rPr>
              <a:t>7. </a:t>
            </a:r>
            <a:r>
              <a:rPr lang="fa-IR" sz="2000" b="1" dirty="0" smtClean="0">
                <a:cs typeface="B Nazanin" pitchFamily="2" charset="-78"/>
              </a:rPr>
              <a:t>برچسب روي ظروف سموم دفع آفات و بروشور آن را ابتدا كاملاً مطالعه كنيد و سپس جهت استفاده دقيقاً مطابق دستور عمل نمائيد.</a:t>
            </a:r>
          </a:p>
          <a:p>
            <a:pPr marL="749808" lvl="1" indent="-457200" algn="just" rtl="1">
              <a:buClr>
                <a:schemeClr val="accent4">
                  <a:lumMod val="75000"/>
                </a:schemeClr>
              </a:buClr>
              <a:buSzPct val="100000"/>
              <a:buNone/>
            </a:pPr>
            <a:r>
              <a:rPr lang="fa-IR" sz="2000" b="1" dirty="0" smtClean="0">
                <a:solidFill>
                  <a:srgbClr val="800000"/>
                </a:solidFill>
                <a:cs typeface="B Nazanin" panose="00000400000000000000" pitchFamily="2" charset="-78"/>
              </a:rPr>
              <a:t>8. </a:t>
            </a:r>
            <a:r>
              <a:rPr lang="fa-IR" sz="2000" b="1" dirty="0" smtClean="0">
                <a:cs typeface="B Nazanin" pitchFamily="2" charset="-78"/>
              </a:rPr>
              <a:t>هرگز سموم دفع آفات را در ظروف مشابه مواد خوراكي و آشاميدني (مانند بطري نوشابه) نگهداري نكنيد.</a:t>
            </a:r>
          </a:p>
          <a:p>
            <a:pPr marL="749808" lvl="1" indent="-457200" algn="just" rtl="1">
              <a:buClr>
                <a:schemeClr val="accent4">
                  <a:lumMod val="75000"/>
                </a:schemeClr>
              </a:buClr>
              <a:buSzPct val="100000"/>
              <a:buNone/>
            </a:pPr>
            <a:r>
              <a:rPr lang="fa-IR" sz="2000" b="1" dirty="0" smtClean="0">
                <a:solidFill>
                  <a:srgbClr val="800000"/>
                </a:solidFill>
                <a:cs typeface="B Nazanin" panose="00000400000000000000" pitchFamily="2" charset="-78"/>
              </a:rPr>
              <a:t>9. </a:t>
            </a:r>
            <a:r>
              <a:rPr lang="fa-IR" sz="2000" b="1" dirty="0" smtClean="0">
                <a:cs typeface="B Nazanin" pitchFamily="2" charset="-78"/>
              </a:rPr>
              <a:t>استفاده بي رويه از سموم دفع آفات نه تنها باعث بروز مقاومت در آفات مي شود بلكه مي تواند از طريق ايجاد باقيمانده در محصولات و آلودگي محيط زيست براي انسان مضر محسوب گردد.</a:t>
            </a:r>
          </a:p>
          <a:p>
            <a:pPr marL="749808" lvl="1" indent="-457200" algn="just" rtl="1">
              <a:buClr>
                <a:schemeClr val="accent4">
                  <a:lumMod val="75000"/>
                </a:schemeClr>
              </a:buClr>
              <a:buSzPct val="100000"/>
              <a:buNone/>
            </a:pPr>
            <a:r>
              <a:rPr lang="fa-IR" sz="2000" b="1" dirty="0" smtClean="0">
                <a:solidFill>
                  <a:srgbClr val="800000"/>
                </a:solidFill>
                <a:cs typeface="B Nazanin" panose="00000400000000000000" pitchFamily="2" charset="-78"/>
              </a:rPr>
              <a:t>10. </a:t>
            </a:r>
            <a:r>
              <a:rPr lang="fa-IR" sz="2000" b="1" dirty="0" smtClean="0">
                <a:cs typeface="B Nazanin" pitchFamily="2" charset="-78"/>
              </a:rPr>
              <a:t>آيا مي دانيد در كشور ما مسموميت تعمدی با سموم كشاورزي يكي از علل مهم ايجاد مسموميت ها است؟</a:t>
            </a:r>
          </a:p>
          <a:p>
            <a:pPr marL="749808" lvl="1" indent="-457200" algn="just" rtl="1">
              <a:buClr>
                <a:schemeClr val="accent4">
                  <a:lumMod val="75000"/>
                </a:schemeClr>
              </a:buClr>
              <a:buSzPct val="100000"/>
              <a:buNone/>
            </a:pPr>
            <a:r>
              <a:rPr lang="fa-IR" sz="2000" b="1" dirty="0" smtClean="0">
                <a:solidFill>
                  <a:srgbClr val="800000"/>
                </a:solidFill>
                <a:cs typeface="B Nazanin" panose="00000400000000000000" pitchFamily="2" charset="-78"/>
              </a:rPr>
              <a:t>11. </a:t>
            </a:r>
            <a:r>
              <a:rPr lang="fa-IR" sz="2000" b="1" dirty="0" smtClean="0">
                <a:cs typeface="B Nazanin" pitchFamily="2" charset="-78"/>
              </a:rPr>
              <a:t>در هنگام سم پاشي مزارع، باغات و باغچه ها حتماٌ از ماسك، دستكش و لباس مناسب استفاده نماييد.</a:t>
            </a:r>
          </a:p>
          <a:p>
            <a:pPr marL="749808" lvl="1" indent="-457200" algn="just" rtl="1">
              <a:buClr>
                <a:schemeClr val="accent4">
                  <a:lumMod val="75000"/>
                </a:schemeClr>
              </a:buClr>
              <a:buSzPct val="100000"/>
              <a:buNone/>
            </a:pPr>
            <a:r>
              <a:rPr lang="fa-IR" sz="2000" b="1" dirty="0" smtClean="0">
                <a:solidFill>
                  <a:srgbClr val="800000"/>
                </a:solidFill>
                <a:cs typeface="B Nazanin" panose="00000400000000000000" pitchFamily="2" charset="-78"/>
              </a:rPr>
              <a:t>12. </a:t>
            </a:r>
            <a:r>
              <a:rPr lang="fa-IR" sz="2000" b="1" dirty="0" smtClean="0">
                <a:cs typeface="B Nazanin" pitchFamily="2" charset="-78"/>
              </a:rPr>
              <a:t>از بكار بردن مقادير بيش از حد توصيه شده  سموم براي مقاصد كشاورزي خودداري كنيد.</a:t>
            </a:r>
          </a:p>
          <a:p>
            <a:pPr marL="749808" lvl="1" indent="-457200" algn="just" rtl="1">
              <a:buClr>
                <a:schemeClr val="accent4">
                  <a:lumMod val="75000"/>
                </a:schemeClr>
              </a:buClr>
              <a:buSzPct val="100000"/>
              <a:buNone/>
            </a:pPr>
            <a:endParaRPr lang="en-US" sz="1800" b="1" dirty="0" smtClean="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
        <p:nvSpPr>
          <p:cNvPr id="5" name="Content Placeholder 4"/>
          <p:cNvSpPr>
            <a:spLocks noGrp="1"/>
          </p:cNvSpPr>
          <p:nvPr>
            <p:ph idx="1"/>
          </p:nvPr>
        </p:nvSpPr>
        <p:spPr>
          <a:xfrm>
            <a:off x="611560" y="1412776"/>
            <a:ext cx="8208912" cy="5027000"/>
          </a:xfrm>
        </p:spPr>
        <p:txBody>
          <a:bodyPr>
            <a:normAutofit lnSpcReduction="10000"/>
          </a:bodyPr>
          <a:lstStyle/>
          <a:p>
            <a:pPr marL="365760" lvl="1" indent="-256032" algn="just" rtl="1">
              <a:spcBef>
                <a:spcPts val="400"/>
              </a:spcBef>
              <a:buSzPct val="68000"/>
              <a:buNone/>
            </a:pPr>
            <a:r>
              <a:rPr lang="fa-IR" sz="1800" b="1" dirty="0" smtClean="0">
                <a:solidFill>
                  <a:srgbClr val="800000"/>
                </a:solidFill>
                <a:cs typeface="B Titr" panose="00000700000000000000" pitchFamily="2" charset="-78"/>
              </a:rPr>
              <a:t>13. </a:t>
            </a:r>
            <a:r>
              <a:rPr lang="fa-IR" sz="2200" b="1" dirty="0">
                <a:solidFill>
                  <a:prstClr val="black"/>
                </a:solidFill>
                <a:cs typeface="B Nazanin" pitchFamily="2" charset="-78"/>
              </a:rPr>
              <a:t>در صورت تماس سموم دفع آفات با پوست، ناحيه آلوده را با مقادير فراوان آب و صابون شستشو دهيد</a:t>
            </a:r>
            <a:r>
              <a:rPr lang="fa-IR" sz="2200" b="1" dirty="0" smtClean="0">
                <a:solidFill>
                  <a:prstClr val="black"/>
                </a:solidFill>
                <a:cs typeface="B Nazanin" pitchFamily="2" charset="-78"/>
              </a:rPr>
              <a:t>.</a:t>
            </a:r>
            <a:endParaRPr lang="fa-IR" sz="1800" b="1" dirty="0" smtClean="0">
              <a:solidFill>
                <a:srgbClr val="800000"/>
              </a:solidFill>
              <a:cs typeface="B Titr" pitchFamily="2" charset="-78"/>
            </a:endParaRPr>
          </a:p>
          <a:p>
            <a:pPr algn="just" rtl="1">
              <a:buNone/>
            </a:pPr>
            <a:r>
              <a:rPr lang="fa-IR" sz="1800" b="1" dirty="0" smtClean="0">
                <a:solidFill>
                  <a:srgbClr val="800000"/>
                </a:solidFill>
                <a:cs typeface="B Titr" pitchFamily="2" charset="-78"/>
              </a:rPr>
              <a:t>14.</a:t>
            </a:r>
            <a:r>
              <a:rPr lang="fa-IR" sz="2000" b="1" dirty="0" smtClean="0">
                <a:cs typeface="B Nazanin" pitchFamily="2" charset="-78"/>
              </a:rPr>
              <a:t> </a:t>
            </a:r>
            <a:r>
              <a:rPr lang="fa-IR" sz="2000" b="1" dirty="0">
                <a:cs typeface="B Nazanin" pitchFamily="2" charset="-78"/>
              </a:rPr>
              <a:t>هر گونه مصرف خوراكي با سموم دفع آفات را جدي بگيريد و بيمار را براي درمان در اسرع وقت به نزديكترين مركز درماني منتقل كنيد</a:t>
            </a:r>
            <a:r>
              <a:rPr lang="fa-IR" sz="2000" b="1" dirty="0" smtClean="0">
                <a:cs typeface="B Nazanin" pitchFamily="2" charset="-78"/>
              </a:rPr>
              <a:t>.</a:t>
            </a:r>
            <a:endParaRPr lang="fa-IR" sz="1900" b="1" dirty="0" smtClean="0">
              <a:solidFill>
                <a:srgbClr val="800000"/>
              </a:solidFill>
              <a:cs typeface="B Titr" pitchFamily="2" charset="-78"/>
            </a:endParaRPr>
          </a:p>
          <a:p>
            <a:pPr lvl="0" algn="just" rtl="1">
              <a:buNone/>
            </a:pPr>
            <a:r>
              <a:rPr lang="fa-IR" sz="1900" b="1" dirty="0" smtClean="0">
                <a:solidFill>
                  <a:srgbClr val="800000"/>
                </a:solidFill>
                <a:cs typeface="B Titr" pitchFamily="2" charset="-78"/>
              </a:rPr>
              <a:t>15.</a:t>
            </a:r>
            <a:r>
              <a:rPr lang="fa-IR" sz="2200" b="1" dirty="0" smtClean="0">
                <a:solidFill>
                  <a:srgbClr val="800000"/>
                </a:solidFill>
                <a:cs typeface="B Titr" pitchFamily="2" charset="-78"/>
              </a:rPr>
              <a:t> </a:t>
            </a:r>
            <a:r>
              <a:rPr lang="ar-SA" sz="2200" b="1" dirty="0" smtClean="0">
                <a:cs typeface="B Nazanin" pitchFamily="2" charset="-78"/>
              </a:rPr>
              <a:t>آيا مي دانيد علايم و نشانه هاي مسموميت با  برخي از سموم موش كش </a:t>
            </a:r>
            <a:r>
              <a:rPr lang="fa-IR" sz="2200" b="1" dirty="0" smtClean="0">
                <a:cs typeface="B Nazanin" pitchFamily="2" charset="-78"/>
              </a:rPr>
              <a:t> </a:t>
            </a:r>
            <a:r>
              <a:rPr lang="ar-SA" sz="2200" b="1" dirty="0" smtClean="0">
                <a:cs typeface="B Nazanin" pitchFamily="2" charset="-78"/>
              </a:rPr>
              <a:t>مي تواند به صورت تاخيري( 24 تا 48 ساعت بعد از مصرف) ظاهر شوند؟</a:t>
            </a:r>
          </a:p>
          <a:p>
            <a:pPr lvl="0" algn="just" rtl="1">
              <a:buNone/>
            </a:pPr>
            <a:r>
              <a:rPr lang="fa-IR" sz="2200" b="1" dirty="0" smtClean="0">
                <a:solidFill>
                  <a:srgbClr val="800000"/>
                </a:solidFill>
                <a:cs typeface="B Titr" pitchFamily="2" charset="-78"/>
              </a:rPr>
              <a:t>16.</a:t>
            </a:r>
            <a:r>
              <a:rPr lang="ar-SA" sz="2200" b="1" dirty="0" smtClean="0">
                <a:solidFill>
                  <a:srgbClr val="800000"/>
                </a:solidFill>
                <a:cs typeface="B Titr" pitchFamily="2" charset="-78"/>
              </a:rPr>
              <a:t> </a:t>
            </a:r>
            <a:r>
              <a:rPr lang="ar-SA" sz="2200" b="1" dirty="0" smtClean="0">
                <a:cs typeface="B Nazanin" pitchFamily="2" charset="-78"/>
              </a:rPr>
              <a:t>علايم و نشانه هاي مسموميت با گروه مهمي از حشره كش ها (موسوم به تركيبات ارگانوفسفره) با تهوع، استفراغ، دردهاي شكمي، اسهال، اشك ريزش، آبريزش از بيني، تعريق، تنگي نفس، افت فشارخون، تنگي مردمك چشم، اختلالات قلبي و عصبي همراه است.</a:t>
            </a:r>
          </a:p>
          <a:p>
            <a:pPr lvl="0" algn="just" rtl="1">
              <a:buNone/>
            </a:pPr>
            <a:r>
              <a:rPr lang="fa-IR" sz="2200" b="1" dirty="0" smtClean="0">
                <a:solidFill>
                  <a:srgbClr val="800000"/>
                </a:solidFill>
                <a:cs typeface="B Titr" pitchFamily="2" charset="-78"/>
              </a:rPr>
              <a:t>17. </a:t>
            </a:r>
            <a:r>
              <a:rPr lang="ar-SA" sz="2200" b="1" dirty="0" smtClean="0">
                <a:cs typeface="B Nazanin" pitchFamily="2" charset="-78"/>
              </a:rPr>
              <a:t>در صورت تماس پوست و يا چشم با مواد اسيدي و يا قليايي پوست و چشم را با مقادير فراوان آب شستشو داده و مصدوم را به مركز درماني منتقل كنيد.</a:t>
            </a:r>
          </a:p>
          <a:p>
            <a:pPr lvl="0" algn="just" rtl="1">
              <a:buNone/>
            </a:pPr>
            <a:r>
              <a:rPr lang="fa-IR" sz="2200" b="1" dirty="0" smtClean="0">
                <a:solidFill>
                  <a:srgbClr val="800000"/>
                </a:solidFill>
                <a:cs typeface="B Titr" pitchFamily="2" charset="-78"/>
              </a:rPr>
              <a:t>18. </a:t>
            </a:r>
            <a:r>
              <a:rPr lang="ar-SA" sz="2200" b="1" dirty="0" smtClean="0">
                <a:cs typeface="B Nazanin" pitchFamily="2" charset="-78"/>
              </a:rPr>
              <a:t>در صورت تماس پوست و يا چشم با مواد اسيدي و يا قليايي هرگز از مواد قليايي و يا اسيدي جهت خنثي سازي استفاده نكنيد.</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
        <p:nvSpPr>
          <p:cNvPr id="5" name="Content Placeholder 4"/>
          <p:cNvSpPr>
            <a:spLocks noGrp="1"/>
          </p:cNvSpPr>
          <p:nvPr>
            <p:ph idx="1"/>
          </p:nvPr>
        </p:nvSpPr>
        <p:spPr>
          <a:xfrm>
            <a:off x="323528" y="1412776"/>
            <a:ext cx="8496944" cy="5184576"/>
          </a:xfrm>
        </p:spPr>
        <p:txBody>
          <a:bodyPr>
            <a:noAutofit/>
          </a:bodyPr>
          <a:lstStyle/>
          <a:p>
            <a:pPr algn="just" rtl="1">
              <a:buNone/>
            </a:pPr>
            <a:r>
              <a:rPr lang="fa-IR" sz="2000" b="1" dirty="0" smtClean="0">
                <a:solidFill>
                  <a:srgbClr val="800000"/>
                </a:solidFill>
                <a:cs typeface="B Titr" pitchFamily="2" charset="-78"/>
              </a:rPr>
              <a:t>19. </a:t>
            </a:r>
            <a:r>
              <a:rPr lang="ar-SA" sz="2000" b="1" dirty="0">
                <a:cs typeface="B Nazanin" pitchFamily="2" charset="-78"/>
              </a:rPr>
              <a:t>در صورت بلع مواد با خاصيت خورندگی مانند اسيدها و قلياها، هرگز بيمار را وادار به استفراغ نكنيد. اين كار مي تواند سبب وخيم شدن وضع بيمار گردد</a:t>
            </a:r>
            <a:r>
              <a:rPr lang="ar-SA" sz="2000" b="1" dirty="0" smtClean="0">
                <a:cs typeface="B Nazanin" pitchFamily="2" charset="-78"/>
              </a:rPr>
              <a:t>.</a:t>
            </a:r>
            <a:endParaRPr lang="fa-IR" sz="1900" b="1" dirty="0" smtClean="0">
              <a:solidFill>
                <a:srgbClr val="800000"/>
              </a:solidFill>
              <a:cs typeface="B Titr" pitchFamily="2" charset="-78"/>
            </a:endParaRPr>
          </a:p>
          <a:p>
            <a:pPr lvl="0" algn="just" rtl="1">
              <a:buNone/>
            </a:pPr>
            <a:r>
              <a:rPr lang="fa-IR" sz="1900" b="1" dirty="0" smtClean="0">
                <a:solidFill>
                  <a:srgbClr val="800000"/>
                </a:solidFill>
                <a:cs typeface="B Titr" pitchFamily="2" charset="-78"/>
              </a:rPr>
              <a:t>20</a:t>
            </a:r>
            <a:r>
              <a:rPr lang="fa-IR" sz="1900" b="1" dirty="0">
                <a:solidFill>
                  <a:srgbClr val="800000"/>
                </a:solidFill>
                <a:cs typeface="B Titr" pitchFamily="2" charset="-78"/>
              </a:rPr>
              <a:t>.</a:t>
            </a:r>
            <a:r>
              <a:rPr lang="fa-IR" sz="2200" b="1" dirty="0" smtClean="0">
                <a:cs typeface="B Nazanin" pitchFamily="2" charset="-78"/>
              </a:rPr>
              <a:t> آیا </a:t>
            </a:r>
            <a:r>
              <a:rPr lang="fa-IR" sz="2200" b="1" dirty="0">
                <a:cs typeface="B Nazanin" pitchFamily="2" charset="-78"/>
              </a:rPr>
              <a:t>می دانید سم حشره کش فسفید آلومینیوم با نام "قرص برنج" قاچاق محسوب می شود و خرید و فروش آن ممنوع می باشد.</a:t>
            </a:r>
          </a:p>
          <a:p>
            <a:pPr lvl="0" algn="just" rtl="1">
              <a:buNone/>
            </a:pPr>
            <a:r>
              <a:rPr lang="fa-IR" sz="1900" b="1" dirty="0">
                <a:solidFill>
                  <a:srgbClr val="800000"/>
                </a:solidFill>
                <a:cs typeface="B Titr" pitchFamily="2" charset="-78"/>
              </a:rPr>
              <a:t>21. </a:t>
            </a:r>
            <a:r>
              <a:rPr lang="fa-IR" sz="2200" b="1" dirty="0" smtClean="0">
                <a:cs typeface="B Nazanin" pitchFamily="2" charset="-78"/>
              </a:rPr>
              <a:t>در </a:t>
            </a:r>
            <a:r>
              <a:rPr lang="fa-IR" sz="2200" b="1" dirty="0">
                <a:cs typeface="B Nazanin" pitchFamily="2" charset="-78"/>
              </a:rPr>
              <a:t>منازل قدیمی، لوله های آب سربی و رنگ مورد استفاده در چارچوب و دیوار که حاوی سرب است می تواند منجر به مسمومیت با سرب شود.</a:t>
            </a:r>
          </a:p>
          <a:p>
            <a:pPr lvl="0" algn="just" rtl="1">
              <a:buNone/>
            </a:pPr>
            <a:r>
              <a:rPr lang="fa-IR" sz="1900" b="1" dirty="0">
                <a:solidFill>
                  <a:srgbClr val="800000"/>
                </a:solidFill>
                <a:cs typeface="B Titr" pitchFamily="2" charset="-78"/>
              </a:rPr>
              <a:t>22.</a:t>
            </a:r>
            <a:r>
              <a:rPr lang="fa-IR" sz="2200" b="1" dirty="0" smtClean="0">
                <a:cs typeface="B Nazanin" pitchFamily="2" charset="-78"/>
              </a:rPr>
              <a:t> مسمومیت </a:t>
            </a:r>
            <a:r>
              <a:rPr lang="fa-IR" sz="2200" b="1" dirty="0">
                <a:cs typeface="B Nazanin" pitchFamily="2" charset="-78"/>
              </a:rPr>
              <a:t>با سرب در کودکان می تواند منجر به بروز اختلالات رفتاری، کند ذهنی، اختلال در یادگیری، اختلال در رشد و منجر به بروز تشنج  شود.</a:t>
            </a:r>
          </a:p>
          <a:p>
            <a:pPr lvl="0" algn="just" rtl="1">
              <a:buNone/>
            </a:pPr>
            <a:r>
              <a:rPr lang="fa-IR" sz="1900" b="1" dirty="0">
                <a:solidFill>
                  <a:srgbClr val="800000"/>
                </a:solidFill>
                <a:cs typeface="B Titr" pitchFamily="2" charset="-78"/>
              </a:rPr>
              <a:t>23.</a:t>
            </a:r>
            <a:r>
              <a:rPr lang="fa-IR" sz="2200" b="1" dirty="0" smtClean="0">
                <a:cs typeface="B Nazanin" pitchFamily="2" charset="-78"/>
              </a:rPr>
              <a:t> مسمومیت </a:t>
            </a:r>
            <a:r>
              <a:rPr lang="fa-IR" sz="2200" b="1" dirty="0">
                <a:cs typeface="B Nazanin" pitchFamily="2" charset="-78"/>
              </a:rPr>
              <a:t>با سرب می تواند از طریق تنفس و یا خوردن ذرات معلق سرب موجود در هوا، خاک و یا آب صورت گیرد.</a:t>
            </a:r>
          </a:p>
          <a:p>
            <a:pPr lvl="0" algn="just" rtl="1">
              <a:buNone/>
            </a:pPr>
            <a:r>
              <a:rPr lang="fa-IR" sz="1900" b="1" dirty="0">
                <a:solidFill>
                  <a:srgbClr val="800000"/>
                </a:solidFill>
                <a:cs typeface="B Titr" pitchFamily="2" charset="-78"/>
              </a:rPr>
              <a:t>24.</a:t>
            </a:r>
            <a:r>
              <a:rPr lang="fa-IR" sz="2200" b="1" dirty="0" smtClean="0">
                <a:cs typeface="B Nazanin" pitchFamily="2" charset="-78"/>
              </a:rPr>
              <a:t> شستشوی </a:t>
            </a:r>
            <a:r>
              <a:rPr lang="fa-IR" sz="2200" b="1" dirty="0">
                <a:cs typeface="B Nazanin" pitchFamily="2" charset="-78"/>
              </a:rPr>
              <a:t>مرتب دستها در کودکان مانع تماس آلودگی سرب محیط با دهان آنها می شود</a:t>
            </a:r>
            <a:r>
              <a:rPr lang="fa-IR" sz="2200" b="1" dirty="0" smtClean="0">
                <a:cs typeface="B Nazanin" pitchFamily="2" charset="-78"/>
              </a:rPr>
              <a:t>.</a:t>
            </a:r>
            <a:endParaRPr lang="fa-IR" sz="2200" b="1" dirty="0">
              <a:cs typeface="B Nazanin" pitchFamily="2" charset="-78"/>
            </a:endParaRPr>
          </a:p>
        </p:txBody>
      </p:sp>
    </p:spTree>
    <p:extLst>
      <p:ext uri="{BB962C8B-B14F-4D97-AF65-F5344CB8AC3E}">
        <p14:creationId xmlns:p14="http://schemas.microsoft.com/office/powerpoint/2010/main" val="2731172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
        <p:nvSpPr>
          <p:cNvPr id="5" name="Content Placeholder 4"/>
          <p:cNvSpPr>
            <a:spLocks noGrp="1"/>
          </p:cNvSpPr>
          <p:nvPr>
            <p:ph idx="1"/>
          </p:nvPr>
        </p:nvSpPr>
        <p:spPr>
          <a:xfrm>
            <a:off x="611560" y="1412776"/>
            <a:ext cx="8208912" cy="5328592"/>
          </a:xfrm>
        </p:spPr>
        <p:txBody>
          <a:bodyPr>
            <a:noAutofit/>
          </a:bodyPr>
          <a:lstStyle/>
          <a:p>
            <a:pPr algn="just" rtl="1">
              <a:buNone/>
            </a:pPr>
            <a:r>
              <a:rPr lang="fa-IR" sz="1900" b="1" dirty="0">
                <a:solidFill>
                  <a:srgbClr val="800000"/>
                </a:solidFill>
                <a:cs typeface="B Titr" pitchFamily="2" charset="-78"/>
              </a:rPr>
              <a:t>25.</a:t>
            </a:r>
            <a:r>
              <a:rPr lang="fa-IR" sz="2200" b="1" dirty="0">
                <a:cs typeface="B Nazanin" pitchFamily="2" charset="-78"/>
              </a:rPr>
              <a:t> از دسترسی کودکان به اسباب بازی های پلاستیکی بازیافت شده و یا اسباب بازی های رنگ آمیزی شده ای که دارای ورقه های پوسته پوسته رنگ می باشند خودداری نمایید.</a:t>
            </a:r>
            <a:endParaRPr lang="en-US" sz="2200" b="1" dirty="0">
              <a:cs typeface="B Nazanin" pitchFamily="2" charset="-78"/>
            </a:endParaRPr>
          </a:p>
          <a:p>
            <a:pPr lvl="0" algn="just" rtl="1">
              <a:buNone/>
            </a:pPr>
            <a:r>
              <a:rPr lang="fa-IR" sz="2200" b="1" dirty="0" smtClean="0">
                <a:solidFill>
                  <a:srgbClr val="800000"/>
                </a:solidFill>
                <a:cs typeface="B Titr" pitchFamily="2" charset="-78"/>
              </a:rPr>
              <a:t>26. </a:t>
            </a:r>
            <a:r>
              <a:rPr lang="fa-IR" sz="2200" b="1" dirty="0" smtClean="0">
                <a:cs typeface="B Nazanin" pitchFamily="2" charset="-78"/>
              </a:rPr>
              <a:t>از </a:t>
            </a:r>
            <a:r>
              <a:rPr lang="fa-IR" sz="2200" b="1" dirty="0">
                <a:cs typeface="B Nazanin" pitchFamily="2" charset="-78"/>
              </a:rPr>
              <a:t>آنجا که کودکان نوپا همه چیز را به دهان می برند اگر تخت و گهواره رنگ آمیزی شده ای دارند، از تماس این وسایل با دهان کودک  جلوگیری نمایید.</a:t>
            </a:r>
          </a:p>
          <a:p>
            <a:pPr lvl="0" algn="just" rtl="1">
              <a:buNone/>
            </a:pPr>
            <a:r>
              <a:rPr lang="fa-IR" sz="2200" b="1" dirty="0" smtClean="0">
                <a:solidFill>
                  <a:srgbClr val="800000"/>
                </a:solidFill>
                <a:cs typeface="B Titr" pitchFamily="2" charset="-78"/>
              </a:rPr>
              <a:t>27. </a:t>
            </a:r>
            <a:r>
              <a:rPr lang="fa-IR" sz="2200" b="1" dirty="0" smtClean="0">
                <a:cs typeface="B Nazanin" pitchFamily="2" charset="-78"/>
              </a:rPr>
              <a:t>اگر </a:t>
            </a:r>
            <a:r>
              <a:rPr lang="fa-IR" sz="2200" b="1" dirty="0">
                <a:cs typeface="B Nazanin" pitchFamily="2" charset="-78"/>
              </a:rPr>
              <a:t>به واسطه شغل خود با مشتقات سرب در تماس می باشید، برای جلوگیری از انتقال آلودگی، قبل از ورود به منزل لباس کار خود را تعویض کنید.</a:t>
            </a:r>
          </a:p>
          <a:p>
            <a:pPr lvl="0" algn="just" rtl="1">
              <a:buNone/>
            </a:pPr>
            <a:r>
              <a:rPr lang="fa-IR" sz="2200" b="1" dirty="0" smtClean="0">
                <a:solidFill>
                  <a:srgbClr val="800000"/>
                </a:solidFill>
                <a:cs typeface="B Titr" pitchFamily="2" charset="-78"/>
              </a:rPr>
              <a:t>28. </a:t>
            </a:r>
            <a:r>
              <a:rPr lang="fa-IR" sz="2200" b="1" dirty="0" smtClean="0">
                <a:cs typeface="B Nazanin" pitchFamily="2" charset="-78"/>
              </a:rPr>
              <a:t>برخی </a:t>
            </a:r>
            <a:r>
              <a:rPr lang="fa-IR" sz="2200" b="1" dirty="0">
                <a:cs typeface="B Nazanin" pitchFamily="2" charset="-78"/>
              </a:rPr>
              <a:t>از لوازم آرایش خصوصاً غیر استاندارد و حتی سرمه، حاوی مقادیر بالای سرب می باشند. از مصرف آنها خودداری کنید.</a:t>
            </a:r>
          </a:p>
          <a:p>
            <a:pPr lvl="0" algn="just" rtl="1">
              <a:buNone/>
            </a:pPr>
            <a:r>
              <a:rPr lang="fa-IR" sz="2200" b="1" dirty="0" smtClean="0">
                <a:solidFill>
                  <a:srgbClr val="800000"/>
                </a:solidFill>
                <a:cs typeface="B Titr" pitchFamily="2" charset="-78"/>
              </a:rPr>
              <a:t>29. </a:t>
            </a:r>
            <a:r>
              <a:rPr lang="fa-IR" sz="2200" b="1" dirty="0" smtClean="0">
                <a:cs typeface="B Nazanin" pitchFamily="2" charset="-78"/>
              </a:rPr>
              <a:t>سرب </a:t>
            </a:r>
            <a:r>
              <a:rPr lang="fa-IR" sz="2200" b="1" dirty="0">
                <a:cs typeface="B Nazanin" pitchFamily="2" charset="-78"/>
              </a:rPr>
              <a:t>موجود در خون افراد شهر نشین بسیار بیشتر از روستائیان می باشد</a:t>
            </a:r>
            <a:r>
              <a:rPr lang="fa-IR" sz="2200" b="1" dirty="0">
                <a:solidFill>
                  <a:srgbClr val="800000"/>
                </a:solidFill>
                <a:cs typeface="B Titr" pitchFamily="2" charset="-78"/>
              </a:rPr>
              <a:t>.</a:t>
            </a:r>
          </a:p>
          <a:p>
            <a:pPr lvl="0" algn="just" rtl="1">
              <a:buNone/>
            </a:pPr>
            <a:r>
              <a:rPr lang="fa-IR" sz="2200" b="1" dirty="0" smtClean="0">
                <a:solidFill>
                  <a:srgbClr val="800000"/>
                </a:solidFill>
                <a:cs typeface="B Titr" pitchFamily="2" charset="-78"/>
              </a:rPr>
              <a:t>30. </a:t>
            </a:r>
            <a:r>
              <a:rPr lang="fa-IR" sz="2200" b="1" dirty="0" smtClean="0">
                <a:cs typeface="B Nazanin" pitchFamily="2" charset="-78"/>
              </a:rPr>
              <a:t>مصرف </a:t>
            </a:r>
            <a:r>
              <a:rPr lang="fa-IR" sz="2200" b="1" dirty="0">
                <a:cs typeface="B Nazanin" pitchFamily="2" charset="-78"/>
              </a:rPr>
              <a:t>غذا های چرب سبب افزایش سرعت جذب سرب توسط بدن انسان می گردد.</a:t>
            </a:r>
          </a:p>
          <a:p>
            <a:pPr lvl="0" algn="just" rtl="1">
              <a:buNone/>
            </a:pPr>
            <a:r>
              <a:rPr lang="fa-IR" sz="2200" b="1" dirty="0" smtClean="0">
                <a:solidFill>
                  <a:srgbClr val="800000"/>
                </a:solidFill>
                <a:cs typeface="B Titr" pitchFamily="2" charset="-78"/>
              </a:rPr>
              <a:t>31. </a:t>
            </a:r>
            <a:r>
              <a:rPr lang="fa-IR" sz="2200" b="1" dirty="0" smtClean="0">
                <a:cs typeface="B Nazanin" pitchFamily="2" charset="-78"/>
              </a:rPr>
              <a:t>هوای </a:t>
            </a:r>
            <a:r>
              <a:rPr lang="fa-IR" sz="2200" b="1" dirty="0">
                <a:cs typeface="B Nazanin" pitchFamily="2" charset="-78"/>
              </a:rPr>
              <a:t>محیط نزدیک به بزرگراهها، خاک و محیط اطراف مناطق صنعتی مانند کارخانجات باتری سازی، رنگ سازی چند برابر دیگر نقاط حاوی سرب می باشد.</a:t>
            </a:r>
          </a:p>
          <a:p>
            <a:pPr lvl="0" algn="just" rtl="1">
              <a:buNone/>
            </a:pPr>
            <a:endParaRPr lang="fa-IR" sz="2200" b="1" dirty="0">
              <a:cs typeface="B Nazanin" pitchFamily="2" charset="-78"/>
            </a:endParaRPr>
          </a:p>
        </p:txBody>
      </p:sp>
    </p:spTree>
    <p:extLst>
      <p:ext uri="{BB962C8B-B14F-4D97-AF65-F5344CB8AC3E}">
        <p14:creationId xmlns:p14="http://schemas.microsoft.com/office/powerpoint/2010/main" val="1770124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
        <p:nvSpPr>
          <p:cNvPr id="5" name="Content Placeholder 4"/>
          <p:cNvSpPr>
            <a:spLocks noGrp="1"/>
          </p:cNvSpPr>
          <p:nvPr>
            <p:ph idx="1"/>
          </p:nvPr>
        </p:nvSpPr>
        <p:spPr>
          <a:xfrm>
            <a:off x="611560" y="1412776"/>
            <a:ext cx="8208912" cy="5328592"/>
          </a:xfrm>
        </p:spPr>
        <p:txBody>
          <a:bodyPr>
            <a:noAutofit/>
          </a:bodyPr>
          <a:lstStyle/>
          <a:p>
            <a:pPr algn="just" rtl="1">
              <a:buNone/>
            </a:pPr>
            <a:r>
              <a:rPr lang="fa-IR" sz="2200" b="1" dirty="0">
                <a:solidFill>
                  <a:srgbClr val="800000"/>
                </a:solidFill>
                <a:cs typeface="B Titr" pitchFamily="2" charset="-78"/>
              </a:rPr>
              <a:t>32. </a:t>
            </a:r>
            <a:r>
              <a:rPr lang="fa-IR" sz="2200" b="1" dirty="0">
                <a:cs typeface="B Nazanin" pitchFamily="2" charset="-78"/>
              </a:rPr>
              <a:t> به منظور سنجش سرب در خون افراد شاغل در صنعت که با سرب تماس دارند، آزمایش خون باید به طور مرتب انجام شود</a:t>
            </a:r>
            <a:r>
              <a:rPr lang="fa-IR" sz="2200" b="1" dirty="0" smtClean="0">
                <a:cs typeface="B Nazanin" pitchFamily="2" charset="-78"/>
              </a:rPr>
              <a:t>.</a:t>
            </a:r>
            <a:endParaRPr lang="fa-IR" sz="2200" b="1" dirty="0" smtClean="0">
              <a:solidFill>
                <a:srgbClr val="800000"/>
              </a:solidFill>
              <a:cs typeface="B Titr" pitchFamily="2" charset="-78"/>
            </a:endParaRPr>
          </a:p>
          <a:p>
            <a:pPr lvl="0" algn="just" rtl="1">
              <a:buNone/>
            </a:pPr>
            <a:r>
              <a:rPr lang="fa-IR" sz="2200" b="1" dirty="0" smtClean="0">
                <a:solidFill>
                  <a:srgbClr val="800000"/>
                </a:solidFill>
                <a:cs typeface="B Titr" pitchFamily="2" charset="-78"/>
              </a:rPr>
              <a:t>33. </a:t>
            </a:r>
            <a:r>
              <a:rPr lang="fa-IR" sz="2200" b="1" dirty="0" smtClean="0">
                <a:cs typeface="B Nazanin" pitchFamily="2" charset="-78"/>
              </a:rPr>
              <a:t> برای پیشگیری از عوارض ناشی از تماس با سرب باید جامعه از خطرات این فلز سمی آگاه شود. </a:t>
            </a:r>
            <a:endParaRPr lang="fa-IR" sz="2200" b="1" dirty="0">
              <a:cs typeface="B Nazanin" pitchFamily="2" charset="-78"/>
            </a:endParaRPr>
          </a:p>
          <a:p>
            <a:pPr lvl="0" algn="just" rtl="1">
              <a:buNone/>
            </a:pPr>
            <a:endParaRPr lang="fa-IR" sz="2200" b="1" dirty="0">
              <a:cs typeface="B Nazanin" pitchFamily="2" charset="-78"/>
            </a:endParaRPr>
          </a:p>
        </p:txBody>
      </p:sp>
    </p:spTree>
    <p:extLst>
      <p:ext uri="{BB962C8B-B14F-4D97-AF65-F5344CB8AC3E}">
        <p14:creationId xmlns:p14="http://schemas.microsoft.com/office/powerpoint/2010/main" val="44570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84632"/>
            <a:ext cx="7772400" cy="1072160"/>
          </a:xfrm>
        </p:spPr>
        <p:txBody>
          <a:bodyPr/>
          <a:lstStyle/>
          <a:p>
            <a:pPr algn="ctr" rtl="1"/>
            <a:r>
              <a:rPr lang="fa-IR" dirty="0" smtClean="0">
                <a:solidFill>
                  <a:srgbClr val="E25E14"/>
                </a:solidFill>
                <a:cs typeface="B Titr" panose="00000700000000000000" pitchFamily="2" charset="-78"/>
              </a:rPr>
              <a:t>معرفی هفته پیشگیری از مسمومیتها</a:t>
            </a:r>
            <a:endParaRPr lang="fa-IR" dirty="0">
              <a:solidFill>
                <a:srgbClr val="E25E14"/>
              </a:solidFill>
              <a:cs typeface="B Titr" panose="00000700000000000000" pitchFamily="2" charset="-78"/>
            </a:endParaRPr>
          </a:p>
        </p:txBody>
      </p:sp>
      <p:sp>
        <p:nvSpPr>
          <p:cNvPr id="2" name="Content Placeholder 1"/>
          <p:cNvSpPr>
            <a:spLocks noGrp="1"/>
          </p:cNvSpPr>
          <p:nvPr>
            <p:ph idx="1"/>
          </p:nvPr>
        </p:nvSpPr>
        <p:spPr>
          <a:xfrm>
            <a:off x="457200" y="1700808"/>
            <a:ext cx="8229600" cy="4824536"/>
          </a:xfrm>
        </p:spPr>
        <p:txBody>
          <a:bodyPr>
            <a:noAutofit/>
          </a:bodyPr>
          <a:lstStyle/>
          <a:p>
            <a:pPr algn="just" rtl="1"/>
            <a:r>
              <a:rPr lang="fa-IR" sz="2200" b="1" dirty="0" smtClean="0">
                <a:cs typeface="B Nazanin" panose="00000400000000000000" pitchFamily="2" charset="-78"/>
              </a:rPr>
              <a:t>نامگذاری </a:t>
            </a:r>
            <a:r>
              <a:rPr lang="fa-IR" sz="2200" b="1" dirty="0">
                <a:cs typeface="B Nazanin" panose="00000400000000000000" pitchFamily="2" charset="-78"/>
              </a:rPr>
              <a:t>هفته‌ ای به نام </a:t>
            </a:r>
            <a:r>
              <a:rPr lang="fa-IR" sz="2200" b="1" dirty="0">
                <a:solidFill>
                  <a:schemeClr val="accent2">
                    <a:lumMod val="75000"/>
                  </a:schemeClr>
                </a:solidFill>
                <a:cs typeface="B Nazanin" panose="00000400000000000000" pitchFamily="2" charset="-78"/>
              </a:rPr>
              <a:t>هفته </a:t>
            </a:r>
            <a:r>
              <a:rPr lang="fa-IR" sz="2200" b="1" dirty="0" smtClean="0">
                <a:solidFill>
                  <a:schemeClr val="accent2">
                    <a:lumMod val="75000"/>
                  </a:schemeClr>
                </a:solidFill>
                <a:cs typeface="B Nazanin" panose="00000400000000000000" pitchFamily="2" charset="-78"/>
              </a:rPr>
              <a:t>پیشگیری </a:t>
            </a:r>
            <a:r>
              <a:rPr lang="fa-IR" sz="2200" b="1" dirty="0">
                <a:solidFill>
                  <a:schemeClr val="accent2">
                    <a:lumMod val="75000"/>
                  </a:schemeClr>
                </a:solidFill>
                <a:cs typeface="B Nazanin" panose="00000400000000000000" pitchFamily="2" charset="-78"/>
              </a:rPr>
              <a:t>از مسمومیت‌ها </a:t>
            </a:r>
            <a:r>
              <a:rPr lang="fa-IR" sz="2200" b="1" dirty="0">
                <a:cs typeface="B Nazanin" panose="00000400000000000000" pitchFamily="2" charset="-78"/>
              </a:rPr>
              <a:t>ممکن است در آموزش و اطلاع‌رسانی کلیه‌ی قشرهای جامعه و به تبع آن کاهش موارد مسمومیت‌های اتفاقی و تعمدی مفید واقع شود. با توجه به محدودیت تخت‌های بیمارستانی و هزینه‌های بالای دارو و درمان، این امر ممکن است به کاهش هزینه‌ها کمک شایانی نماید؛ و در عین حال </a:t>
            </a:r>
            <a:r>
              <a:rPr lang="fa-IR" sz="2200" b="1" dirty="0">
                <a:solidFill>
                  <a:srgbClr val="7030A0"/>
                </a:solidFill>
                <a:cs typeface="B Nazanin" panose="00000400000000000000" pitchFamily="2" charset="-78"/>
              </a:rPr>
              <a:t>به میزان قابل توجهی سبب ارتقای سطح سلامت و بهداشت عمومی جامعه </a:t>
            </a:r>
            <a:r>
              <a:rPr lang="fa-IR" sz="2200" b="1" dirty="0">
                <a:cs typeface="B Nazanin" panose="00000400000000000000" pitchFamily="2" charset="-78"/>
              </a:rPr>
              <a:t>شود. </a:t>
            </a:r>
            <a:endParaRPr lang="en-US" sz="2200" b="1" dirty="0">
              <a:cs typeface="B Nazanin" panose="00000400000000000000" pitchFamily="2" charset="-78"/>
            </a:endParaRPr>
          </a:p>
          <a:p>
            <a:pPr algn="just" rtl="1"/>
            <a:r>
              <a:rPr lang="fa-IR" sz="2200" b="1" dirty="0">
                <a:cs typeface="B Nazanin" panose="00000400000000000000" pitchFamily="2" charset="-78"/>
              </a:rPr>
              <a:t>در این هفته ارگان‌های </a:t>
            </a:r>
            <a:r>
              <a:rPr lang="fa-IR" sz="2200" b="1" dirty="0" smtClean="0">
                <a:cs typeface="B Nazanin" panose="00000400000000000000" pitchFamily="2" charset="-78"/>
              </a:rPr>
              <a:t>اطلاع‌رسانی، </a:t>
            </a:r>
            <a:r>
              <a:rPr lang="fa-IR" sz="2200" b="1" dirty="0">
                <a:cs typeface="B Nazanin" panose="00000400000000000000" pitchFamily="2" charset="-78"/>
              </a:rPr>
              <a:t>از طریق </a:t>
            </a:r>
            <a:r>
              <a:rPr lang="fa-IR" sz="2200" b="1" dirty="0">
                <a:solidFill>
                  <a:srgbClr val="0070C0"/>
                </a:solidFill>
                <a:cs typeface="B Nazanin" panose="00000400000000000000" pitchFamily="2" charset="-78"/>
              </a:rPr>
              <a:t>چاپ بروشورها و پمفلت‌های آموزشی جهت آگاهی خانواده‌ها، نصب بیلبوردهای آموزشی در خیابان‌ها، توزیع پوسترهای جذاب و آگاهی‌دهنده در مراکز آموزشی- درمانی، دانشگاهها، مراکز آموزش عالی، کارخانجات، موسسات، مدارس و عملیات وسیع اطلاع‌رسانی از طریق رسانه‌های عمومی شامل روزنامه‌ها، رادیو و تلویزیون</a:t>
            </a:r>
            <a:r>
              <a:rPr lang="fa-IR" sz="2200" b="1" dirty="0">
                <a:cs typeface="B Nazanin" panose="00000400000000000000" pitchFamily="2" charset="-78"/>
              </a:rPr>
              <a:t> می‌توانند اقدام به آموزش پیشگیری و کنترل مسمومیت‌ها نمایند. </a:t>
            </a:r>
            <a:endParaRPr lang="en-US" sz="2200" b="1" dirty="0">
              <a:cs typeface="B Nazanin" panose="00000400000000000000" pitchFamily="2" charset="-78"/>
            </a:endParaRPr>
          </a:p>
        </p:txBody>
      </p:sp>
    </p:spTree>
    <p:extLst>
      <p:ext uri="{BB962C8B-B14F-4D97-AF65-F5344CB8AC3E}">
        <p14:creationId xmlns:p14="http://schemas.microsoft.com/office/powerpoint/2010/main" val="522169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5437" y="188640"/>
            <a:ext cx="2668371" cy="3614108"/>
          </a:xfrm>
        </p:spPr>
        <p:txBody>
          <a:bodyPr anchor="ctr">
            <a:noAutofit/>
          </a:bodyPr>
          <a:lstStyle/>
          <a:p>
            <a:pPr marR="228600" algn="ctr" rtl="1">
              <a:spcAft>
                <a:spcPts val="0"/>
              </a:spcAft>
            </a:pPr>
            <a:r>
              <a:rPr lang="ar-SA" sz="3600" dirty="0" smtClean="0">
                <a:solidFill>
                  <a:schemeClr val="accent2">
                    <a:lumMod val="75000"/>
                  </a:schemeClr>
                </a:solidFill>
                <a:effectLst>
                  <a:outerShdw blurRad="38100" dist="38100" dir="2700000" algn="tl">
                    <a:srgbClr val="000000">
                      <a:alpha val="43137"/>
                    </a:srgbClr>
                  </a:outerShdw>
                </a:effectLst>
                <a:cs typeface="B Titr" pitchFamily="2" charset="-78"/>
              </a:rPr>
              <a:t>پيشگيري از مسموميت ناشي از </a:t>
            </a:r>
            <a:r>
              <a:rPr lang="fa-IR" sz="3600" dirty="0" smtClean="0">
                <a:solidFill>
                  <a:schemeClr val="accent2">
                    <a:lumMod val="75000"/>
                  </a:schemeClr>
                </a:solidFill>
                <a:effectLst>
                  <a:outerShdw blurRad="38100" dist="38100" dir="2700000" algn="tl">
                    <a:srgbClr val="000000">
                      <a:alpha val="43137"/>
                    </a:srgbClr>
                  </a:outerShdw>
                </a:effectLst>
                <a:cs typeface="B Titr" pitchFamily="2" charset="-78"/>
              </a:rPr>
              <a:t>گزیدگی ها</a:t>
            </a:r>
            <a:endParaRPr lang="en-US" sz="3600" dirty="0">
              <a:solidFill>
                <a:schemeClr val="accent2">
                  <a:lumMod val="75000"/>
                </a:schemeClr>
              </a:solidFill>
              <a:effectLst>
                <a:outerShdw blurRad="38100" dist="38100" dir="2700000" algn="tl">
                  <a:srgbClr val="000000">
                    <a:alpha val="43137"/>
                  </a:srgbClr>
                </a:outerShdw>
              </a:effectLst>
              <a:latin typeface="Times New Roman"/>
              <a:ea typeface="Times New Roman"/>
              <a:cs typeface="B Titr" pitchFamily="2" charset="-78"/>
            </a:endParaRPr>
          </a:p>
        </p:txBody>
      </p:sp>
      <p:sp>
        <p:nvSpPr>
          <p:cNvPr id="8" name="Text Placeholder 7"/>
          <p:cNvSpPr>
            <a:spLocks noGrp="1"/>
          </p:cNvSpPr>
          <p:nvPr>
            <p:ph type="body" sz="half" idx="2"/>
          </p:nvPr>
        </p:nvSpPr>
        <p:spPr>
          <a:xfrm>
            <a:off x="7092279" y="764704"/>
            <a:ext cx="1631353" cy="3038044"/>
          </a:xfrm>
        </p:spPr>
        <p:txBody>
          <a:bodyPr anchor="ctr" anchorCtr="0">
            <a:noAutofit/>
          </a:bodyPr>
          <a:lstStyle/>
          <a:p>
            <a:pPr algn="ctr" rtl="1"/>
            <a:r>
              <a:rPr lang="fa-IR" sz="7200" b="1" dirty="0" smtClean="0">
                <a:effectLst>
                  <a:outerShdw blurRad="38100" dist="38100" dir="2700000" algn="tl">
                    <a:srgbClr val="000000">
                      <a:alpha val="43137"/>
                    </a:srgbClr>
                  </a:outerShdw>
                </a:effectLst>
                <a:cs typeface="B Davat" pitchFamily="2" charset="-78"/>
              </a:rPr>
              <a:t>6 آبان ماه</a:t>
            </a:r>
            <a:endParaRPr lang="en-US" sz="7200" b="1" dirty="0">
              <a:effectLst>
                <a:outerShdw blurRad="38100" dist="38100" dir="2700000" algn="tl">
                  <a:srgbClr val="000000">
                    <a:alpha val="43137"/>
                  </a:srgbClr>
                </a:outerShdw>
              </a:effectLst>
              <a:cs typeface="B Davat" pitchFamily="2" charset="-78"/>
            </a:endParaRPr>
          </a:p>
        </p:txBody>
      </p:sp>
      <p:pic>
        <p:nvPicPr>
          <p:cNvPr id="10" name="Picture 9" descr="honeybee_020505_026b%20genehanson.jpg"/>
          <p:cNvPicPr>
            <a:picLocks noChangeAspect="1"/>
          </p:cNvPicPr>
          <p:nvPr/>
        </p:nvPicPr>
        <p:blipFill>
          <a:blip r:embed="rId2" cstate="print"/>
          <a:stretch>
            <a:fillRect/>
          </a:stretch>
        </p:blipFill>
        <p:spPr>
          <a:xfrm>
            <a:off x="175437" y="3802748"/>
            <a:ext cx="2971521" cy="269521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3275856" y="1083295"/>
            <a:ext cx="2895535" cy="240086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jpg"/>
          <p:cNvPicPr>
            <a:picLocks noChangeAspect="1"/>
          </p:cNvPicPr>
          <p:nvPr/>
        </p:nvPicPr>
        <p:blipFill>
          <a:blip r:embed="rId2" cstate="print"/>
          <a:stretch>
            <a:fillRect/>
          </a:stretch>
        </p:blipFill>
        <p:spPr>
          <a:xfrm>
            <a:off x="35184" y="5390455"/>
            <a:ext cx="1764039" cy="1467545"/>
          </a:xfrm>
          <a:prstGeom prst="ellipse">
            <a:avLst/>
          </a:prstGeom>
          <a:ln>
            <a:noFill/>
          </a:ln>
          <a:effectLst>
            <a:softEdge rad="112500"/>
          </a:effectLst>
        </p:spPr>
      </p:pic>
      <p:sp>
        <p:nvSpPr>
          <p:cNvPr id="4"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5" name="Content Placeholder 4"/>
          <p:cNvSpPr>
            <a:spLocks noGrp="1"/>
          </p:cNvSpPr>
          <p:nvPr>
            <p:ph idx="1"/>
          </p:nvPr>
        </p:nvSpPr>
        <p:spPr>
          <a:xfrm>
            <a:off x="285720" y="1357298"/>
            <a:ext cx="8318728" cy="5096038"/>
          </a:xfrm>
        </p:spPr>
        <p:txBody>
          <a:bodyPr>
            <a:noAutofit/>
          </a:bodyPr>
          <a:lstStyle/>
          <a:p>
            <a:pPr marL="514350" indent="-514350" algn="just" rtl="1">
              <a:buNone/>
            </a:pPr>
            <a:r>
              <a:rPr lang="fa-IR" sz="2000" b="1" dirty="0" smtClean="0">
                <a:solidFill>
                  <a:srgbClr val="FFC000"/>
                </a:solidFill>
                <a:cs typeface="B Titr" pitchFamily="2" charset="-78"/>
              </a:rPr>
              <a:t>1. </a:t>
            </a:r>
            <a:r>
              <a:rPr lang="fa-IR" sz="2000" b="1" dirty="0" smtClean="0">
                <a:cs typeface="B Nazanin" pitchFamily="2" charset="-78"/>
              </a:rPr>
              <a:t>علايم گزيدگي با افعي درد تيز و سوزاننده در محل گزش است كه در عرض 1 تا 5 دقيقه بعد از گزش ظاهر مي شود.</a:t>
            </a:r>
          </a:p>
          <a:p>
            <a:pPr marL="514350" indent="-514350" algn="just" rtl="1">
              <a:buNone/>
            </a:pPr>
            <a:r>
              <a:rPr lang="fa-IR" sz="2000" b="1" dirty="0" smtClean="0">
                <a:solidFill>
                  <a:srgbClr val="FFC000"/>
                </a:solidFill>
                <a:cs typeface="B Titr" pitchFamily="2" charset="-78"/>
              </a:rPr>
              <a:t>2.  </a:t>
            </a:r>
            <a:r>
              <a:rPr lang="fa-IR" sz="2000" b="1" dirty="0" smtClean="0">
                <a:cs typeface="B Nazanin" pitchFamily="2" charset="-78"/>
              </a:rPr>
              <a:t>تورم در محل گزيدگي مار افعی نيم تا 4 ساعت بعد از گزش بروز می نماید كه ممكن است در عرض 24-12 ساعت افزايش يابد و كل اندام مبتلا را درگير نمايد. </a:t>
            </a:r>
          </a:p>
          <a:p>
            <a:pPr marL="514350" indent="-514350" algn="just" rtl="1">
              <a:buNone/>
            </a:pPr>
            <a:r>
              <a:rPr lang="fa-IR" sz="2000" b="1" dirty="0" smtClean="0">
                <a:solidFill>
                  <a:srgbClr val="FFC000"/>
                </a:solidFill>
                <a:cs typeface="B Titr" pitchFamily="2" charset="-78"/>
              </a:rPr>
              <a:t>3. </a:t>
            </a:r>
            <a:r>
              <a:rPr lang="fa-IR" sz="2000" b="1" dirty="0" smtClean="0">
                <a:cs typeface="B Nazanin" pitchFamily="2" charset="-78"/>
              </a:rPr>
              <a:t>در طي 36-24 ساعت پس از گزيدگي افعي ممكن است تاول هاي كوچك در محل ايجاد شوند.</a:t>
            </a:r>
          </a:p>
          <a:p>
            <a:pPr marL="514350" indent="-514350" algn="just" rtl="1">
              <a:buNone/>
            </a:pPr>
            <a:r>
              <a:rPr lang="fa-IR" sz="2000" b="1" dirty="0" smtClean="0">
                <a:solidFill>
                  <a:srgbClr val="FFC000"/>
                </a:solidFill>
                <a:cs typeface="B Titr" pitchFamily="2" charset="-78"/>
              </a:rPr>
              <a:t>4. </a:t>
            </a:r>
            <a:r>
              <a:rPr lang="fa-IR" sz="2000" b="1" dirty="0" smtClean="0">
                <a:cs typeface="B Nazanin" pitchFamily="2" charset="-78"/>
              </a:rPr>
              <a:t>از علائم گزش مار افعی تهوع و استفراغ، بي حسي در اطراف دهان، صورت و پوست سر و گزگز نوك انگشتان، تب و لرز، تعريق، ضعف و بي حالي و سرگيجه می باشد</a:t>
            </a:r>
          </a:p>
          <a:p>
            <a:pPr marL="514350" indent="-514350" algn="just" rtl="1">
              <a:buNone/>
            </a:pPr>
            <a:r>
              <a:rPr lang="fa-IR" sz="2000" b="1" dirty="0" smtClean="0">
                <a:solidFill>
                  <a:srgbClr val="FFC000"/>
                </a:solidFill>
                <a:cs typeface="B Titr" pitchFamily="2" charset="-78"/>
              </a:rPr>
              <a:t>5. </a:t>
            </a:r>
            <a:r>
              <a:rPr lang="fa-IR" sz="2000" b="1" dirty="0" smtClean="0">
                <a:cs typeface="B Nazanin" pitchFamily="2" charset="-78"/>
              </a:rPr>
              <a:t>يكي از مشخص ترين و مهم ترين علايم و نشانه هاي گزيدگي با افعي ها، اختلالات انعقادي خون بوده و به صورت خونريزي از بيني، وجود خون در خلط، خون در ادرار، خون در مدفوع، خونريزي در شكم و داخل چشم و مغز مشاهده می شود..</a:t>
            </a:r>
          </a:p>
          <a:p>
            <a:pPr marL="514350" indent="-514350" algn="just" rtl="1">
              <a:buNone/>
            </a:pPr>
            <a:r>
              <a:rPr lang="fa-IR" sz="2000" b="1" dirty="0" smtClean="0">
                <a:solidFill>
                  <a:srgbClr val="FFC000"/>
                </a:solidFill>
                <a:cs typeface="B Titr" pitchFamily="2" charset="-78"/>
              </a:rPr>
              <a:t>6. </a:t>
            </a:r>
            <a:r>
              <a:rPr lang="fa-IR" sz="2000" b="1" dirty="0" smtClean="0">
                <a:cs typeface="B Nazanin" pitchFamily="2" charset="-78"/>
              </a:rPr>
              <a:t>اختلال در عملكرد كليه، كاهش سطح هوشياري و شوك قلبي- عروقي از علائم گزش مار افعی می باشد.. </a:t>
            </a:r>
          </a:p>
          <a:p>
            <a:pPr marL="514350" indent="-514350" algn="just" rtl="1">
              <a:buNone/>
            </a:pPr>
            <a:r>
              <a:rPr lang="fa-IR" sz="2000" b="1" dirty="0" smtClean="0">
                <a:solidFill>
                  <a:srgbClr val="FFC000"/>
                </a:solidFill>
                <a:cs typeface="B Titr" pitchFamily="2" charset="-78"/>
              </a:rPr>
              <a:t>7. </a:t>
            </a:r>
            <a:r>
              <a:rPr lang="fa-IR" sz="2000" b="1" dirty="0" smtClean="0">
                <a:cs typeface="B Nazanin" pitchFamily="2" charset="-78"/>
              </a:rPr>
              <a:t>علايم گزيدگي با مار كبري و مار مرجان افتادگي پلك ها، خواب آلودگي، ضعف</a:t>
            </a:r>
          </a:p>
          <a:p>
            <a:pPr marL="514350" indent="-514350" algn="just" rtl="1">
              <a:buNone/>
            </a:pPr>
            <a:r>
              <a:rPr lang="fa-IR" sz="2000" b="1" dirty="0" smtClean="0">
                <a:cs typeface="B Nazanin" pitchFamily="2" charset="-78"/>
              </a:rPr>
              <a:t> عضلاني، فلج، اختلال تكلم و تنفس، آبريزش از دهان، استفراغ و تهوع می باشد.</a:t>
            </a:r>
          </a:p>
          <a:p>
            <a:pPr marL="749808" lvl="1" indent="-457200" algn="just" rtl="1">
              <a:buNone/>
            </a:pPr>
            <a:endParaRPr lang="en-US" sz="2000" b="1" dirty="0">
              <a:cs typeface="B Nazanin"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9230.jpg"/>
          <p:cNvPicPr>
            <a:picLocks noChangeAspect="1"/>
          </p:cNvPicPr>
          <p:nvPr/>
        </p:nvPicPr>
        <p:blipFill>
          <a:blip r:embed="rId2" cstate="print"/>
          <a:stretch>
            <a:fillRect/>
          </a:stretch>
        </p:blipFill>
        <p:spPr>
          <a:xfrm>
            <a:off x="-15949" y="5544095"/>
            <a:ext cx="1763688" cy="1296144"/>
          </a:xfrm>
          <a:prstGeom prst="ellipse">
            <a:avLst/>
          </a:prstGeom>
          <a:ln>
            <a:noFill/>
          </a:ln>
          <a:effectLst>
            <a:softEdge rad="112500"/>
          </a:effectLst>
        </p:spPr>
      </p:pic>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5" name="Content Placeholder 4"/>
          <p:cNvSpPr>
            <a:spLocks noGrp="1"/>
          </p:cNvSpPr>
          <p:nvPr>
            <p:ph idx="1"/>
          </p:nvPr>
        </p:nvSpPr>
        <p:spPr>
          <a:xfrm>
            <a:off x="539552" y="1340768"/>
            <a:ext cx="8064896" cy="5112568"/>
          </a:xfrm>
        </p:spPr>
        <p:txBody>
          <a:bodyPr>
            <a:normAutofit fontScale="92500" lnSpcReduction="10000"/>
          </a:bodyPr>
          <a:lstStyle/>
          <a:p>
            <a:pPr marL="514350" indent="-514350" algn="just" rtl="1">
              <a:buNone/>
            </a:pPr>
            <a:r>
              <a:rPr lang="fa-IR" sz="2100" b="1" dirty="0" smtClean="0">
                <a:solidFill>
                  <a:srgbClr val="FFC000"/>
                </a:solidFill>
                <a:cs typeface="B Titr" pitchFamily="2" charset="-78"/>
              </a:rPr>
              <a:t>8. </a:t>
            </a:r>
            <a:r>
              <a:rPr lang="fa-IR" sz="2400" b="1" dirty="0" smtClean="0">
                <a:cs typeface="B Nazanin" pitchFamily="2" charset="-78"/>
              </a:rPr>
              <a:t>علايم گزيدگي با مار آبي (دريايي) درد عضلاني و تغيير رنگ ادرار به رنگ قهوه اي يا سياه می باشد.</a:t>
            </a:r>
          </a:p>
          <a:p>
            <a:pPr marL="514350" indent="-514350" algn="just" rtl="1">
              <a:buNone/>
            </a:pPr>
            <a:r>
              <a:rPr lang="fa-IR" sz="2100" b="1" dirty="0" smtClean="0">
                <a:solidFill>
                  <a:srgbClr val="FFC000"/>
                </a:solidFill>
                <a:cs typeface="B Titr" pitchFamily="2" charset="-78"/>
              </a:rPr>
              <a:t>9. </a:t>
            </a:r>
            <a:r>
              <a:rPr lang="fa-IR" sz="2400" b="1" dirty="0" smtClean="0">
                <a:cs typeface="B Nazanin" pitchFamily="2" charset="-78"/>
              </a:rPr>
              <a:t>در هنگام مارگزیدگی قبل از انتقال مصدوم به مرکز درمانی باید بيمار را آرام كنيد و از حركات بيش از حد او جلوگيري نمایيد.</a:t>
            </a:r>
          </a:p>
          <a:p>
            <a:pPr marL="514350" indent="-514350" algn="just" rtl="1">
              <a:buNone/>
            </a:pPr>
            <a:r>
              <a:rPr lang="fa-IR" sz="2100" b="1" dirty="0" smtClean="0">
                <a:solidFill>
                  <a:srgbClr val="FFC000"/>
                </a:solidFill>
                <a:cs typeface="B Titr" pitchFamily="2" charset="-78"/>
              </a:rPr>
              <a:t>10.  </a:t>
            </a:r>
            <a:r>
              <a:rPr lang="fa-IR" sz="2400" b="1" dirty="0" smtClean="0">
                <a:cs typeface="B Nazanin" pitchFamily="2" charset="-78"/>
              </a:rPr>
              <a:t>مصدوم مار گزيده را بايد از محل حادثه (جهت جلوگيري از حمله مجدد مار) دور كرد.</a:t>
            </a:r>
          </a:p>
          <a:p>
            <a:pPr marL="514350" indent="-514350" algn="just" rtl="1">
              <a:buNone/>
            </a:pPr>
            <a:r>
              <a:rPr lang="fa-IR" sz="2100" b="1" dirty="0" smtClean="0">
                <a:solidFill>
                  <a:srgbClr val="FFC000"/>
                </a:solidFill>
                <a:cs typeface="B Titr" pitchFamily="2" charset="-78"/>
              </a:rPr>
              <a:t>11.  </a:t>
            </a:r>
            <a:r>
              <a:rPr lang="fa-IR" sz="2400" b="1" dirty="0" smtClean="0">
                <a:cs typeface="B Nazanin" pitchFamily="2" charset="-78"/>
              </a:rPr>
              <a:t>عضو محل گزيدگي مار را بايد بي حركت و هم سطح يا كمي پايين تر از سطح قلب نگه داشت.</a:t>
            </a:r>
          </a:p>
          <a:p>
            <a:pPr marL="514350" indent="-514350" algn="just" rtl="1">
              <a:buNone/>
            </a:pPr>
            <a:r>
              <a:rPr lang="fa-IR" sz="2100" b="1" dirty="0" smtClean="0">
                <a:solidFill>
                  <a:srgbClr val="FFC000"/>
                </a:solidFill>
                <a:cs typeface="B Titr" pitchFamily="2" charset="-78"/>
              </a:rPr>
              <a:t>12.  </a:t>
            </a:r>
            <a:r>
              <a:rPr lang="fa-IR" sz="2400" b="1" dirty="0" smtClean="0">
                <a:cs typeface="B Nazanin" pitchFamily="2" charset="-78"/>
              </a:rPr>
              <a:t>بستن يك نوار محكم و پهن، چند انگشت بالاتر از محل مارگزيدگي بويژه اگر محل گزيدگي در دست ها يا پاها باشد، ضروری می باشد.</a:t>
            </a:r>
          </a:p>
          <a:p>
            <a:pPr marL="514350" indent="-514350" algn="just" rtl="1">
              <a:buNone/>
            </a:pPr>
            <a:r>
              <a:rPr lang="fa-IR" sz="2100" b="1" dirty="0" smtClean="0">
                <a:solidFill>
                  <a:srgbClr val="FFC000"/>
                </a:solidFill>
                <a:cs typeface="B Titr" pitchFamily="2" charset="-78"/>
              </a:rPr>
              <a:t>13. </a:t>
            </a:r>
            <a:r>
              <a:rPr lang="fa-IR" sz="2400" b="1" dirty="0" smtClean="0">
                <a:cs typeface="B Nazanin" pitchFamily="2" charset="-78"/>
              </a:rPr>
              <a:t>. بستن نوار بالاتر از محل مارگزیدگی نبايد آنقدر سفت باشد كه جريان خون اندام را مختل كند. اگر ورم باعث سفت شدن نوار شد، آنرا باز كنيد و از محلي بالاتر ببنديد. هر 10 تا15 دقيقه، به مدت 1 دقيقه نوار را باز كرده و دوباره ببنديد. اين كار بايد تا زمان آماده شدن پادزهر ادامه يابد.</a:t>
            </a:r>
          </a:p>
          <a:p>
            <a:pPr marL="514350" indent="-514350" algn="just" rtl="1">
              <a:buNone/>
            </a:pPr>
            <a:r>
              <a:rPr lang="fa-IR" sz="2100" b="1" dirty="0" smtClean="0">
                <a:solidFill>
                  <a:srgbClr val="FFC000"/>
                </a:solidFill>
                <a:cs typeface="B Titr" pitchFamily="2" charset="-78"/>
              </a:rPr>
              <a:t>14.  </a:t>
            </a:r>
            <a:r>
              <a:rPr lang="fa-IR" sz="2400" b="1" dirty="0" smtClean="0">
                <a:cs typeface="B Nazanin" pitchFamily="2" charset="-78"/>
              </a:rPr>
              <a:t>در مارگزيدگي بايد از سرد كردن عضو با آب سرد يا يخ خودداري كرد.</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neybee_020505_026b%20genehanson.jpg"/>
          <p:cNvPicPr>
            <a:picLocks noChangeAspect="1"/>
          </p:cNvPicPr>
          <p:nvPr/>
        </p:nvPicPr>
        <p:blipFill>
          <a:blip r:embed="rId2" cstate="print"/>
          <a:stretch>
            <a:fillRect/>
          </a:stretch>
        </p:blipFill>
        <p:spPr>
          <a:xfrm>
            <a:off x="7304561" y="5345832"/>
            <a:ext cx="1839439" cy="1512168"/>
          </a:xfrm>
          <a:prstGeom prst="ellipse">
            <a:avLst/>
          </a:prstGeom>
          <a:ln>
            <a:noFill/>
          </a:ln>
          <a:effectLst>
            <a:softEdge rad="112500"/>
          </a:effectLst>
        </p:spPr>
      </p:pic>
      <p:sp>
        <p:nvSpPr>
          <p:cNvPr id="7"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2" name="Content Placeholder 1"/>
          <p:cNvSpPr>
            <a:spLocks noGrp="1"/>
          </p:cNvSpPr>
          <p:nvPr>
            <p:ph idx="1"/>
          </p:nvPr>
        </p:nvSpPr>
        <p:spPr>
          <a:xfrm>
            <a:off x="755576" y="1484784"/>
            <a:ext cx="7776864" cy="4827992"/>
          </a:xfrm>
        </p:spPr>
        <p:txBody>
          <a:bodyPr>
            <a:normAutofit lnSpcReduction="10000"/>
          </a:bodyPr>
          <a:lstStyle/>
          <a:p>
            <a:pPr marL="514350" lvl="0" indent="-514350" algn="just" rtl="1">
              <a:buNone/>
            </a:pPr>
            <a:r>
              <a:rPr lang="fa-IR" sz="1900" b="1" dirty="0" smtClean="0">
                <a:solidFill>
                  <a:srgbClr val="FFC000"/>
                </a:solidFill>
                <a:cs typeface="B Titr" pitchFamily="2" charset="-78"/>
              </a:rPr>
              <a:t>15. </a:t>
            </a:r>
            <a:r>
              <a:rPr lang="fa-IR" sz="2400" b="1" dirty="0" smtClean="0">
                <a:cs typeface="B Nazanin" pitchFamily="2" charset="-78"/>
              </a:rPr>
              <a:t>هر چه سريعتر فرد مار گزيده را به اورژانس بيمارستان منتقل كنيد و زمان را با تلاش براي كشتن و يا گرفتن مار از دست ندهيد.</a:t>
            </a:r>
          </a:p>
          <a:p>
            <a:pPr marL="514350" lvl="0" indent="-514350" algn="just" rtl="1">
              <a:buNone/>
            </a:pPr>
            <a:r>
              <a:rPr lang="fa-IR" sz="1900" b="1" dirty="0" smtClean="0">
                <a:solidFill>
                  <a:srgbClr val="FFC000"/>
                </a:solidFill>
                <a:cs typeface="B Titr" pitchFamily="2" charset="-78"/>
              </a:rPr>
              <a:t>16.   </a:t>
            </a:r>
            <a:r>
              <a:rPr lang="fa-IR" sz="2400" b="1" dirty="0" smtClean="0">
                <a:cs typeface="B Nazanin" pitchFamily="2" charset="-78"/>
              </a:rPr>
              <a:t>در مارگزیدگی علائم واكنش هاي حساسيتي شديد مانند عطسه، مشكل در تنفس يا تورم سريع و شديد، درد شكم، تهوع، سرگيجه، درد قفسه سينه، خرخر صدا وكبود شدن رنگ لبها از جمله مواردي هستند كه سريعاً بايد به اورژانس مراجعه شود.</a:t>
            </a:r>
          </a:p>
          <a:p>
            <a:pPr marL="514350" lvl="0" indent="-514350" algn="just" rtl="1">
              <a:buNone/>
            </a:pPr>
            <a:r>
              <a:rPr lang="fa-IR" sz="1900" b="1" dirty="0" smtClean="0">
                <a:solidFill>
                  <a:srgbClr val="FFC000"/>
                </a:solidFill>
                <a:cs typeface="B Titr" pitchFamily="2" charset="-78"/>
              </a:rPr>
              <a:t>17.  </a:t>
            </a:r>
            <a:r>
              <a:rPr lang="fa-IR" sz="2400" b="1" dirty="0">
                <a:cs typeface="B Nazanin" pitchFamily="2" charset="-78"/>
              </a:rPr>
              <a:t>مارگزیدگی در كودكان، بيماران قلبي، ديابتي، افراد مسن و معلولين حركتي و بيماران مبتلا </a:t>
            </a:r>
            <a:r>
              <a:rPr lang="fa-IR" sz="2400" b="1" dirty="0" smtClean="0">
                <a:cs typeface="B Nazanin" pitchFamily="2" charset="-78"/>
              </a:rPr>
              <a:t>به آلرژي بسیار خطرناک تر است.</a:t>
            </a:r>
          </a:p>
          <a:p>
            <a:pPr marL="514350" lvl="0" indent="-514350" algn="just" rtl="1">
              <a:buNone/>
            </a:pPr>
            <a:r>
              <a:rPr lang="fa-IR" sz="1900" b="1" dirty="0" smtClean="0">
                <a:solidFill>
                  <a:srgbClr val="FFC000"/>
                </a:solidFill>
                <a:cs typeface="B Titr" pitchFamily="2" charset="-78"/>
              </a:rPr>
              <a:t>18. </a:t>
            </a:r>
            <a:r>
              <a:rPr lang="fa-IR" sz="2400" b="1" dirty="0" smtClean="0">
                <a:cs typeface="B Nazanin" pitchFamily="2" charset="-78"/>
              </a:rPr>
              <a:t>گزش متعدد مار در ناحيه سر و گردن خطرناكتر مي باشد. بهتر است در اين موارد حتماً به پزشك مراجعه نمائيد.</a:t>
            </a:r>
          </a:p>
          <a:p>
            <a:pPr marL="514350" lvl="0" indent="-514350" algn="just" rtl="1">
              <a:buNone/>
            </a:pPr>
            <a:r>
              <a:rPr lang="fa-IR" sz="1900" b="1" dirty="0" smtClean="0">
                <a:solidFill>
                  <a:srgbClr val="FFC000"/>
                </a:solidFill>
                <a:cs typeface="B Titr" pitchFamily="2" charset="-78"/>
              </a:rPr>
              <a:t>19. </a:t>
            </a:r>
            <a:r>
              <a:rPr lang="fa-IR" sz="2400" b="1" dirty="0" smtClean="0">
                <a:cs typeface="B Nazanin" pitchFamily="2" charset="-78"/>
              </a:rPr>
              <a:t>گزش عقرب مي تواند منجر به بروز درد شديد در ناحيه گزش شود اما علائم تهديدكننده حيات و حوادث منجر به مرگ به ندرت رخ مي دهد.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rsiblog.com/PhotoAlbum/ravid/28.jpg"/>
          <p:cNvPicPr>
            <a:picLocks noChangeAspect="1" noChangeArrowheads="1"/>
          </p:cNvPicPr>
          <p:nvPr/>
        </p:nvPicPr>
        <p:blipFill>
          <a:blip r:embed="rId2" cstate="print"/>
          <a:srcRect/>
          <a:stretch>
            <a:fillRect/>
          </a:stretch>
        </p:blipFill>
        <p:spPr bwMode="auto">
          <a:xfrm rot="16696036">
            <a:off x="4469724" y="4930935"/>
            <a:ext cx="1600200" cy="2876550"/>
          </a:xfrm>
          <a:prstGeom prst="ellipse">
            <a:avLst/>
          </a:prstGeom>
          <a:ln>
            <a:noFill/>
          </a:ln>
          <a:effectLst>
            <a:softEdge rad="112500"/>
          </a:effectLst>
        </p:spPr>
      </p:pic>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2" name="Content Placeholder 1"/>
          <p:cNvSpPr>
            <a:spLocks noGrp="1"/>
          </p:cNvSpPr>
          <p:nvPr>
            <p:ph idx="1"/>
          </p:nvPr>
        </p:nvSpPr>
        <p:spPr>
          <a:xfrm>
            <a:off x="395536" y="1484784"/>
            <a:ext cx="8208912" cy="4896544"/>
          </a:xfrm>
        </p:spPr>
        <p:txBody>
          <a:bodyPr>
            <a:noAutofit/>
          </a:bodyPr>
          <a:lstStyle/>
          <a:p>
            <a:pPr lvl="0" algn="just" rtl="1">
              <a:buNone/>
            </a:pPr>
            <a:r>
              <a:rPr lang="fa-IR" sz="2100" b="1" dirty="0" smtClean="0">
                <a:solidFill>
                  <a:srgbClr val="FFC000"/>
                </a:solidFill>
                <a:cs typeface="B Titr" pitchFamily="2" charset="-78"/>
              </a:rPr>
              <a:t>20. </a:t>
            </a:r>
            <a:r>
              <a:rPr lang="fa-IR" sz="2100" b="1" dirty="0">
                <a:cs typeface="B Nazanin" pitchFamily="2" charset="-78"/>
              </a:rPr>
              <a:t>فرد عقرب گزیده، خصوصاً کودکان را در اسرع وقت به بیمارستان منتقل نمایید.</a:t>
            </a:r>
          </a:p>
          <a:p>
            <a:pPr marL="109728" lvl="0" indent="0" algn="just" rtl="1">
              <a:buNone/>
            </a:pPr>
            <a:r>
              <a:rPr lang="fa-IR" sz="2100" b="1" dirty="0">
                <a:solidFill>
                  <a:srgbClr val="FFC000"/>
                </a:solidFill>
                <a:cs typeface="B Titr" pitchFamily="2" charset="-78"/>
              </a:rPr>
              <a:t>21. </a:t>
            </a:r>
            <a:r>
              <a:rPr lang="ar-SA" sz="2100" b="1" dirty="0" smtClean="0">
                <a:cs typeface="B Nazanin" pitchFamily="2" charset="-78"/>
              </a:rPr>
              <a:t>برخی </a:t>
            </a:r>
            <a:r>
              <a:rPr lang="ar-SA" sz="2100" b="1" dirty="0">
                <a:cs typeface="B Nazanin" pitchFamily="2" charset="-78"/>
              </a:rPr>
              <a:t>از عقرب های بومی کشور ما در ناحیه خوزستان ،کرمان و کاشان بسیار خطرناکند و فرد عقرب گزیده برای تزریق سرم ضدزهر باید به بیمارستان منتقل شود</a:t>
            </a:r>
            <a:r>
              <a:rPr lang="ar-SA" sz="2100" b="1" dirty="0" smtClean="0">
                <a:cs typeface="B Nazanin" pitchFamily="2" charset="-78"/>
              </a:rPr>
              <a:t>.</a:t>
            </a:r>
            <a:endParaRPr lang="fa-IR" sz="2100" b="1" dirty="0" smtClean="0">
              <a:cs typeface="B Nazanin" pitchFamily="2" charset="-78"/>
            </a:endParaRPr>
          </a:p>
          <a:p>
            <a:pPr marL="109728" lvl="0" indent="0" algn="just" rtl="1">
              <a:buNone/>
            </a:pPr>
            <a:r>
              <a:rPr lang="fa-IR" sz="2100" b="1" dirty="0" smtClean="0">
                <a:solidFill>
                  <a:srgbClr val="FFC000"/>
                </a:solidFill>
                <a:cs typeface="B Titr" pitchFamily="2" charset="-78"/>
              </a:rPr>
              <a:t>22.</a:t>
            </a:r>
            <a:r>
              <a:rPr lang="fa-IR" sz="2100" b="1" dirty="0" smtClean="0">
                <a:cs typeface="B Nazanin" pitchFamily="2" charset="-78"/>
              </a:rPr>
              <a:t> </a:t>
            </a:r>
            <a:r>
              <a:rPr lang="ar-SA" sz="2100" b="1" dirty="0" smtClean="0">
                <a:cs typeface="B Nazanin" pitchFamily="2" charset="-78"/>
              </a:rPr>
              <a:t>تورم ناشي از گزش عقرب، عموماً محدود به ناحيه گزش است و احساس بي حسي و سوزش در ناحيه گزش براي 4 تا 6 ساعت بوجود مي آيد و معمولاً پس از 24 ساعت بهبود مي يابد.</a:t>
            </a:r>
          </a:p>
          <a:p>
            <a:pPr lvl="0" algn="just" rtl="1">
              <a:buNone/>
            </a:pPr>
            <a:r>
              <a:rPr lang="fa-IR" sz="2100" b="1" dirty="0" smtClean="0">
                <a:solidFill>
                  <a:srgbClr val="FFC000"/>
                </a:solidFill>
                <a:cs typeface="B Titr" pitchFamily="2" charset="-78"/>
              </a:rPr>
              <a:t>23. </a:t>
            </a:r>
            <a:r>
              <a:rPr lang="ar-SA" sz="2100" b="1" dirty="0" smtClean="0">
                <a:cs typeface="B Nazanin" pitchFamily="2" charset="-78"/>
              </a:rPr>
              <a:t>زنبور گزيدگي ممكن است در اثر نيش  انواع زنبور مانند زنبورعسل و زنبورسرخ بروز نمايد.</a:t>
            </a:r>
          </a:p>
          <a:p>
            <a:pPr lvl="0" algn="just" rtl="1">
              <a:buNone/>
            </a:pPr>
            <a:r>
              <a:rPr lang="fa-IR" sz="2100" b="1" dirty="0" smtClean="0">
                <a:solidFill>
                  <a:srgbClr val="FFC000"/>
                </a:solidFill>
                <a:cs typeface="B Titr" pitchFamily="2" charset="-78"/>
              </a:rPr>
              <a:t>24. </a:t>
            </a:r>
            <a:r>
              <a:rPr lang="ar-SA" sz="2100" b="1" dirty="0" smtClean="0">
                <a:cs typeface="B Nazanin" pitchFamily="2" charset="-78"/>
              </a:rPr>
              <a:t>نيش زنبورعسل ماده، به كيسه محتوي زهر متصل است و پس از گزش در زخم باقي مي ماند و محتويات كيسه زهر به زخم منتقل مي شود. بنابراین برداشتن سريع نيش از روي زخم، جهت جلوگيري از ورود بيشتر سم به زخم ضروري است.</a:t>
            </a:r>
          </a:p>
          <a:p>
            <a:pPr lvl="0" algn="just" rtl="1">
              <a:buNone/>
            </a:pPr>
            <a:r>
              <a:rPr lang="fa-IR" sz="2100" b="1" dirty="0" smtClean="0">
                <a:solidFill>
                  <a:srgbClr val="FFC000"/>
                </a:solidFill>
                <a:cs typeface="B Titr" pitchFamily="2" charset="-78"/>
              </a:rPr>
              <a:t>25. </a:t>
            </a:r>
            <a:r>
              <a:rPr lang="ar-SA" sz="2100" b="1" dirty="0" smtClean="0">
                <a:cs typeface="B Nazanin" pitchFamily="2" charset="-78"/>
              </a:rPr>
              <a:t>علائم زنبور گزيدگي معمولاً در عرض چند ساعت ناپديد مي شود. </a:t>
            </a:r>
          </a:p>
          <a:p>
            <a:pPr lvl="0" algn="just" rtl="1">
              <a:buNone/>
            </a:pPr>
            <a:r>
              <a:rPr lang="fa-IR" sz="2100" b="1" dirty="0" smtClean="0">
                <a:solidFill>
                  <a:srgbClr val="FFC000"/>
                </a:solidFill>
                <a:cs typeface="B Titr" pitchFamily="2" charset="-78"/>
              </a:rPr>
              <a:t>26. </a:t>
            </a:r>
            <a:r>
              <a:rPr lang="ar-SA" sz="2100" b="1" dirty="0" smtClean="0">
                <a:cs typeface="B Nazanin" pitchFamily="2" charset="-78"/>
              </a:rPr>
              <a:t>اگر فرد زنبورگزيده مشكل تنفسي داشت و يا تورم شديد وسريع در محل گزش بروز كرد، بايد به پزشك مراجعه نمايد.</a:t>
            </a:r>
            <a:endParaRPr lang="fa-IR" sz="2100" b="1" dirty="0" smtClean="0">
              <a:cs typeface="B Nazanin"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rsiblog.com/PhotoAlbum/ravid/28.jpg"/>
          <p:cNvPicPr>
            <a:picLocks noChangeAspect="1" noChangeArrowheads="1"/>
          </p:cNvPicPr>
          <p:nvPr/>
        </p:nvPicPr>
        <p:blipFill>
          <a:blip r:embed="rId2" cstate="print"/>
          <a:srcRect/>
          <a:stretch>
            <a:fillRect/>
          </a:stretch>
        </p:blipFill>
        <p:spPr bwMode="auto">
          <a:xfrm rot="16696036">
            <a:off x="4469724" y="4930935"/>
            <a:ext cx="1600200" cy="2876550"/>
          </a:xfrm>
          <a:prstGeom prst="ellipse">
            <a:avLst/>
          </a:prstGeom>
          <a:ln>
            <a:noFill/>
          </a:ln>
          <a:effectLst>
            <a:softEdge rad="112500"/>
          </a:effectLst>
        </p:spPr>
      </p:pic>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2" name="Content Placeholder 1"/>
          <p:cNvSpPr>
            <a:spLocks noGrp="1"/>
          </p:cNvSpPr>
          <p:nvPr>
            <p:ph idx="1"/>
          </p:nvPr>
        </p:nvSpPr>
        <p:spPr>
          <a:xfrm>
            <a:off x="395536" y="1484784"/>
            <a:ext cx="8208912" cy="4896544"/>
          </a:xfrm>
        </p:spPr>
        <p:txBody>
          <a:bodyPr>
            <a:normAutofit fontScale="92500" lnSpcReduction="10000"/>
          </a:bodyPr>
          <a:lstStyle/>
          <a:p>
            <a:pPr lvl="0" algn="just" rtl="1">
              <a:buNone/>
            </a:pPr>
            <a:r>
              <a:rPr lang="fa-IR" sz="2100" b="1" dirty="0" smtClean="0">
                <a:solidFill>
                  <a:srgbClr val="FFC000"/>
                </a:solidFill>
                <a:cs typeface="B Titr" pitchFamily="2" charset="-78"/>
              </a:rPr>
              <a:t>27. </a:t>
            </a:r>
            <a:r>
              <a:rPr lang="ar-SA" sz="2400" b="1" dirty="0" smtClean="0">
                <a:cs typeface="B Nazanin" pitchFamily="2" charset="-78"/>
              </a:rPr>
              <a:t>زنبورها و زنبورهاي سرخ بطور مكرر نيش مي زنند و محل گزش آنها به سادگي عفوني مي شود.</a:t>
            </a:r>
          </a:p>
          <a:p>
            <a:pPr lvl="0" algn="just" rtl="1">
              <a:buNone/>
            </a:pPr>
            <a:r>
              <a:rPr lang="fa-IR" sz="2100" b="1" dirty="0" smtClean="0">
                <a:solidFill>
                  <a:srgbClr val="FFC000"/>
                </a:solidFill>
                <a:cs typeface="B Titr" pitchFamily="2" charset="-78"/>
              </a:rPr>
              <a:t>28. </a:t>
            </a:r>
            <a:r>
              <a:rPr lang="ar-SA" sz="2400" b="1" dirty="0" smtClean="0">
                <a:cs typeface="B Nazanin" pitchFamily="2" charset="-78"/>
              </a:rPr>
              <a:t>چنانچه گزش زنبور در نقاط مختلف و آن هم در ناحيه گردن و سر بروز نمايد، جدي تر است و مي تواند تهديد كننده زندگي باشد.</a:t>
            </a:r>
          </a:p>
          <a:p>
            <a:pPr lvl="0" algn="just" rtl="1">
              <a:buNone/>
            </a:pPr>
            <a:r>
              <a:rPr lang="fa-IR" sz="2100" b="1" dirty="0" smtClean="0">
                <a:solidFill>
                  <a:srgbClr val="FFC000"/>
                </a:solidFill>
                <a:cs typeface="B Titr" pitchFamily="2" charset="-78"/>
              </a:rPr>
              <a:t>29. </a:t>
            </a:r>
            <a:r>
              <a:rPr lang="ar-SA" sz="2400" b="1" dirty="0" smtClean="0">
                <a:cs typeface="B Nazanin" pitchFamily="2" charset="-78"/>
              </a:rPr>
              <a:t>فرد زنبور گزيده براي چند روز از نظر تشديد درد يا باقي ماندن تورم يا علائم شبيه آنفولانزا و يا تب باید تحت نظر باشد و در صورت بروز اين علائم سريعاً به پزشك مراجعه شود.</a:t>
            </a:r>
            <a:endParaRPr lang="fa-IR" sz="2400" b="1" dirty="0" smtClean="0">
              <a:cs typeface="B Nazanin" pitchFamily="2" charset="-78"/>
            </a:endParaRPr>
          </a:p>
          <a:p>
            <a:pPr algn="just" rtl="1">
              <a:buNone/>
            </a:pPr>
            <a:r>
              <a:rPr lang="fa-IR" sz="2100" b="1" dirty="0">
                <a:solidFill>
                  <a:srgbClr val="FFC000"/>
                </a:solidFill>
                <a:cs typeface="B Titr" pitchFamily="2" charset="-78"/>
              </a:rPr>
              <a:t>30. </a:t>
            </a:r>
            <a:r>
              <a:rPr lang="ar-SA" sz="2400" b="1" dirty="0">
                <a:cs typeface="B Nazanin" pitchFamily="2" charset="-78"/>
              </a:rPr>
              <a:t>برای پیشگیری از بروز گزیدگی ها بطور كلي از دست زدن به جانوران گزنده خودداري نمائيد.</a:t>
            </a:r>
          </a:p>
          <a:p>
            <a:pPr algn="just" rtl="1">
              <a:buNone/>
            </a:pPr>
            <a:r>
              <a:rPr lang="fa-IR" sz="2100" b="1" dirty="0">
                <a:solidFill>
                  <a:srgbClr val="FFC000"/>
                </a:solidFill>
                <a:cs typeface="B Titr" pitchFamily="2" charset="-78"/>
              </a:rPr>
              <a:t>31. </a:t>
            </a:r>
            <a:r>
              <a:rPr lang="ar-SA" sz="2400" b="1" dirty="0">
                <a:cs typeface="B Nazanin" pitchFamily="2" charset="-78"/>
              </a:rPr>
              <a:t>اقدامات اوليه در گزش هاي معمولي زنبور شستشوی محل زنبور گزيدگي با آب و صابون می باشد.</a:t>
            </a:r>
          </a:p>
          <a:p>
            <a:pPr algn="just" rtl="1">
              <a:buNone/>
            </a:pPr>
            <a:r>
              <a:rPr lang="fa-IR" sz="2100" b="1" dirty="0">
                <a:solidFill>
                  <a:srgbClr val="FFC000"/>
                </a:solidFill>
                <a:cs typeface="B Titr" pitchFamily="2" charset="-78"/>
              </a:rPr>
              <a:t>32. </a:t>
            </a:r>
            <a:r>
              <a:rPr lang="ar-SA" sz="2400" b="1" dirty="0">
                <a:cs typeface="B Nazanin" pitchFamily="2" charset="-78"/>
              </a:rPr>
              <a:t>روي محل زنبور گزيدگي كمپرس سرد يا كيسه محتوي يخ قرار دهيد و به طور متوالي هر 15 دقيقه يكبار كيسه يخ را از روي پوست برداريد. از قراردادن مستقيم يخ روي پوست اجتناب نمائيد و از گرم كردن موضع بپرهيزيد</a:t>
            </a:r>
            <a:r>
              <a:rPr lang="ar-SA" sz="2400" b="1" dirty="0" smtClean="0">
                <a:cs typeface="B Nazanin" pitchFamily="2" charset="-78"/>
              </a:rPr>
              <a:t>.</a:t>
            </a:r>
          </a:p>
          <a:p>
            <a:pPr lvl="0" algn="just" rtl="1">
              <a:buNone/>
            </a:pPr>
            <a:endParaRPr lang="fa-IR" sz="2600" b="1" dirty="0" smtClean="0">
              <a:cs typeface="B Nazanin" pitchFamily="2" charset="-78"/>
            </a:endParaRPr>
          </a:p>
        </p:txBody>
      </p:sp>
    </p:spTree>
    <p:extLst>
      <p:ext uri="{BB962C8B-B14F-4D97-AF65-F5344CB8AC3E}">
        <p14:creationId xmlns:p14="http://schemas.microsoft.com/office/powerpoint/2010/main" val="2169555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a:bodyPr>
          <a:lstStyle/>
          <a:p>
            <a:pPr algn="r" rtl="1">
              <a:buNone/>
            </a:pPr>
            <a:r>
              <a:rPr lang="fa-IR" sz="2100" b="1" dirty="0" smtClean="0">
                <a:solidFill>
                  <a:srgbClr val="FFC000"/>
                </a:solidFill>
                <a:cs typeface="B Titr" pitchFamily="2" charset="-78"/>
              </a:rPr>
              <a:t>33. </a:t>
            </a:r>
            <a:r>
              <a:rPr lang="ar-SA" sz="2400" b="1" dirty="0" smtClean="0">
                <a:cs typeface="B Nazanin" pitchFamily="2" charset="-78"/>
              </a:rPr>
              <a:t>برای جلوگیری از گزیدگی حشرات در هنگام سفر حشره کش، پشه بند و یا دیگر وسایل ایمنی را همراه داشته باشید.  </a:t>
            </a:r>
          </a:p>
          <a:p>
            <a:pPr algn="r" rtl="1">
              <a:buNone/>
            </a:pPr>
            <a:r>
              <a:rPr lang="fa-IR" sz="2100" b="1" dirty="0" smtClean="0">
                <a:solidFill>
                  <a:srgbClr val="FFC000"/>
                </a:solidFill>
                <a:cs typeface="B Titr" pitchFamily="2" charset="-78"/>
              </a:rPr>
              <a:t>34. </a:t>
            </a:r>
            <a:r>
              <a:rPr lang="ar-SA" sz="2400" b="1" dirty="0" smtClean="0">
                <a:cs typeface="B Nazanin" pitchFamily="2" charset="-78"/>
              </a:rPr>
              <a:t>حشره دراكولا یا بند نه نيش مي زنند و نه گاز مي گيرند بلكه تركيبات سمي و محركي ترشح مي كند كه باعث ايجاد زخم در محل عبور خود از روی پوست می شود. </a:t>
            </a:r>
          </a:p>
          <a:p>
            <a:pPr algn="r" rtl="1">
              <a:buNone/>
            </a:pPr>
            <a:r>
              <a:rPr lang="fa-IR" sz="2100" b="1" dirty="0" smtClean="0">
                <a:solidFill>
                  <a:srgbClr val="FFC000"/>
                </a:solidFill>
                <a:cs typeface="B Titr" pitchFamily="2" charset="-78"/>
              </a:rPr>
              <a:t>35. </a:t>
            </a:r>
            <a:r>
              <a:rPr lang="ar-SA" sz="2100" b="1" dirty="0" smtClean="0">
                <a:solidFill>
                  <a:srgbClr val="FFC000"/>
                </a:solidFill>
                <a:cs typeface="B Titr" pitchFamily="2" charset="-78"/>
              </a:rPr>
              <a:t> </a:t>
            </a:r>
            <a:r>
              <a:rPr lang="ar-SA" sz="2400" b="1" dirty="0" smtClean="0">
                <a:cs typeface="B Nazanin" pitchFamily="2" charset="-78"/>
              </a:rPr>
              <a:t>سم حشره دراکولا یا بند باعث ايجاد صدمات بافتي، زخم و تاول مي شود. علائم به صورت قرمزی، بروز طاول و یا جوشهاي كوچك همراه با خارش و در انتها ورقه ورقه شدن و پوسته پوسته شدن پوست مي باشد.</a:t>
            </a:r>
          </a:p>
          <a:p>
            <a:pPr algn="r" rtl="1">
              <a:buNone/>
            </a:pPr>
            <a:r>
              <a:rPr lang="fa-IR" sz="2100" b="1" dirty="0" smtClean="0">
                <a:solidFill>
                  <a:srgbClr val="FFC000"/>
                </a:solidFill>
                <a:cs typeface="B Titr" pitchFamily="2" charset="-78"/>
              </a:rPr>
              <a:t>36. </a:t>
            </a:r>
            <a:r>
              <a:rPr lang="ar-SA" sz="2100" b="1" dirty="0" smtClean="0">
                <a:solidFill>
                  <a:srgbClr val="FFC000"/>
                </a:solidFill>
                <a:cs typeface="B Titr" pitchFamily="2" charset="-78"/>
              </a:rPr>
              <a:t> </a:t>
            </a:r>
            <a:r>
              <a:rPr lang="ar-SA" sz="2400" b="1" dirty="0" smtClean="0">
                <a:cs typeface="B Nazanin" pitchFamily="2" charset="-78"/>
              </a:rPr>
              <a:t>درمان قطعي براي سم حشره دراکولا یا بند وجود ندارد و عارضه بعد از مدتي خود به خود خوب مي شود.</a:t>
            </a:r>
          </a:p>
          <a:p>
            <a:pPr algn="r" rtl="1">
              <a:buNone/>
            </a:pPr>
            <a:r>
              <a:rPr lang="fa-IR" sz="2100" b="1" dirty="0" smtClean="0">
                <a:solidFill>
                  <a:srgbClr val="FFC000"/>
                </a:solidFill>
                <a:cs typeface="B Titr" pitchFamily="2" charset="-78"/>
              </a:rPr>
              <a:t>37. </a:t>
            </a:r>
            <a:r>
              <a:rPr lang="ar-SA" sz="2400" b="1" dirty="0" smtClean="0">
                <a:cs typeface="B Nazanin" pitchFamily="2" charset="-78"/>
              </a:rPr>
              <a:t>له شدن حشره دراکولا یا بند روي پوست و يا خاراندن پوست سبب انتشار سم و تشديد زخمهاي روي پوست خواهد شد.</a:t>
            </a:r>
          </a:p>
          <a:p>
            <a:pPr algn="r" rtl="1"/>
            <a:endParaRPr lang="en-US" dirty="0"/>
          </a:p>
        </p:txBody>
      </p:sp>
      <p:pic>
        <p:nvPicPr>
          <p:cNvPr id="5" name="Picture 4" descr="300955dark_honey_bee_hemberger.jpg"/>
          <p:cNvPicPr>
            <a:picLocks noChangeAspect="1"/>
          </p:cNvPicPr>
          <p:nvPr/>
        </p:nvPicPr>
        <p:blipFill>
          <a:blip r:embed="rId2" cstate="print"/>
          <a:stretch>
            <a:fillRect/>
          </a:stretch>
        </p:blipFill>
        <p:spPr>
          <a:xfrm>
            <a:off x="0" y="5733256"/>
            <a:ext cx="1575271" cy="1124744"/>
          </a:xfrm>
          <a:prstGeom prst="rect">
            <a:avLst/>
          </a:prstGeom>
          <a:ln>
            <a:noFill/>
          </a:ln>
          <a:effectLst>
            <a:softEdge rad="112500"/>
          </a:effectLst>
        </p:spPr>
      </p:pic>
      <p:sp>
        <p:nvSpPr>
          <p:cNvPr id="6" name="Title 3"/>
          <p:cNvSpPr txBox="1">
            <a:spLocks/>
          </p:cNvSpPr>
          <p:nvPr/>
        </p:nvSpPr>
        <p:spPr>
          <a:xfrm>
            <a:off x="951524" y="211530"/>
            <a:ext cx="7344816" cy="965820"/>
          </a:xfrm>
          <a:prstGeom prst="rect">
            <a:avLst/>
          </a:prstGeom>
        </p:spPr>
        <p:style>
          <a:lnRef idx="2">
            <a:schemeClr val="accent3"/>
          </a:lnRef>
          <a:fillRef idx="1">
            <a:schemeClr val="lt1"/>
          </a:fillRef>
          <a:effectRef idx="0">
            <a:schemeClr val="accent3"/>
          </a:effectRef>
          <a:fontRef idx="minor">
            <a:schemeClr val="dk1"/>
          </a:fontRef>
        </p:style>
        <p:txBody>
          <a:bodyPr vert="horz" rtlCol="0" anchor="ctr">
            <a:normAutofit/>
            <a:scene3d>
              <a:camera prst="orthographicFront"/>
              <a:lightRig rig="soft" dir="t"/>
            </a:scene3d>
            <a:sp3d extrusionH="57150" prstMaterial="softEdge">
              <a:bevelT w="25400" h="25400" prst="coolSlant"/>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955dark_honey_bee_hemberger.jpg"/>
          <p:cNvPicPr>
            <a:picLocks noChangeAspect="1"/>
          </p:cNvPicPr>
          <p:nvPr/>
        </p:nvPicPr>
        <p:blipFill>
          <a:blip r:embed="rId2" cstate="print"/>
          <a:stretch>
            <a:fillRect/>
          </a:stretch>
        </p:blipFill>
        <p:spPr>
          <a:xfrm>
            <a:off x="0" y="6021288"/>
            <a:ext cx="1575271" cy="836712"/>
          </a:xfrm>
          <a:prstGeom prst="rect">
            <a:avLst/>
          </a:prstGeom>
          <a:ln>
            <a:noFill/>
          </a:ln>
          <a:effectLst>
            <a:softEdge rad="112500"/>
          </a:effectLst>
        </p:spPr>
      </p:pic>
      <p:sp>
        <p:nvSpPr>
          <p:cNvPr id="6" name="Title 3"/>
          <p:cNvSpPr>
            <a:spLocks noGrp="1"/>
          </p:cNvSpPr>
          <p:nvPr>
            <p:ph type="title"/>
          </p:nvPr>
        </p:nvSpPr>
        <p:spPr>
          <a:xfrm>
            <a:off x="917204" y="3029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2" name="Content Placeholder 1"/>
          <p:cNvSpPr>
            <a:spLocks noGrp="1"/>
          </p:cNvSpPr>
          <p:nvPr>
            <p:ph idx="1"/>
          </p:nvPr>
        </p:nvSpPr>
        <p:spPr>
          <a:xfrm>
            <a:off x="457200" y="1481328"/>
            <a:ext cx="8229600" cy="5188032"/>
          </a:xfrm>
        </p:spPr>
        <p:txBody>
          <a:bodyPr>
            <a:normAutofit fontScale="92500" lnSpcReduction="10000"/>
          </a:bodyPr>
          <a:lstStyle/>
          <a:p>
            <a:pPr algn="just" rtl="1">
              <a:buNone/>
            </a:pPr>
            <a:r>
              <a:rPr lang="fa-IR" sz="1900" b="1" dirty="0" smtClean="0">
                <a:solidFill>
                  <a:srgbClr val="FFC000"/>
                </a:solidFill>
                <a:cs typeface="B Titr" pitchFamily="2" charset="-78"/>
              </a:rPr>
              <a:t>38. </a:t>
            </a:r>
            <a:r>
              <a:rPr lang="ar-SA" sz="2400" b="1" dirty="0" smtClean="0">
                <a:cs typeface="B Nazanin" pitchFamily="2" charset="-78"/>
              </a:rPr>
              <a:t>براي تخفيف عارضه پوستی سم حشره دراکولا، می توان در ساعات ابتدايي، با آب و صابون معمولي محل عارضه را شستشو داد و با تميز نگه داشتن محل عارضه مي توان از بروز مشكلات ثانويه ازجمله عفونتهاي باكتريايي جلوگيري كرد همچنين هرچه پوست مرطوبتر باشد شدت عارضه بيشتر است. </a:t>
            </a:r>
          </a:p>
          <a:p>
            <a:pPr algn="just" rtl="1">
              <a:buNone/>
            </a:pPr>
            <a:r>
              <a:rPr lang="fa-IR" sz="1900" b="1" dirty="0" smtClean="0">
                <a:solidFill>
                  <a:srgbClr val="FFC000"/>
                </a:solidFill>
                <a:cs typeface="B Titr" pitchFamily="2" charset="-78"/>
              </a:rPr>
              <a:t>39. </a:t>
            </a:r>
            <a:r>
              <a:rPr lang="ar-SA" sz="1900" b="1" dirty="0" smtClean="0">
                <a:solidFill>
                  <a:srgbClr val="FFC000"/>
                </a:solidFill>
                <a:cs typeface="B Titr" pitchFamily="2" charset="-78"/>
              </a:rPr>
              <a:t> </a:t>
            </a:r>
            <a:r>
              <a:rPr lang="ar-SA" sz="2400" b="1" dirty="0" smtClean="0">
                <a:cs typeface="B Nazanin" pitchFamily="2" charset="-78"/>
              </a:rPr>
              <a:t>به طور تجربي استعمال الكل سفيد بر روي موضع آلوده به سم حشره دراکولا یا بند مي تواند در كاهش علايم موثر باشد.</a:t>
            </a:r>
          </a:p>
          <a:p>
            <a:pPr algn="just" rtl="1">
              <a:buNone/>
            </a:pPr>
            <a:r>
              <a:rPr lang="fa-IR" sz="1900" b="1" dirty="0" smtClean="0">
                <a:solidFill>
                  <a:srgbClr val="FFC000"/>
                </a:solidFill>
                <a:cs typeface="B Titr" pitchFamily="2" charset="-78"/>
              </a:rPr>
              <a:t>40. </a:t>
            </a:r>
            <a:r>
              <a:rPr lang="ar-SA" sz="1900" b="1" dirty="0" smtClean="0">
                <a:solidFill>
                  <a:srgbClr val="FFC000"/>
                </a:solidFill>
                <a:cs typeface="B Titr" pitchFamily="2" charset="-78"/>
              </a:rPr>
              <a:t> </a:t>
            </a:r>
            <a:r>
              <a:rPr lang="ar-SA" sz="2400" b="1" dirty="0" smtClean="0">
                <a:cs typeface="B Nazanin" pitchFamily="2" charset="-78"/>
              </a:rPr>
              <a:t>با رعايت چند نكته ساده مي‌توانيم از خودمان در برابر گزش حشرات محافظت كنيم. </a:t>
            </a:r>
          </a:p>
          <a:p>
            <a:pPr algn="just" rtl="1">
              <a:buNone/>
            </a:pPr>
            <a:r>
              <a:rPr lang="fa-IR" sz="1900" b="1" dirty="0" smtClean="0">
                <a:solidFill>
                  <a:srgbClr val="FFC000"/>
                </a:solidFill>
                <a:cs typeface="B Titr" pitchFamily="2" charset="-78"/>
              </a:rPr>
              <a:t>41. </a:t>
            </a:r>
            <a:r>
              <a:rPr lang="ar-SA" sz="2400" b="1" dirty="0" smtClean="0">
                <a:cs typeface="B Nazanin" pitchFamily="2" charset="-78"/>
              </a:rPr>
              <a:t>برای پیشگیری از گزش حشرات می توان علاوه بر نصب توري به پنجره‌ها، پوشيدن لباس‌هاي محافظت‌كننده و آستین بلند در محیطهای باز غیر شهری، از پشه بند و مواد حشره کش در شب استفاده نمود.</a:t>
            </a:r>
          </a:p>
          <a:p>
            <a:pPr algn="just" rtl="1">
              <a:buNone/>
            </a:pPr>
            <a:r>
              <a:rPr lang="fa-IR" sz="1900" b="1" dirty="0" smtClean="0">
                <a:solidFill>
                  <a:srgbClr val="FFC000"/>
                </a:solidFill>
                <a:cs typeface="B Titr" pitchFamily="2" charset="-78"/>
              </a:rPr>
              <a:t>42. </a:t>
            </a:r>
            <a:r>
              <a:rPr lang="ar-SA" sz="1900" b="1" dirty="0" smtClean="0">
                <a:solidFill>
                  <a:srgbClr val="FFC000"/>
                </a:solidFill>
                <a:cs typeface="B Titr" pitchFamily="2" charset="-78"/>
              </a:rPr>
              <a:t> </a:t>
            </a:r>
            <a:r>
              <a:rPr lang="ar-SA" sz="2400" b="1" dirty="0" smtClean="0">
                <a:cs typeface="B Nazanin" pitchFamily="2" charset="-78"/>
              </a:rPr>
              <a:t>نگهداري حيوانات خانگي باعث تجمع بيشتر حشرات مي‌شود. بنابراين لازم است نگهداري حيوانات اهلي توام با رعايت بهداشت باشد. </a:t>
            </a:r>
          </a:p>
          <a:p>
            <a:pPr algn="just" rtl="1">
              <a:buNone/>
            </a:pPr>
            <a:r>
              <a:rPr lang="fa-IR" sz="1900" b="1" dirty="0" smtClean="0">
                <a:solidFill>
                  <a:srgbClr val="FFC000"/>
                </a:solidFill>
                <a:cs typeface="B Titr" pitchFamily="2" charset="-78"/>
              </a:rPr>
              <a:t>43. </a:t>
            </a:r>
            <a:r>
              <a:rPr lang="ar-SA" sz="1900" b="1" dirty="0" smtClean="0">
                <a:solidFill>
                  <a:srgbClr val="FFC000"/>
                </a:solidFill>
                <a:cs typeface="B Titr" pitchFamily="2" charset="-78"/>
              </a:rPr>
              <a:t> </a:t>
            </a:r>
            <a:r>
              <a:rPr lang="ar-SA" sz="2400" b="1" dirty="0" smtClean="0">
                <a:cs typeface="B Nazanin" pitchFamily="2" charset="-78"/>
              </a:rPr>
              <a:t>اگر در محل زندگي درختان زيادي وجود دارد بايد براي پنجره‌هاي خانه از توري استفاده شود و در پارك‌‌ها از آويختن لباس‌ها روي درخت خودداري شود.</a:t>
            </a:r>
          </a:p>
          <a:p>
            <a:pPr algn="just" rtl="1">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955dark_honey_bee_hemberger.jpg"/>
          <p:cNvPicPr>
            <a:picLocks noChangeAspect="1"/>
          </p:cNvPicPr>
          <p:nvPr/>
        </p:nvPicPr>
        <p:blipFill>
          <a:blip r:embed="rId2" cstate="print"/>
          <a:stretch>
            <a:fillRect/>
          </a:stretch>
        </p:blipFill>
        <p:spPr>
          <a:xfrm>
            <a:off x="0" y="6021288"/>
            <a:ext cx="1575271" cy="836712"/>
          </a:xfrm>
          <a:prstGeom prst="rect">
            <a:avLst/>
          </a:prstGeom>
          <a:ln>
            <a:noFill/>
          </a:ln>
          <a:effectLst>
            <a:softEdge rad="112500"/>
          </a:effectLst>
        </p:spPr>
      </p:pic>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2" name="Content Placeholder 1"/>
          <p:cNvSpPr>
            <a:spLocks noGrp="1"/>
          </p:cNvSpPr>
          <p:nvPr>
            <p:ph idx="1"/>
          </p:nvPr>
        </p:nvSpPr>
        <p:spPr>
          <a:xfrm>
            <a:off x="457200" y="1481328"/>
            <a:ext cx="8229600" cy="5188032"/>
          </a:xfrm>
        </p:spPr>
        <p:txBody>
          <a:bodyPr>
            <a:normAutofit lnSpcReduction="10000"/>
          </a:bodyPr>
          <a:lstStyle/>
          <a:p>
            <a:pPr algn="just" rtl="1">
              <a:buNone/>
            </a:pPr>
            <a:r>
              <a:rPr lang="fa-IR" sz="1800" b="1" dirty="0" smtClean="0">
                <a:solidFill>
                  <a:srgbClr val="FFC000"/>
                </a:solidFill>
                <a:cs typeface="B Titr" pitchFamily="2" charset="-78"/>
              </a:rPr>
              <a:t>44. </a:t>
            </a:r>
            <a:r>
              <a:rPr lang="ar-SA" sz="2400" b="1" dirty="0" smtClean="0">
                <a:cs typeface="B Nazanin" pitchFamily="2" charset="-78"/>
              </a:rPr>
              <a:t>در مناطقي كه حشرات زياد وجود دارد، بهتر است روي پوست بدن مخصوصا بدن كودك از کرمهای دور کننده حشرات استفاده نمود. اما بايد توجه داشت استفاده دائم از اين مواد سبب حساسيت بيشتر می شود. </a:t>
            </a:r>
          </a:p>
          <a:p>
            <a:pPr algn="just" rtl="1">
              <a:buNone/>
            </a:pPr>
            <a:r>
              <a:rPr lang="fa-IR" sz="1800" b="1" dirty="0" smtClean="0">
                <a:solidFill>
                  <a:srgbClr val="FFC000"/>
                </a:solidFill>
                <a:cs typeface="B Titr" pitchFamily="2" charset="-78"/>
              </a:rPr>
              <a:t>45. </a:t>
            </a:r>
            <a:r>
              <a:rPr lang="ar-SA" sz="1800" b="1" dirty="0" smtClean="0">
                <a:solidFill>
                  <a:srgbClr val="FFC000"/>
                </a:solidFill>
                <a:cs typeface="B Titr" pitchFamily="2" charset="-78"/>
              </a:rPr>
              <a:t> </a:t>
            </a:r>
            <a:r>
              <a:rPr lang="ar-SA" sz="2400" b="1" dirty="0" smtClean="0">
                <a:cs typeface="B Nazanin" pitchFamily="2" charset="-78"/>
              </a:rPr>
              <a:t>به هيچ‌ وجه كندوي زنبور عسل را دستكاري و زنبورها را تحريك نكنيد.</a:t>
            </a:r>
          </a:p>
          <a:p>
            <a:pPr algn="just" rtl="1">
              <a:buNone/>
            </a:pPr>
            <a:r>
              <a:rPr lang="fa-IR" sz="1800" b="1" dirty="0" smtClean="0">
                <a:solidFill>
                  <a:srgbClr val="FFC000"/>
                </a:solidFill>
                <a:cs typeface="B Titr" pitchFamily="2" charset="-78"/>
              </a:rPr>
              <a:t>46. </a:t>
            </a:r>
            <a:r>
              <a:rPr lang="ar-SA" sz="1800" b="1" dirty="0" smtClean="0">
                <a:solidFill>
                  <a:srgbClr val="FFC000"/>
                </a:solidFill>
                <a:cs typeface="B Titr" pitchFamily="2" charset="-78"/>
              </a:rPr>
              <a:t> </a:t>
            </a:r>
            <a:r>
              <a:rPr lang="ar-SA" sz="2400" b="1" dirty="0" smtClean="0">
                <a:cs typeface="B Nazanin" pitchFamily="2" charset="-78"/>
              </a:rPr>
              <a:t>اگر زنبور در نزديكي خود ديديد به جاي نابود كردن آن با مگس‌كش، موقتا آن منطقه را ترك كنيد. </a:t>
            </a:r>
          </a:p>
          <a:p>
            <a:pPr algn="just" rtl="1">
              <a:buNone/>
            </a:pPr>
            <a:r>
              <a:rPr lang="fa-IR" sz="1800" b="1" dirty="0" smtClean="0">
                <a:solidFill>
                  <a:srgbClr val="FFC000"/>
                </a:solidFill>
                <a:cs typeface="B Titr" pitchFamily="2" charset="-78"/>
              </a:rPr>
              <a:t>47. </a:t>
            </a:r>
            <a:r>
              <a:rPr lang="ar-SA" sz="1800" b="1" dirty="0" smtClean="0">
                <a:solidFill>
                  <a:srgbClr val="FFC000"/>
                </a:solidFill>
                <a:cs typeface="B Titr" pitchFamily="2" charset="-78"/>
              </a:rPr>
              <a:t> </a:t>
            </a:r>
            <a:r>
              <a:rPr lang="ar-SA" sz="2400" b="1" dirty="0" smtClean="0">
                <a:cs typeface="B Nazanin" pitchFamily="2" charset="-78"/>
              </a:rPr>
              <a:t>از پوشيدن لباس‌هايي با رنگ روشن و استفاده از عطرهاي تند در مناطقي كه حشرات زيادي دارند، جدا خودداري كنيد؛ زيرا تمام اين موارد باعث جذب زنبور‌ها مي‌شود. </a:t>
            </a:r>
          </a:p>
          <a:p>
            <a:pPr algn="just" rtl="1">
              <a:buNone/>
            </a:pPr>
            <a:r>
              <a:rPr lang="fa-IR" sz="1800" b="1" dirty="0" smtClean="0">
                <a:solidFill>
                  <a:srgbClr val="FFC000"/>
                </a:solidFill>
                <a:cs typeface="B Titr" pitchFamily="2" charset="-78"/>
              </a:rPr>
              <a:t>48. </a:t>
            </a:r>
            <a:r>
              <a:rPr lang="ar-SA" sz="1800" b="1" dirty="0" smtClean="0">
                <a:solidFill>
                  <a:srgbClr val="FFC000"/>
                </a:solidFill>
                <a:cs typeface="B Titr" pitchFamily="2" charset="-78"/>
              </a:rPr>
              <a:t> </a:t>
            </a:r>
            <a:r>
              <a:rPr lang="ar-SA" sz="2400" b="1" dirty="0" smtClean="0">
                <a:cs typeface="B Nazanin" pitchFamily="2" charset="-78"/>
              </a:rPr>
              <a:t>در محيط‌‌هاي باز، پيراهن آستين بلند و شلوار بلند به كودكان بپوشانید.</a:t>
            </a:r>
          </a:p>
          <a:p>
            <a:pPr algn="just" rtl="1">
              <a:buNone/>
            </a:pPr>
            <a:r>
              <a:rPr lang="fa-IR" sz="1800" b="1" dirty="0" smtClean="0">
                <a:solidFill>
                  <a:srgbClr val="FFC000"/>
                </a:solidFill>
                <a:cs typeface="B Titr" pitchFamily="2" charset="-78"/>
              </a:rPr>
              <a:t>49.</a:t>
            </a:r>
            <a:r>
              <a:rPr lang="ar-SA" sz="1800" b="1" dirty="0" smtClean="0">
                <a:solidFill>
                  <a:srgbClr val="FFC000"/>
                </a:solidFill>
                <a:cs typeface="B Titr" pitchFamily="2" charset="-78"/>
              </a:rPr>
              <a:t> </a:t>
            </a:r>
            <a:r>
              <a:rPr lang="ar-SA" sz="2400" b="1" dirty="0" smtClean="0">
                <a:cs typeface="B Nazanin" pitchFamily="2" charset="-78"/>
              </a:rPr>
              <a:t>اگر سابقه واكنش حساسيتي شديد به نيش زنبور داريد، با پزشك خود براي مقابله با آن مشورت كنيد.</a:t>
            </a:r>
            <a:endParaRPr lang="fa-IR" sz="2400" b="1" dirty="0">
              <a:cs typeface="B Nazanin" pitchFamily="2" charset="-78"/>
            </a:endParaRPr>
          </a:p>
          <a:p>
            <a:pPr algn="just" rtl="1">
              <a:buNone/>
            </a:pPr>
            <a:r>
              <a:rPr lang="fa-IR" sz="2400" b="1" dirty="0" smtClean="0">
                <a:solidFill>
                  <a:srgbClr val="FFC000"/>
                </a:solidFill>
                <a:cs typeface="B Nazanin" pitchFamily="2" charset="-78"/>
              </a:rPr>
              <a:t>50. </a:t>
            </a:r>
          </a:p>
          <a:p>
            <a:pPr algn="just" rtl="1">
              <a:buNone/>
            </a:pPr>
            <a:endParaRPr lang="ar-SA" sz="2400" b="1" dirty="0" smtClean="0">
              <a:solidFill>
                <a:srgbClr val="FFC000"/>
              </a:solidFill>
              <a:cs typeface="B Nazanin" pitchFamily="2" charset="-78"/>
            </a:endParaRPr>
          </a:p>
          <a:p>
            <a:pPr algn="just" rtl="1">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p:spPr>
        <p:style>
          <a:lnRef idx="2">
            <a:schemeClr val="accent3"/>
          </a:lnRef>
          <a:fillRef idx="1">
            <a:schemeClr val="lt1"/>
          </a:fillRef>
          <a:effectRef idx="0">
            <a:schemeClr val="accent3"/>
          </a:effectRef>
          <a:fontRef idx="minor">
            <a:schemeClr val="dk1"/>
          </a:fontRef>
        </p:style>
        <p:txBody>
          <a:bodyPr vert="horz" rtlCol="0" anchor="ctr">
            <a:normAutofit/>
            <a:scene3d>
              <a:camera prst="orthographicFront"/>
              <a:lightRig rig="soft" dir="t"/>
            </a:scene3d>
            <a:sp3d extrusionH="57150" prstMaterial="softEdge">
              <a:bevelT w="25400" h="25400" prst="coolSlant"/>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rtl="1"/>
            <a:r>
              <a:rPr lang="ar-SA"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پيشگيري از مسموميت ناشي از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cs typeface="B Titr" pitchFamily="2" charset="-78"/>
            </a:endParaRPr>
          </a:p>
        </p:txBody>
      </p:sp>
      <p:sp>
        <p:nvSpPr>
          <p:cNvPr id="2" name="Content Placeholder 1"/>
          <p:cNvSpPr>
            <a:spLocks noGrp="1"/>
          </p:cNvSpPr>
          <p:nvPr>
            <p:ph idx="1"/>
          </p:nvPr>
        </p:nvSpPr>
        <p:spPr/>
        <p:txBody>
          <a:bodyPr/>
          <a:lstStyle/>
          <a:p>
            <a:pPr marL="0" lvl="0" indent="0" algn="justLow" rtl="1">
              <a:spcBef>
                <a:spcPts val="0"/>
              </a:spcBef>
              <a:buNone/>
              <a:tabLst>
                <a:tab pos="228600" algn="l"/>
                <a:tab pos="514350" algn="l"/>
              </a:tabLst>
            </a:pPr>
            <a:r>
              <a:rPr lang="fa-IR" sz="2400" b="1" dirty="0">
                <a:latin typeface="Times New Roman" panose="02020603050405020304" pitchFamily="18" charset="0"/>
                <a:ea typeface="Times New Roman" panose="02020603050405020304" pitchFamily="18" charset="0"/>
                <a:cs typeface="B Nazanin" panose="00000400000000000000" pitchFamily="2" charset="-78"/>
              </a:rPr>
              <a:t>از میان نزدیک به 155هزار گزیدگی ناشی از جانوران سمی که  در سال 98 به بیمارستانها مراجعه کرده اند، نزدیک به 65 درصد از آنها ناشی از گزش عقرب، 17درصد گزش مار و 13 درصد گزش زنبور بوده است.</a:t>
            </a:r>
            <a:endParaRPr lang="en-US" sz="2400" b="1" dirty="0">
              <a:latin typeface="Times New Roman" panose="02020603050405020304" pitchFamily="18" charset="0"/>
              <a:ea typeface="Times New Roman" panose="02020603050405020304" pitchFamily="18"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335884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56" y="1052736"/>
            <a:ext cx="6355608" cy="5472608"/>
          </a:xfrm>
        </p:spPr>
        <p:txBody>
          <a:bodyPr>
            <a:normAutofit/>
          </a:bodyPr>
          <a:lstStyle/>
          <a:p>
            <a:pPr lvl="0" algn="just" rtl="1">
              <a:buNone/>
            </a:pPr>
            <a:r>
              <a:rPr lang="fa-IR" sz="2400" b="1" dirty="0" smtClean="0">
                <a:cs typeface="B Nazanin" pitchFamily="2" charset="-78"/>
              </a:rPr>
              <a:t>چهارشنبه 99/8/1 </a:t>
            </a:r>
            <a:r>
              <a:rPr lang="fa-IR"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روز پ</a:t>
            </a:r>
            <a:r>
              <a:rPr lang="ar-SA"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یشگیری از </a:t>
            </a:r>
            <a:r>
              <a:rPr lang="fa-IR"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بروز </a:t>
            </a:r>
            <a:r>
              <a:rPr lang="ar-SA"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مسمومیت ناشی از داروها</a:t>
            </a:r>
            <a:endParaRPr lang="en-US"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endParaRPr>
          </a:p>
          <a:p>
            <a:pPr algn="just" rtl="1">
              <a:buNone/>
            </a:pPr>
            <a:endParaRPr lang="fa-IR" b="1" dirty="0">
              <a:cs typeface="B Nazanin" pitchFamily="2" charset="-78"/>
            </a:endParaRPr>
          </a:p>
          <a:p>
            <a:pPr algn="just" rtl="1">
              <a:buNone/>
            </a:pPr>
            <a:r>
              <a:rPr lang="fa-IR" sz="2400" b="1" dirty="0" smtClean="0">
                <a:cs typeface="B Nazanin" pitchFamily="2" charset="-78"/>
              </a:rPr>
              <a:t>پنجشنبه 99/8/2 </a:t>
            </a:r>
            <a:r>
              <a:rPr lang="fa-IR" sz="2400" b="1" dirty="0" smtClean="0">
                <a:ln w="11430">
                  <a:solidFill>
                    <a:srgbClr val="FF0000"/>
                  </a:solidFill>
                </a:ln>
                <a:solidFill>
                  <a:srgbClr val="C00000"/>
                </a:solidFill>
                <a:cs typeface="B Titr" pitchFamily="2" charset="-78"/>
              </a:rPr>
              <a:t>روز  </a:t>
            </a:r>
            <a:r>
              <a:rPr lang="ar-SA" sz="2400" b="1" dirty="0" smtClean="0">
                <a:ln w="11430">
                  <a:solidFill>
                    <a:srgbClr val="FF0000"/>
                  </a:solidFill>
                </a:ln>
                <a:solidFill>
                  <a:srgbClr val="C00000"/>
                </a:solidFill>
                <a:cs typeface="B Titr" pitchFamily="2" charset="-78"/>
              </a:rPr>
              <a:t>پيشگيري </a:t>
            </a:r>
            <a:r>
              <a:rPr lang="fa-IR" sz="2400" b="1" dirty="0" smtClean="0">
                <a:ln w="11430">
                  <a:solidFill>
                    <a:srgbClr val="FF0000"/>
                  </a:solidFill>
                </a:ln>
                <a:solidFill>
                  <a:srgbClr val="C00000"/>
                </a:solidFill>
                <a:cs typeface="B Titr" pitchFamily="2" charset="-78"/>
              </a:rPr>
              <a:t> </a:t>
            </a:r>
            <a:r>
              <a:rPr lang="ar-SA" sz="2400" b="1" dirty="0" smtClean="0">
                <a:ln w="11430">
                  <a:solidFill>
                    <a:srgbClr val="FF0000"/>
                  </a:solidFill>
                </a:ln>
                <a:solidFill>
                  <a:srgbClr val="C00000"/>
                </a:solidFill>
                <a:cs typeface="B Titr" pitchFamily="2" charset="-78"/>
              </a:rPr>
              <a:t>از مسموميت</a:t>
            </a:r>
            <a:r>
              <a:rPr lang="fa-IR" sz="2400" b="1" dirty="0" smtClean="0">
                <a:ln w="11430">
                  <a:solidFill>
                    <a:srgbClr val="FF0000"/>
                  </a:solidFill>
                </a:ln>
                <a:solidFill>
                  <a:srgbClr val="C00000"/>
                </a:solidFill>
                <a:cs typeface="B Titr" pitchFamily="2" charset="-78"/>
              </a:rPr>
              <a:t> </a:t>
            </a:r>
            <a:r>
              <a:rPr lang="ar-SA" sz="2400" b="1" dirty="0" smtClean="0">
                <a:ln w="11430">
                  <a:solidFill>
                    <a:srgbClr val="FF0000"/>
                  </a:solidFill>
                </a:ln>
                <a:solidFill>
                  <a:srgbClr val="C00000"/>
                </a:solidFill>
                <a:cs typeface="B Titr" pitchFamily="2" charset="-78"/>
              </a:rPr>
              <a:t>ها</a:t>
            </a:r>
            <a:r>
              <a:rPr lang="fa-IR" sz="2400" b="1" dirty="0" smtClean="0">
                <a:ln w="11430">
                  <a:solidFill>
                    <a:srgbClr val="FF0000"/>
                  </a:solidFill>
                </a:ln>
                <a:solidFill>
                  <a:srgbClr val="C00000"/>
                </a:solidFill>
                <a:cs typeface="B Titr" pitchFamily="2" charset="-78"/>
              </a:rPr>
              <a:t> در کودکان</a:t>
            </a:r>
            <a:endParaRPr lang="fa-IR" b="1" dirty="0" smtClean="0">
              <a:cs typeface="B Nazanin" pitchFamily="2" charset="-78"/>
            </a:endParaRPr>
          </a:p>
          <a:p>
            <a:pPr algn="just" rtl="1">
              <a:buNone/>
            </a:pPr>
            <a:endParaRPr lang="fa-IR" b="1" dirty="0" smtClean="0">
              <a:cs typeface="B Nazanin" pitchFamily="2" charset="-78"/>
            </a:endParaRPr>
          </a:p>
          <a:p>
            <a:pPr algn="just" rtl="1">
              <a:buNone/>
            </a:pPr>
            <a:endParaRPr lang="fa-IR" b="1" dirty="0" smtClean="0">
              <a:cs typeface="B Nazanin" pitchFamily="2" charset="-78"/>
            </a:endParaRPr>
          </a:p>
          <a:p>
            <a:pPr marL="174625" marR="228600" lvl="0" indent="-58738" algn="just" rtl="1">
              <a:spcBef>
                <a:spcPct val="0"/>
              </a:spcBef>
              <a:buClrTx/>
              <a:buSzTx/>
              <a:buNone/>
              <a:defRPr/>
            </a:pPr>
            <a:r>
              <a:rPr lang="fa-IR" sz="2400" b="1" dirty="0" smtClean="0">
                <a:cs typeface="B Nazanin" pitchFamily="2" charset="-78"/>
              </a:rPr>
              <a:t>جمعه 99/8/3  </a:t>
            </a:r>
            <a:r>
              <a:rPr lang="fa-IR" sz="2400" b="1" dirty="0" smtClean="0">
                <a:ln w="1905"/>
                <a:solidFill>
                  <a:srgbClr val="00FF00"/>
                </a:solidFill>
                <a:effectLst>
                  <a:innerShdw blurRad="69850" dist="43180" dir="5400000">
                    <a:srgbClr val="000000">
                      <a:alpha val="65000"/>
                    </a:srgbClr>
                  </a:innerShdw>
                </a:effectLst>
                <a:cs typeface="B Titr" pitchFamily="2" charset="-78"/>
              </a:rPr>
              <a:t>روز پيشگيري از مسموميت ناشی از گازها و منوکسيد کربن</a:t>
            </a:r>
            <a:endParaRPr lang="en-US" sz="24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algn="just" rtl="1">
              <a:buNone/>
            </a:pPr>
            <a:endParaRPr lang="fa-IR" b="1" dirty="0" smtClean="0">
              <a:cs typeface="B Nazanin" pitchFamily="2" charset="-78"/>
            </a:endParaRPr>
          </a:p>
          <a:p>
            <a:pPr algn="just" rtl="1">
              <a:buNone/>
            </a:pPr>
            <a:endParaRPr lang="fa-IR" sz="1800" b="1" dirty="0" smtClean="0">
              <a:cs typeface="B Nazanin" pitchFamily="2" charset="-78"/>
            </a:endParaRPr>
          </a:p>
          <a:p>
            <a:pPr algn="just" rtl="1">
              <a:buNone/>
            </a:pPr>
            <a:r>
              <a:rPr lang="fa-IR" sz="2400" b="1" dirty="0" smtClean="0">
                <a:cs typeface="B Nazanin" pitchFamily="2" charset="-78"/>
              </a:rPr>
              <a:t>شنبه99/8/4  </a:t>
            </a:r>
            <a:r>
              <a:rPr lang="fa-IR" sz="2400" b="1" dirty="0" smtClean="0">
                <a:ln>
                  <a:solidFill>
                    <a:schemeClr val="accent2">
                      <a:lumMod val="60000"/>
                      <a:lumOff val="40000"/>
                    </a:schemeClr>
                  </a:solidFill>
                </a:ln>
                <a:solidFill>
                  <a:srgbClr val="FF6699"/>
                </a:solidFill>
                <a:cs typeface="B Titr" pitchFamily="2" charset="-78"/>
              </a:rPr>
              <a:t>روز پ</a:t>
            </a:r>
            <a:r>
              <a:rPr lang="ar-SA" sz="2400" b="1" dirty="0" smtClean="0">
                <a:ln>
                  <a:solidFill>
                    <a:schemeClr val="accent2">
                      <a:lumMod val="60000"/>
                      <a:lumOff val="40000"/>
                    </a:schemeClr>
                  </a:solidFill>
                </a:ln>
                <a:solidFill>
                  <a:srgbClr val="FF6699"/>
                </a:solidFill>
                <a:cs typeface="B Titr" pitchFamily="2" charset="-78"/>
              </a:rPr>
              <a:t>يشگيري از مسموميت با</a:t>
            </a:r>
            <a:r>
              <a:rPr lang="fa-IR" sz="2400" b="1" dirty="0" smtClean="0">
                <a:ln>
                  <a:solidFill>
                    <a:schemeClr val="accent2">
                      <a:lumMod val="60000"/>
                      <a:lumOff val="40000"/>
                    </a:schemeClr>
                  </a:solidFill>
                </a:ln>
                <a:solidFill>
                  <a:srgbClr val="FF6699"/>
                </a:solidFill>
                <a:cs typeface="B Titr" pitchFamily="2" charset="-78"/>
              </a:rPr>
              <a:t> مواد غذايي </a:t>
            </a:r>
            <a:r>
              <a:rPr lang="ar-SA" sz="2400" b="1" dirty="0" smtClean="0">
                <a:ln>
                  <a:solidFill>
                    <a:schemeClr val="accent2">
                      <a:lumMod val="60000"/>
                      <a:lumOff val="40000"/>
                    </a:schemeClr>
                  </a:solidFill>
                </a:ln>
                <a:solidFill>
                  <a:srgbClr val="FF6699"/>
                </a:solidFill>
                <a:cs typeface="B Titr" pitchFamily="2" charset="-78"/>
              </a:rPr>
              <a:t>قارچ </a:t>
            </a:r>
            <a:r>
              <a:rPr lang="ar-SA" sz="2400" b="1" dirty="0">
                <a:ln>
                  <a:solidFill>
                    <a:schemeClr val="accent2">
                      <a:lumMod val="60000"/>
                      <a:lumOff val="40000"/>
                    </a:schemeClr>
                  </a:solidFill>
                </a:ln>
                <a:solidFill>
                  <a:srgbClr val="FF6699"/>
                </a:solidFill>
                <a:cs typeface="B Titr" pitchFamily="2" charset="-78"/>
              </a:rPr>
              <a:t>ها و </a:t>
            </a:r>
            <a:r>
              <a:rPr lang="fa-IR" sz="2400" b="1" dirty="0" smtClean="0">
                <a:ln>
                  <a:solidFill>
                    <a:schemeClr val="accent2">
                      <a:lumMod val="60000"/>
                      <a:lumOff val="40000"/>
                    </a:schemeClr>
                  </a:solidFill>
                </a:ln>
                <a:solidFill>
                  <a:srgbClr val="FF6699"/>
                </a:solidFill>
                <a:cs typeface="B Titr" pitchFamily="2" charset="-78"/>
              </a:rPr>
              <a:t>گياهان سمي</a:t>
            </a:r>
            <a:endParaRPr lang="fa-IR" sz="2400"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p:txBody>
      </p:sp>
      <p:pic>
        <p:nvPicPr>
          <p:cNvPr id="5" name="Picture 4" descr="poisoning.jpg"/>
          <p:cNvPicPr>
            <a:picLocks noChangeAspect="1"/>
          </p:cNvPicPr>
          <p:nvPr/>
        </p:nvPicPr>
        <p:blipFill>
          <a:blip r:embed="rId2" cstate="print"/>
          <a:stretch>
            <a:fillRect/>
          </a:stretch>
        </p:blipFill>
        <p:spPr>
          <a:xfrm>
            <a:off x="398928" y="2452896"/>
            <a:ext cx="1728192" cy="1296144"/>
          </a:xfrm>
          <a:prstGeom prst="rect">
            <a:avLst/>
          </a:prstGeom>
          <a:ln>
            <a:noFill/>
          </a:ln>
          <a:effectLst>
            <a:outerShdw blurRad="292100" dist="139700" dir="2700000" algn="tl" rotWithShape="0">
              <a:srgbClr val="333333">
                <a:alpha val="65000"/>
              </a:srgbClr>
            </a:outerShdw>
          </a:effectLst>
        </p:spPr>
      </p:pic>
      <p:pic>
        <p:nvPicPr>
          <p:cNvPr id="9" name="Picture 8" descr="MP900402519.JPG"/>
          <p:cNvPicPr>
            <a:picLocks noChangeAspect="1"/>
          </p:cNvPicPr>
          <p:nvPr/>
        </p:nvPicPr>
        <p:blipFill>
          <a:blip r:embed="rId3" cstate="print"/>
          <a:stretch>
            <a:fillRect/>
          </a:stretch>
        </p:blipFill>
        <p:spPr>
          <a:xfrm>
            <a:off x="415764" y="980728"/>
            <a:ext cx="1694521" cy="1296144"/>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0" y="260648"/>
            <a:ext cx="9144000" cy="648072"/>
          </a:xfrm>
          <a:prstGeom prst="rect">
            <a:avLst/>
          </a:prstGeom>
        </p:spPr>
        <p:style>
          <a:lnRef idx="1">
            <a:schemeClr val="accent3"/>
          </a:lnRef>
          <a:fillRef idx="2">
            <a:schemeClr val="accent3"/>
          </a:fillRef>
          <a:effectRef idx="1">
            <a:schemeClr val="accent3"/>
          </a:effectRef>
          <a:fontRef idx="minor">
            <a:schemeClr val="dk1"/>
          </a:fontRef>
        </p:style>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عناوین روزهای هفته</a:t>
            </a:r>
            <a:endParaRPr kumimoji="0" lang="en-US" sz="3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endParaRPr>
          </a:p>
        </p:txBody>
      </p:sp>
      <p:pic>
        <p:nvPicPr>
          <p:cNvPr id="2" name="Picture 1"/>
          <p:cNvPicPr>
            <a:picLocks noChangeAspect="1"/>
          </p:cNvPicPr>
          <p:nvPr/>
        </p:nvPicPr>
        <p:blipFill>
          <a:blip r:embed="rId4"/>
          <a:stretch>
            <a:fillRect/>
          </a:stretch>
        </p:blipFill>
        <p:spPr>
          <a:xfrm>
            <a:off x="402639" y="5446601"/>
            <a:ext cx="1707646" cy="128416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398928" y="3974433"/>
            <a:ext cx="1711357" cy="11827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2"/>
            <a:ext cx="7772400" cy="1360192"/>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الکل و متانول</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p:txBody>
          <a:bodyPr>
            <a:normAutofit fontScale="92500" lnSpcReduction="20000"/>
          </a:bodyPr>
          <a:lstStyle/>
          <a:p>
            <a:pPr marL="109728" indent="0" algn="r" rtl="1">
              <a:buNone/>
            </a:pPr>
            <a:r>
              <a:rPr lang="fa-IR" sz="2400" dirty="0" smtClean="0">
                <a:cs typeface="B Nazanin" panose="00000400000000000000" pitchFamily="2" charset="-78"/>
              </a:rPr>
              <a:t>1. </a:t>
            </a:r>
            <a:r>
              <a:rPr lang="ar-SA" sz="2400" dirty="0">
                <a:cs typeface="B Nazanin" panose="00000400000000000000" pitchFamily="2" charset="-78"/>
              </a:rPr>
              <a:t>برخلاف ادعای برخی سودجویان، غرغره کردن و یا نوشیدن الکل منجر به پیشگیری و درمان بیماری کرونا نمی شود.</a:t>
            </a:r>
            <a:endParaRPr lang="en-US" sz="2400" dirty="0">
              <a:cs typeface="B Nazanin" panose="00000400000000000000" pitchFamily="2" charset="-78"/>
            </a:endParaRPr>
          </a:p>
          <a:p>
            <a:pPr marL="109728" indent="0" algn="r" rtl="1">
              <a:buNone/>
            </a:pPr>
            <a:r>
              <a:rPr lang="fa-IR" sz="2400" dirty="0" smtClean="0">
                <a:cs typeface="B Nazanin" panose="00000400000000000000" pitchFamily="2" charset="-78"/>
              </a:rPr>
              <a:t>2. </a:t>
            </a:r>
            <a:r>
              <a:rPr lang="ar-SA" sz="2400" dirty="0">
                <a:cs typeface="B Nazanin" panose="00000400000000000000" pitchFamily="2" charset="-78"/>
              </a:rPr>
              <a:t>راه های پیشگیری از مسمومیت با انواع الکل، عدم مصرف خوراکی آن و دور نگه داشتن الکل و حلال های دیگر از دسترس کودکان است</a:t>
            </a:r>
            <a:r>
              <a:rPr lang="ar-SA" sz="2400" dirty="0" smtClean="0">
                <a:cs typeface="B Nazanin" panose="00000400000000000000" pitchFamily="2" charset="-78"/>
              </a:rPr>
              <a:t>.</a:t>
            </a:r>
            <a:endParaRPr lang="fa-IR" sz="2400" dirty="0" smtClean="0">
              <a:cs typeface="B Nazanin" panose="00000400000000000000" pitchFamily="2" charset="-78"/>
            </a:endParaRPr>
          </a:p>
          <a:p>
            <a:pPr marL="109728" indent="0" algn="r" rtl="1">
              <a:buNone/>
            </a:pPr>
            <a:r>
              <a:rPr lang="fa-IR" sz="2400" dirty="0" smtClean="0">
                <a:cs typeface="B Nazanin" panose="00000400000000000000" pitchFamily="2" charset="-78"/>
              </a:rPr>
              <a:t>3. </a:t>
            </a:r>
            <a:r>
              <a:rPr lang="ar-SA" sz="2400" dirty="0">
                <a:cs typeface="B Nazanin" panose="00000400000000000000" pitchFamily="2" charset="-78"/>
              </a:rPr>
              <a:t>علائم مسمومیت با الکل، اختلال تعادل، دو بینی، اختلال حافظه، کما، وقفه تنفسی و مرگ می باشد.</a:t>
            </a:r>
            <a:endParaRPr lang="en-US" sz="2400" dirty="0">
              <a:cs typeface="B Nazanin" panose="00000400000000000000" pitchFamily="2" charset="-78"/>
            </a:endParaRPr>
          </a:p>
          <a:p>
            <a:pPr marL="109728" indent="0" algn="r" rtl="1">
              <a:buNone/>
            </a:pPr>
            <a:r>
              <a:rPr lang="fa-IR" sz="2400" dirty="0" smtClean="0">
                <a:cs typeface="B Nazanin" panose="00000400000000000000" pitchFamily="2" charset="-78"/>
              </a:rPr>
              <a:t>4. </a:t>
            </a:r>
            <a:r>
              <a:rPr lang="ar-SA" sz="2400" dirty="0">
                <a:cs typeface="B Nazanin" panose="00000400000000000000" pitchFamily="2" charset="-78"/>
              </a:rPr>
              <a:t>الکل موجود در مشروبات الکلی، دهان شویه ها، ژل الکلی آتش زا در صورت مصرف خوراکی می توانند ایجاد مسمومیت نمایند.</a:t>
            </a:r>
            <a:endParaRPr lang="en-US" sz="2400" dirty="0">
              <a:cs typeface="B Nazanin" panose="00000400000000000000" pitchFamily="2" charset="-78"/>
            </a:endParaRPr>
          </a:p>
          <a:p>
            <a:pPr marL="109728" indent="0" algn="r" rtl="1">
              <a:buNone/>
            </a:pPr>
            <a:r>
              <a:rPr lang="fa-IR" sz="2400" dirty="0" smtClean="0">
                <a:cs typeface="B Nazanin" panose="00000400000000000000" pitchFamily="2" charset="-78"/>
              </a:rPr>
              <a:t>5. </a:t>
            </a:r>
            <a:r>
              <a:rPr lang="ar-SA" sz="2400" dirty="0">
                <a:cs typeface="B Nazanin" panose="00000400000000000000" pitchFamily="2" charset="-78"/>
              </a:rPr>
              <a:t>متانول نوعی الکل است که بسیار سمی بوده و در مشروبات الکلی قاچاق و دست ساز، ضدیخ و برخی از حلال ها وجود دارد.</a:t>
            </a:r>
            <a:endParaRPr lang="en-US" sz="2400" dirty="0">
              <a:cs typeface="B Nazanin" panose="00000400000000000000" pitchFamily="2" charset="-78"/>
            </a:endParaRPr>
          </a:p>
          <a:p>
            <a:pPr marL="109728" indent="0" algn="r" rtl="1">
              <a:buNone/>
            </a:pPr>
            <a:r>
              <a:rPr lang="fa-IR" sz="2400" dirty="0" smtClean="0">
                <a:cs typeface="B Nazanin" panose="00000400000000000000" pitchFamily="2" charset="-78"/>
              </a:rPr>
              <a:t>6. </a:t>
            </a:r>
            <a:r>
              <a:rPr lang="ar-SA" sz="2400" dirty="0">
                <a:cs typeface="B Nazanin" panose="00000400000000000000" pitchFamily="2" charset="-78"/>
              </a:rPr>
              <a:t>نیم تا دو ساعت بعد از مصرف الکل حاوی متانول، فرد مصرف کننده احساس دو بینی، ناهماهنگی در حرکت، خواب آلودگی خواهد شد. سپس 8 تا 24 ساعت بعد ممکن است بی علامت باشد.</a:t>
            </a:r>
            <a:endParaRPr lang="en-US" sz="2400" dirty="0">
              <a:cs typeface="B Nazanin" panose="00000400000000000000" pitchFamily="2" charset="-78"/>
            </a:endParaRPr>
          </a:p>
          <a:p>
            <a:pPr marL="109728" indent="0" algn="r" rtl="1">
              <a:buNone/>
            </a:pPr>
            <a:endParaRPr lang="en-US" sz="2400" dirty="0">
              <a:cs typeface="B Nazanin" panose="00000400000000000000" pitchFamily="2" charset="-78"/>
            </a:endParaRPr>
          </a:p>
          <a:p>
            <a:pPr marL="109728" indent="0" algn="r"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907363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الکل و متانول</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p:txBody>
          <a:bodyPr>
            <a:normAutofit fontScale="92500" lnSpcReduction="10000"/>
          </a:bodyPr>
          <a:lstStyle/>
          <a:p>
            <a:pPr algn="r" rtl="1"/>
            <a:r>
              <a:rPr lang="fa-IR" sz="2400" dirty="0" smtClean="0">
                <a:cs typeface="B Nazanin" panose="00000400000000000000" pitchFamily="2" charset="-78"/>
              </a:rPr>
              <a:t>7. </a:t>
            </a:r>
            <a:r>
              <a:rPr lang="fa-IR" sz="2200" dirty="0" smtClean="0">
                <a:cs typeface="B Nazanin" panose="00000400000000000000" pitchFamily="2" charset="-78"/>
              </a:rPr>
              <a:t>علائم مسمومیت با متانول در چشم ها شامل ترس از نور، تاری دید، برفکی شدن دید و کوری می باشد.</a:t>
            </a:r>
          </a:p>
          <a:p>
            <a:pPr algn="r" rtl="1"/>
            <a:r>
              <a:rPr lang="fa-IR" sz="2200" dirty="0" smtClean="0">
                <a:cs typeface="B Nazanin" panose="00000400000000000000" pitchFamily="2" charset="-78"/>
              </a:rPr>
              <a:t>8. </a:t>
            </a:r>
            <a:r>
              <a:rPr lang="ar-SA" sz="2200" dirty="0">
                <a:cs typeface="B Nazanin" panose="00000400000000000000" pitchFamily="2" charset="-78"/>
              </a:rPr>
              <a:t>در سردرد، تهوع، استفراغ و اختلال تعادل اسید-باز بدن فرد مسموم از علائم مسمومیت با متانول است که درصورت عدم درمان منجر به مرگ فرد خواهد شد</a:t>
            </a:r>
            <a:r>
              <a:rPr lang="ar-SA" sz="2200" dirty="0" smtClean="0">
                <a:cs typeface="B Nazanin" panose="00000400000000000000" pitchFamily="2" charset="-78"/>
              </a:rPr>
              <a:t>.</a:t>
            </a:r>
            <a:endParaRPr lang="fa-IR" sz="2200" dirty="0" smtClean="0">
              <a:cs typeface="B Nazanin" panose="00000400000000000000" pitchFamily="2" charset="-78"/>
            </a:endParaRPr>
          </a:p>
          <a:p>
            <a:pPr algn="r" rtl="1"/>
            <a:r>
              <a:rPr lang="fa-IR" sz="2200" dirty="0" smtClean="0">
                <a:cs typeface="B Nazanin" panose="00000400000000000000" pitchFamily="2" charset="-78"/>
              </a:rPr>
              <a:t>9. </a:t>
            </a:r>
            <a:r>
              <a:rPr lang="ar-SA" sz="2200" dirty="0">
                <a:cs typeface="B Nazanin" panose="00000400000000000000" pitchFamily="2" charset="-78"/>
              </a:rPr>
              <a:t>علائم مسمومیت با الکل، اختلال تعادل،دو بینی، اختلال حافظه،کما، وقفه تنفسی و مرگ می </a:t>
            </a:r>
            <a:r>
              <a:rPr lang="fa-IR" sz="2200" dirty="0" smtClean="0">
                <a:cs typeface="B Nazanin" panose="00000400000000000000" pitchFamily="2" charset="-78"/>
              </a:rPr>
              <a:t>باشد</a:t>
            </a:r>
            <a:r>
              <a:rPr lang="fa-IR" sz="2400" dirty="0" smtClean="0">
                <a:cs typeface="B Nazanin" panose="00000400000000000000" pitchFamily="2" charset="-78"/>
              </a:rPr>
              <a:t>.</a:t>
            </a:r>
          </a:p>
          <a:p>
            <a:pPr algn="r" rtl="1"/>
            <a:r>
              <a:rPr lang="fa-IR" sz="2400" dirty="0" smtClean="0">
                <a:cs typeface="B Nazanin" panose="00000400000000000000" pitchFamily="2" charset="-78"/>
              </a:rPr>
              <a:t>10. </a:t>
            </a:r>
            <a:r>
              <a:rPr lang="ar-SA" sz="2200" dirty="0">
                <a:cs typeface="B Nazanin" panose="00000400000000000000" pitchFamily="2" charset="-78"/>
              </a:rPr>
              <a:t>الکل موجود در مشروبات الکلی، دهان شویه ها، ژل الکلی آتش زا می توانند ایجاد مسمومیت نمایند</a:t>
            </a:r>
            <a:r>
              <a:rPr lang="ar-SA" sz="2200" dirty="0" smtClean="0">
                <a:cs typeface="B Nazanin" panose="00000400000000000000" pitchFamily="2" charset="-78"/>
              </a:rPr>
              <a:t>.</a:t>
            </a:r>
            <a:endParaRPr lang="fa-IR" sz="2200" dirty="0" smtClean="0">
              <a:cs typeface="B Nazanin" panose="00000400000000000000" pitchFamily="2" charset="-78"/>
            </a:endParaRPr>
          </a:p>
          <a:p>
            <a:pPr algn="r" rtl="1"/>
            <a:r>
              <a:rPr lang="fa-IR" sz="2200" dirty="0" smtClean="0">
                <a:cs typeface="B Nazanin" panose="00000400000000000000" pitchFamily="2" charset="-78"/>
              </a:rPr>
              <a:t>11.</a:t>
            </a:r>
            <a:r>
              <a:rPr lang="ar-SA" sz="2400" dirty="0" smtClean="0"/>
              <a:t> </a:t>
            </a:r>
            <a:r>
              <a:rPr lang="ar-SA" sz="2200" dirty="0" smtClean="0">
                <a:cs typeface="B Nazanin" panose="00000400000000000000" pitchFamily="2" charset="-78"/>
              </a:rPr>
              <a:t>متانول که بسیار نوعی الکل است سمی بوده و در مشروبات الکلی قاچاق و دست ساز، ضدیخ و برخی از حلال ها وجود</a:t>
            </a:r>
            <a:r>
              <a:rPr lang="fa-IR" sz="2200" dirty="0" smtClean="0">
                <a:cs typeface="B Nazanin" panose="00000400000000000000" pitchFamily="2" charset="-78"/>
              </a:rPr>
              <a:t>.</a:t>
            </a:r>
          </a:p>
          <a:p>
            <a:pPr algn="r" rtl="1"/>
            <a:r>
              <a:rPr lang="fa-IR" sz="2200" dirty="0" smtClean="0">
                <a:cs typeface="B Nazanin" panose="00000400000000000000" pitchFamily="2" charset="-78"/>
              </a:rPr>
              <a:t>12.</a:t>
            </a:r>
            <a:r>
              <a:rPr lang="ar-SA" sz="2200" dirty="0">
                <a:cs typeface="B Nazanin" panose="00000400000000000000" pitchFamily="2" charset="-78"/>
              </a:rPr>
              <a:t> سردرد، تهوع، استفراغ و اختلال در تعادل اسید-باز بدن فرد مسموم از علائم مسمومیت با متانول است که درصورت عدم درمان منجر به مرگ فرد </a:t>
            </a:r>
            <a:r>
              <a:rPr lang="fa-IR" sz="2200" dirty="0" smtClean="0">
                <a:cs typeface="B Nazanin" panose="00000400000000000000" pitchFamily="2" charset="-78"/>
              </a:rPr>
              <a:t>خواهد شد.</a:t>
            </a:r>
            <a:r>
              <a:rPr lang="ar-SA" sz="2200" dirty="0" smtClean="0">
                <a:cs typeface="B Nazanin" panose="00000400000000000000" pitchFamily="2" charset="-78"/>
              </a:rPr>
              <a:t> </a:t>
            </a:r>
            <a:endParaRPr lang="en-US" sz="2200" dirty="0" smtClean="0">
              <a:cs typeface="B Nazanin" panose="00000400000000000000" pitchFamily="2" charset="-78"/>
            </a:endParaRPr>
          </a:p>
          <a:p>
            <a:pPr algn="r" rtl="1"/>
            <a:endParaRPr lang="en-US" sz="2200" dirty="0" smtClean="0">
              <a:cs typeface="B Nazanin" panose="00000400000000000000" pitchFamily="2" charset="-78"/>
            </a:endParaRPr>
          </a:p>
          <a:p>
            <a:pPr algn="r" rtl="1"/>
            <a:endParaRPr lang="fa-IR" sz="2200" dirty="0" smtClean="0">
              <a:cs typeface="B Nazanin" panose="00000400000000000000" pitchFamily="2" charset="-78"/>
            </a:endParaRPr>
          </a:p>
          <a:p>
            <a:pPr algn="r" rtl="1"/>
            <a:endParaRPr lang="en-US" sz="22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7060" y="5589240"/>
            <a:ext cx="1035496" cy="1232782"/>
          </a:xfrm>
          <a:prstGeom prst="rect">
            <a:avLst/>
          </a:prstGeom>
        </p:spPr>
      </p:pic>
    </p:spTree>
    <p:extLst>
      <p:ext uri="{BB962C8B-B14F-4D97-AF65-F5344CB8AC3E}">
        <p14:creationId xmlns:p14="http://schemas.microsoft.com/office/powerpoint/2010/main" val="191626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الکل و متانول</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p:txBody>
          <a:bodyPr>
            <a:normAutofit lnSpcReduction="10000"/>
          </a:bodyPr>
          <a:lstStyle/>
          <a:p>
            <a:pPr algn="just" rtl="1"/>
            <a:r>
              <a:rPr lang="fa-IR" sz="2200" dirty="0" smtClean="0">
                <a:cs typeface="B Nazanin" panose="00000400000000000000" pitchFamily="2" charset="-78"/>
              </a:rPr>
              <a:t>13.</a:t>
            </a:r>
            <a:r>
              <a:rPr lang="ar-SA" sz="2200" dirty="0">
                <a:cs typeface="B Nazanin" panose="00000400000000000000" pitchFamily="2" charset="-78"/>
              </a:rPr>
              <a:t> شايعترين علت مسموميت با متانول مصرف مشروبات دست ساز و تقلبی می باشد</a:t>
            </a:r>
            <a:r>
              <a:rPr lang="en-US" sz="2200" dirty="0" smtClean="0">
                <a:cs typeface="B Nazanin" panose="00000400000000000000" pitchFamily="2" charset="-78"/>
              </a:rPr>
              <a:t>.</a:t>
            </a:r>
            <a:r>
              <a:rPr lang="fa-IR" sz="2200" dirty="0" smtClean="0">
                <a:cs typeface="B Nazanin" panose="00000400000000000000" pitchFamily="2" charset="-78"/>
              </a:rPr>
              <a:t>ه</a:t>
            </a:r>
            <a:r>
              <a:rPr lang="ar-SA" sz="2200" dirty="0">
                <a:cs typeface="B Nazanin" panose="00000400000000000000" pitchFamily="2" charset="-78"/>
              </a:rPr>
              <a:t>م چنین الكل صنعتي ممكن است داراي مقادير قابل توجهي متانول باشد</a:t>
            </a:r>
            <a:r>
              <a:rPr lang="en-US" sz="2200" dirty="0" smtClean="0">
                <a:cs typeface="B Nazanin" panose="00000400000000000000" pitchFamily="2" charset="-78"/>
              </a:rPr>
              <a:t>.</a:t>
            </a:r>
            <a:endParaRPr lang="en-US" sz="2200" dirty="0">
              <a:cs typeface="B Nazanin" panose="00000400000000000000" pitchFamily="2" charset="-78"/>
            </a:endParaRPr>
          </a:p>
          <a:p>
            <a:pPr algn="just" rtl="1"/>
            <a:r>
              <a:rPr lang="fa-IR" sz="2200" dirty="0" smtClean="0">
                <a:cs typeface="B Nazanin" panose="00000400000000000000" pitchFamily="2" charset="-78"/>
              </a:rPr>
              <a:t>14.</a:t>
            </a:r>
            <a:r>
              <a:rPr lang="ar-SA" sz="2200" dirty="0">
                <a:cs typeface="B Nazanin" panose="00000400000000000000" pitchFamily="2" charset="-78"/>
              </a:rPr>
              <a:t> از آنجا که متانول به عنوان حلّال در محلولهاي چاپ و تكثير، چسبها، رنگ و جلادهنده، به عنوان سوخت چراغ الكلي و حتی به عنوان يك عامل ضديخ در محلولهاي شيشه شوي اتومبيل مورد استفاده قرار مي گيرد، ممکن است مسمومیت با این ماده در </a:t>
            </a:r>
            <a:r>
              <a:rPr lang="fa-IR" sz="2200" dirty="0" smtClean="0">
                <a:cs typeface="B Nazanin" panose="00000400000000000000" pitchFamily="2" charset="-78"/>
              </a:rPr>
              <a:t>محیط خانه رخ دهد.</a:t>
            </a:r>
          </a:p>
          <a:p>
            <a:pPr algn="just" rtl="1"/>
            <a:r>
              <a:rPr lang="fa-IR" sz="2200" dirty="0" smtClean="0">
                <a:cs typeface="B Nazanin" panose="00000400000000000000" pitchFamily="2" charset="-78"/>
              </a:rPr>
              <a:t>15.</a:t>
            </a:r>
            <a:r>
              <a:rPr lang="ar-SA" sz="2200" dirty="0">
                <a:cs typeface="B Nazanin" panose="00000400000000000000" pitchFamily="2" charset="-78"/>
              </a:rPr>
              <a:t> باتوجه به اين كه در بيشتر اورژانسهاي كشور دسترسي به امكانات آزمايشگاهي براي تعيين سطح سرمي متانول وجود ندارد، شناسایی فرد مسموم از روی تظاهرات بالینی دارای اهمیت است و انجام اقدامات درمانی سریع، چه بسا می تواند منجر به نجات </a:t>
            </a:r>
            <a:r>
              <a:rPr lang="fa-IR" sz="2200" dirty="0" smtClean="0">
                <a:cs typeface="B Nazanin" panose="00000400000000000000" pitchFamily="2" charset="-78"/>
              </a:rPr>
              <a:t>جان مسموم شود.</a:t>
            </a:r>
          </a:p>
          <a:p>
            <a:pPr algn="just" rtl="1"/>
            <a:r>
              <a:rPr lang="fa-IR" sz="2200" dirty="0" smtClean="0">
                <a:cs typeface="B Nazanin" panose="00000400000000000000" pitchFamily="2" charset="-78"/>
              </a:rPr>
              <a:t>16.</a:t>
            </a:r>
            <a:r>
              <a:rPr lang="ar-SA" sz="2200" dirty="0">
                <a:cs typeface="B Nazanin" panose="00000400000000000000" pitchFamily="2" charset="-78"/>
              </a:rPr>
              <a:t> علايم اولیه مسموميت با متانول معمولاً در عرض 5/0 تا 4 ساعت ايجاد مي شود كه به صورت تهوع، استفراغ، درد شكمي، سردرد، گيجي و خواب آلودگي است. معمولاً بيماران در اين مرحله به پزشك مراجعه نمي كنند</a:t>
            </a:r>
            <a:r>
              <a:rPr lang="en-US" sz="2200" dirty="0">
                <a:cs typeface="B Nazanin" panose="00000400000000000000" pitchFamily="2" charset="-78"/>
              </a:rPr>
              <a:t>. </a:t>
            </a:r>
          </a:p>
          <a:p>
            <a:pPr algn="just" rtl="1"/>
            <a:endParaRPr lang="en-US" sz="22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0" y="5789073"/>
            <a:ext cx="899592" cy="1068927"/>
          </a:xfrm>
          <a:prstGeom prst="rect">
            <a:avLst/>
          </a:prstGeom>
        </p:spPr>
      </p:pic>
    </p:spTree>
    <p:extLst>
      <p:ext uri="{BB962C8B-B14F-4D97-AF65-F5344CB8AC3E}">
        <p14:creationId xmlns:p14="http://schemas.microsoft.com/office/powerpoint/2010/main" val="2255571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الکل و متانول</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p:txBody>
          <a:bodyPr>
            <a:normAutofit/>
          </a:bodyPr>
          <a:lstStyle/>
          <a:p>
            <a:pPr algn="just" rtl="1"/>
            <a:r>
              <a:rPr lang="fa-IR" sz="2200" dirty="0" smtClean="0">
                <a:cs typeface="B Nazanin" panose="00000400000000000000" pitchFamily="2" charset="-78"/>
              </a:rPr>
              <a:t>17.</a:t>
            </a:r>
            <a:r>
              <a:rPr lang="ar-SA" sz="2200" dirty="0">
                <a:cs typeface="B Nazanin" panose="00000400000000000000" pitchFamily="2" charset="-78"/>
              </a:rPr>
              <a:t> علائم اصلی مسمومیت با متانول پس از  6 تا 24 ساعت آغاز می شود. ممکن است فرد دچار اختلال بينايي مانند تاري ديد، دید برفکی، تغيير ميدان بينايي، ترس از نور، دوبيني و حتی كوري كامل شود</a:t>
            </a:r>
            <a:r>
              <a:rPr lang="ar-SA" sz="2200" dirty="0" smtClean="0">
                <a:cs typeface="B Nazanin" panose="00000400000000000000" pitchFamily="2" charset="-78"/>
              </a:rPr>
              <a:t>.</a:t>
            </a:r>
            <a:endParaRPr lang="fa-IR" sz="2200" dirty="0" smtClean="0">
              <a:cs typeface="B Nazanin" panose="00000400000000000000" pitchFamily="2" charset="-78"/>
            </a:endParaRPr>
          </a:p>
          <a:p>
            <a:pPr algn="just" rtl="1"/>
            <a:r>
              <a:rPr lang="fa-IR" sz="2200" dirty="0" smtClean="0">
                <a:cs typeface="B Nazanin" panose="00000400000000000000" pitchFamily="2" charset="-78"/>
              </a:rPr>
              <a:t>18.</a:t>
            </a:r>
            <a:r>
              <a:rPr lang="ar-SA" sz="2200" dirty="0">
                <a:cs typeface="B Nazanin" panose="00000400000000000000" pitchFamily="2" charset="-78"/>
              </a:rPr>
              <a:t> بعد از گذشت 24 ساعت، وضعيت باليني </a:t>
            </a:r>
            <a:r>
              <a:rPr lang="fa-IR" sz="2200" dirty="0">
                <a:cs typeface="B Nazanin" panose="00000400000000000000" pitchFamily="2" charset="-78"/>
              </a:rPr>
              <a:t>فردی که با متانول مسموم شده است،  </a:t>
            </a:r>
            <a:r>
              <a:rPr lang="ar-SA" sz="2200" dirty="0">
                <a:cs typeface="B Nazanin" panose="00000400000000000000" pitchFamily="2" charset="-78"/>
              </a:rPr>
              <a:t>هر ساعت بدتر مي شود</a:t>
            </a:r>
            <a:r>
              <a:rPr lang="en-US" sz="2200" dirty="0">
                <a:cs typeface="B Nazanin" panose="00000400000000000000" pitchFamily="2" charset="-78"/>
              </a:rPr>
              <a:t>.</a:t>
            </a:r>
            <a:r>
              <a:rPr lang="ar-SA" sz="2200" dirty="0">
                <a:cs typeface="B Nazanin" panose="00000400000000000000" pitchFamily="2" charset="-78"/>
              </a:rPr>
              <a:t>تشنج و اغما از دیگر علایم مسموميت با متانول است که می تواند منتهی به مرگ شود</a:t>
            </a:r>
            <a:r>
              <a:rPr lang="ar-SA" sz="2200" dirty="0" smtClean="0">
                <a:cs typeface="B Nazanin" panose="00000400000000000000" pitchFamily="2" charset="-78"/>
              </a:rPr>
              <a:t>.</a:t>
            </a:r>
            <a:endParaRPr lang="fa-IR" sz="2200" dirty="0" smtClean="0">
              <a:cs typeface="B Nazanin" panose="00000400000000000000" pitchFamily="2" charset="-78"/>
            </a:endParaRPr>
          </a:p>
          <a:p>
            <a:pPr algn="just" rtl="1"/>
            <a:r>
              <a:rPr lang="fa-IR" sz="2200" dirty="0" smtClean="0">
                <a:cs typeface="B Nazanin" panose="00000400000000000000" pitchFamily="2" charset="-78"/>
              </a:rPr>
              <a:t>19.</a:t>
            </a:r>
            <a:r>
              <a:rPr lang="ar-SA" sz="2200" dirty="0">
                <a:cs typeface="B Nazanin" panose="00000400000000000000" pitchFamily="2" charset="-78"/>
              </a:rPr>
              <a:t> توصیه می شود در صورت مشاهده علائم اولیه در فردیکه به نوعی با الکل و متانول در تماس بوده است، فرد مسموم هرچه سریعتر به مراکز درمانی منتقل و اقدامات درمانی برای رفع سمیت و تثبیت بیمار صورت پذیرد.</a:t>
            </a:r>
            <a:endParaRPr lang="en-US" sz="2200" dirty="0">
              <a:cs typeface="B Nazanin" panose="00000400000000000000" pitchFamily="2" charset="-78"/>
            </a:endParaRPr>
          </a:p>
          <a:p>
            <a:pPr algn="r" rtl="1"/>
            <a:endParaRPr lang="en-US" sz="2200" dirty="0">
              <a:cs typeface="B Nazanin" panose="00000400000000000000" pitchFamily="2" charset="-78"/>
            </a:endParaRPr>
          </a:p>
          <a:p>
            <a:pPr algn="r" rtl="1"/>
            <a:endParaRPr lang="en-US" sz="22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07504" y="5047028"/>
            <a:ext cx="1524085" cy="1810972"/>
          </a:xfrm>
          <a:prstGeom prst="rect">
            <a:avLst/>
          </a:prstGeom>
        </p:spPr>
      </p:pic>
    </p:spTree>
    <p:extLst>
      <p:ext uri="{BB962C8B-B14F-4D97-AF65-F5344CB8AC3E}">
        <p14:creationId xmlns:p14="http://schemas.microsoft.com/office/powerpoint/2010/main" val="4142720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7504" y="476672"/>
            <a:ext cx="2681320" cy="2808312"/>
          </a:xfrm>
          <a:solidFill>
            <a:schemeClr val="bg1"/>
          </a:solidFill>
        </p:spPr>
        <p:txBody>
          <a:bodyPr anchor="ctr">
            <a:noAutofit/>
            <a:scene3d>
              <a:camera prst="orthographicFront"/>
              <a:lightRig rig="twoPt" dir="t"/>
            </a:scene3d>
            <a:sp3d extrusionH="82550" contourW="6350" prstMaterial="metal">
              <a:bevelT w="38100" h="38100"/>
            </a:sp3d>
          </a:bodyPr>
          <a:lstStyle/>
          <a:p>
            <a:pPr marR="228600" algn="ctr" rtl="1">
              <a:spcAft>
                <a:spcPts val="0"/>
              </a:spcAft>
            </a:pPr>
            <a:r>
              <a:rPr lang="ar-SA" b="1" dirty="0" smtClean="0">
                <a:ln w="50800">
                  <a:noFill/>
                </a:ln>
                <a:solidFill>
                  <a:srgbClr val="FF9900"/>
                </a:solidFill>
                <a:effectLst/>
                <a:latin typeface="Tahoma"/>
                <a:ea typeface="Times New Roman"/>
                <a:cs typeface="B Titr" pitchFamily="2" charset="-78"/>
              </a:rPr>
              <a:t>پيشگيري از</a:t>
            </a:r>
            <a:r>
              <a:rPr lang="fa-IR" b="1" dirty="0" smtClean="0">
                <a:ln w="50800">
                  <a:noFill/>
                </a:ln>
                <a:solidFill>
                  <a:srgbClr val="FF9900"/>
                </a:solidFill>
                <a:effectLst/>
                <a:latin typeface="Tahoma"/>
                <a:ea typeface="Times New Roman"/>
                <a:cs typeface="B Titr" pitchFamily="2" charset="-78"/>
              </a:rPr>
              <a:t>مسموميت ناشي از</a:t>
            </a:r>
            <a:r>
              <a:rPr lang="ar-SA" b="1" dirty="0" smtClean="0">
                <a:ln w="50800">
                  <a:noFill/>
                </a:ln>
                <a:solidFill>
                  <a:srgbClr val="FF9900"/>
                </a:solidFill>
                <a:effectLst/>
                <a:latin typeface="Tahoma"/>
                <a:ea typeface="Times New Roman"/>
                <a:cs typeface="B Titr" pitchFamily="2" charset="-78"/>
              </a:rPr>
              <a:t> سوء مصرف مواد</a:t>
            </a:r>
            <a:r>
              <a:rPr lang="fa-IR" b="1" dirty="0" smtClean="0">
                <a:ln w="50800">
                  <a:noFill/>
                </a:ln>
                <a:solidFill>
                  <a:srgbClr val="FF9900"/>
                </a:solidFill>
                <a:effectLst/>
                <a:latin typeface="Tahoma"/>
                <a:ea typeface="Times New Roman"/>
                <a:cs typeface="B Titr" pitchFamily="2" charset="-78"/>
              </a:rPr>
              <a:t> مخدر و محرک</a:t>
            </a:r>
            <a:endParaRPr lang="en-US" b="1" dirty="0">
              <a:ln w="50800">
                <a:noFill/>
              </a:ln>
              <a:solidFill>
                <a:srgbClr val="FF9900"/>
              </a:solidFill>
              <a:effectLst/>
              <a:latin typeface="Times New Roman"/>
              <a:ea typeface="Times New Roman"/>
              <a:cs typeface="B Titr" pitchFamily="2" charset="-78"/>
            </a:endParaRPr>
          </a:p>
        </p:txBody>
      </p:sp>
      <p:sp>
        <p:nvSpPr>
          <p:cNvPr id="8" name="Text Placeholder 7"/>
          <p:cNvSpPr>
            <a:spLocks noGrp="1"/>
          </p:cNvSpPr>
          <p:nvPr>
            <p:ph type="body" sz="half" idx="2"/>
          </p:nvPr>
        </p:nvSpPr>
        <p:spPr>
          <a:xfrm>
            <a:off x="6304748" y="743076"/>
            <a:ext cx="2808312" cy="348323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rPr>
              <a:t>7</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rPr>
              <a:t> </a:t>
            </a:r>
          </a:p>
          <a:p>
            <a:pPr algn="ctr" rtl="1"/>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rPr>
              <a:t>آبان </a:t>
            </a:r>
          </a:p>
          <a:p>
            <a:pPr algn="ctr" rtl="1"/>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rPr>
              <a:t>ماه</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endParaRPr>
          </a:p>
        </p:txBody>
      </p:sp>
      <p:pic>
        <p:nvPicPr>
          <p:cNvPr id="2" name="Picture 1"/>
          <p:cNvPicPr>
            <a:picLocks noChangeAspect="1"/>
          </p:cNvPicPr>
          <p:nvPr/>
        </p:nvPicPr>
        <p:blipFill>
          <a:blip r:embed="rId2"/>
          <a:stretch>
            <a:fillRect/>
          </a:stretch>
        </p:blipFill>
        <p:spPr>
          <a:xfrm>
            <a:off x="2807152" y="743076"/>
            <a:ext cx="2952328" cy="2541908"/>
          </a:xfrm>
          <a:prstGeom prst="rect">
            <a:avLst/>
          </a:prstGeom>
        </p:spPr>
      </p:pic>
      <p:pic>
        <p:nvPicPr>
          <p:cNvPr id="3" name="Picture 2"/>
          <p:cNvPicPr>
            <a:picLocks noChangeAspect="1"/>
          </p:cNvPicPr>
          <p:nvPr/>
        </p:nvPicPr>
        <p:blipFill>
          <a:blip r:embed="rId3"/>
          <a:stretch>
            <a:fillRect/>
          </a:stretch>
        </p:blipFill>
        <p:spPr>
          <a:xfrm>
            <a:off x="107504" y="3284984"/>
            <a:ext cx="2699648" cy="324036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ior_drug_testing_image.jpg"/>
          <p:cNvPicPr>
            <a:picLocks noChangeAspect="1"/>
          </p:cNvPicPr>
          <p:nvPr/>
        </p:nvPicPr>
        <p:blipFill>
          <a:blip r:embed="rId2" cstate="print"/>
          <a:stretch>
            <a:fillRect/>
          </a:stretch>
        </p:blipFill>
        <p:spPr>
          <a:xfrm>
            <a:off x="0" y="5502012"/>
            <a:ext cx="1403648" cy="1355987"/>
          </a:xfrm>
          <a:prstGeom prst="ellipse">
            <a:avLst/>
          </a:prstGeom>
          <a:ln>
            <a:noFill/>
          </a:ln>
          <a:effectLst>
            <a:softEdge rad="112500"/>
          </a:effectLst>
        </p:spPr>
      </p:pic>
      <p:sp>
        <p:nvSpPr>
          <p:cNvPr id="4" name="Title 3"/>
          <p:cNvSpPr>
            <a:spLocks noGrp="1"/>
          </p:cNvSpPr>
          <p:nvPr>
            <p:ph type="title"/>
          </p:nvPr>
        </p:nvSpPr>
        <p:spPr>
          <a:xfrm>
            <a:off x="899592" y="260648"/>
            <a:ext cx="7416824" cy="864096"/>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solidFill>
                  <a:srgbClr val="FF9900"/>
                </a:solidFill>
                <a:effectLst/>
                <a:latin typeface="Tahoma"/>
                <a:ea typeface="Times New Roman"/>
                <a:cs typeface="B Titr" pitchFamily="2" charset="-78"/>
              </a:rPr>
              <a:t>پيشگيري از</a:t>
            </a:r>
            <a:r>
              <a:rPr lang="fa-IR" sz="3600" dirty="0" smtClean="0">
                <a:ln w="50800">
                  <a:noFill/>
                </a:ln>
                <a:solidFill>
                  <a:srgbClr val="FF9900"/>
                </a:solidFill>
                <a:effectLst/>
                <a:latin typeface="Tahoma"/>
                <a:ea typeface="Times New Roman"/>
                <a:cs typeface="B Titr" pitchFamily="2" charset="-78"/>
              </a:rPr>
              <a:t>مسموميت  ناشي از</a:t>
            </a:r>
            <a:r>
              <a:rPr lang="ar-SA" sz="3600" dirty="0" smtClean="0">
                <a:ln w="50800">
                  <a:noFill/>
                </a:ln>
                <a:solidFill>
                  <a:srgbClr val="FF9900"/>
                </a:solidFill>
                <a:effectLst/>
                <a:latin typeface="Tahoma"/>
                <a:ea typeface="Times New Roman"/>
                <a:cs typeface="B Titr" pitchFamily="2" charset="-78"/>
              </a:rPr>
              <a:t> سوء مصرف مواد</a:t>
            </a:r>
            <a:r>
              <a:rPr lang="fa-IR" sz="3600" dirty="0" smtClean="0">
                <a:ln w="50800">
                  <a:noFill/>
                </a:ln>
                <a:solidFill>
                  <a:srgbClr val="FF9900"/>
                </a:solidFill>
                <a:effectLst/>
                <a:latin typeface="Tahoma"/>
                <a:ea typeface="Times New Roman"/>
                <a:cs typeface="B Titr" pitchFamily="2" charset="-78"/>
              </a:rPr>
              <a:t> مخدر و محرک</a:t>
            </a:r>
            <a:endParaRPr lang="en-US" cap="none" dirty="0">
              <a:ln w="17780" cmpd="sng">
                <a:solidFill>
                  <a:srgbClr val="FFFFFF"/>
                </a:solidFill>
                <a:prstDash val="solid"/>
                <a:miter lim="800000"/>
              </a:ln>
              <a:solidFill>
                <a:srgbClr val="FF9900"/>
              </a:solidFill>
              <a:effectLst>
                <a:outerShdw blurRad="50800" algn="tl" rotWithShape="0">
                  <a:srgbClr val="000000"/>
                </a:outerShdw>
              </a:effectLst>
              <a:cs typeface="B Titr" pitchFamily="2" charset="-78"/>
            </a:endParaRPr>
          </a:p>
        </p:txBody>
      </p:sp>
      <p:sp>
        <p:nvSpPr>
          <p:cNvPr id="5" name="Content Placeholder 4"/>
          <p:cNvSpPr>
            <a:spLocks noGrp="1"/>
          </p:cNvSpPr>
          <p:nvPr>
            <p:ph idx="1"/>
          </p:nvPr>
        </p:nvSpPr>
        <p:spPr>
          <a:xfrm>
            <a:off x="539552" y="1412776"/>
            <a:ext cx="8136904" cy="5027000"/>
          </a:xfrm>
        </p:spPr>
        <p:txBody>
          <a:bodyPr>
            <a:normAutofit fontScale="92500" lnSpcReduction="20000"/>
          </a:bodyPr>
          <a:lstStyle/>
          <a:p>
            <a:pPr marL="0" lvl="0" indent="0" algn="just" rtl="1">
              <a:buSzPct val="100000"/>
              <a:buNone/>
            </a:pPr>
            <a:r>
              <a:rPr lang="fa-IR" sz="2100" b="1" dirty="0" smtClean="0">
                <a:solidFill>
                  <a:schemeClr val="accent1">
                    <a:lumMod val="75000"/>
                  </a:schemeClr>
                </a:solidFill>
                <a:cs typeface="B Titr" pitchFamily="2" charset="-78"/>
              </a:rPr>
              <a:t>1. </a:t>
            </a:r>
            <a:r>
              <a:rPr lang="ar-SA" sz="2600" b="1" dirty="0" smtClean="0">
                <a:cs typeface="B Nazanin" pitchFamily="2" charset="-78"/>
              </a:rPr>
              <a:t>ناخالصي هاي موجود در انواع مواد مخدر، در برخي موارد از خود ماده مخدر مرگبارتر مي باشند. </a:t>
            </a:r>
          </a:p>
          <a:p>
            <a:pPr marL="514350" lvl="0" indent="-514350" algn="just" rtl="1">
              <a:buSzPct val="100000"/>
              <a:buNone/>
            </a:pPr>
            <a:r>
              <a:rPr lang="fa-IR" sz="2100" b="1" dirty="0" smtClean="0">
                <a:solidFill>
                  <a:schemeClr val="accent1">
                    <a:lumMod val="75000"/>
                  </a:schemeClr>
                </a:solidFill>
                <a:cs typeface="B Titr" pitchFamily="2" charset="-78"/>
              </a:rPr>
              <a:t>2. </a:t>
            </a:r>
            <a:r>
              <a:rPr lang="ar-SA" sz="2600" b="1" dirty="0" smtClean="0">
                <a:cs typeface="B Nazanin" pitchFamily="2" charset="-78"/>
              </a:rPr>
              <a:t>مشكلات خانوادگي، طلاق، بيكاري، فقر و بحرانهاي روحي از عوامل مستعدكننده فرد به سوء مصرف مواد مي باشند.</a:t>
            </a:r>
          </a:p>
          <a:p>
            <a:pPr marL="514350" lvl="0" indent="-514350" algn="just" rtl="1">
              <a:buSzPct val="100000"/>
              <a:buNone/>
            </a:pPr>
            <a:r>
              <a:rPr lang="fa-IR" sz="2100" b="1" dirty="0" smtClean="0">
                <a:solidFill>
                  <a:schemeClr val="accent1">
                    <a:lumMod val="75000"/>
                  </a:schemeClr>
                </a:solidFill>
                <a:cs typeface="B Titr" pitchFamily="2" charset="-78"/>
              </a:rPr>
              <a:t>3. </a:t>
            </a:r>
            <a:r>
              <a:rPr lang="ar-SA" sz="2600" b="1" dirty="0" smtClean="0">
                <a:cs typeface="B Nazanin" pitchFamily="2" charset="-78"/>
              </a:rPr>
              <a:t>فرآورده هاي تقلبي تمجيزك و نورجيزك، نه تنها سبب ترك اعتياد نمي شوند بلكه در اغلب آنها مواد سمي و كشنده وجود دارد.</a:t>
            </a:r>
          </a:p>
          <a:p>
            <a:pPr marL="514350" lvl="0" indent="-514350" algn="just" rtl="1">
              <a:buSzPct val="100000"/>
              <a:buNone/>
            </a:pPr>
            <a:r>
              <a:rPr lang="fa-IR" sz="2100" b="1" dirty="0" smtClean="0">
                <a:solidFill>
                  <a:schemeClr val="accent1">
                    <a:lumMod val="75000"/>
                  </a:schemeClr>
                </a:solidFill>
                <a:cs typeface="B Titr" pitchFamily="2" charset="-78"/>
              </a:rPr>
              <a:t>4. </a:t>
            </a:r>
            <a:r>
              <a:rPr lang="ar-SA" sz="2600" b="1" dirty="0" smtClean="0">
                <a:cs typeface="B Nazanin" pitchFamily="2" charset="-78"/>
              </a:rPr>
              <a:t>فر</a:t>
            </a:r>
            <a:r>
              <a:rPr lang="fa-IR" sz="2600" b="1" dirty="0" smtClean="0">
                <a:cs typeface="B Nazanin" pitchFamily="2" charset="-78"/>
              </a:rPr>
              <a:t>آ</a:t>
            </a:r>
            <a:r>
              <a:rPr lang="ar-SA" sz="2600" b="1" dirty="0" smtClean="0">
                <a:cs typeface="B Nazanin" pitchFamily="2" charset="-78"/>
              </a:rPr>
              <a:t>ورده هاي مخدر و اعتيادزاي "پان" </a:t>
            </a:r>
            <a:r>
              <a:rPr lang="fa-IR" sz="2600" b="1" dirty="0" smtClean="0">
                <a:cs typeface="B Nazanin" pitchFamily="2" charset="-78"/>
              </a:rPr>
              <a:t>یا </a:t>
            </a:r>
            <a:r>
              <a:rPr lang="en-US" sz="2600" b="1" dirty="0" smtClean="0">
                <a:cs typeface="B Nazanin" pitchFamily="2" charset="-78"/>
              </a:rPr>
              <a:t>“</a:t>
            </a:r>
            <a:r>
              <a:rPr lang="fa-IR" sz="2600" b="1" dirty="0" smtClean="0">
                <a:cs typeface="B Nazanin" pitchFamily="2" charset="-78"/>
              </a:rPr>
              <a:t>پراگ</a:t>
            </a:r>
            <a:r>
              <a:rPr lang="en-US" sz="2600" b="1" dirty="0" smtClean="0">
                <a:cs typeface="B Nazanin" pitchFamily="2" charset="-78"/>
              </a:rPr>
              <a:t>”</a:t>
            </a:r>
            <a:r>
              <a:rPr lang="fa-IR" sz="2600" b="1" dirty="0" smtClean="0">
                <a:cs typeface="B Nazanin" pitchFamily="2" charset="-78"/>
              </a:rPr>
              <a:t> </a:t>
            </a:r>
            <a:r>
              <a:rPr lang="ar-SA" sz="2600" b="1" dirty="0" smtClean="0">
                <a:cs typeface="B Nazanin" pitchFamily="2" charset="-78"/>
              </a:rPr>
              <a:t>برخلاف ادعاي مطرح شده مبني بر خوشبو كنندگي دهان و يا ترك سيگار، سبب بروز اعتياد مي گردند.</a:t>
            </a:r>
          </a:p>
          <a:p>
            <a:pPr marL="514350" lvl="0" indent="-514350" algn="just" rtl="1">
              <a:buSzPct val="100000"/>
              <a:buNone/>
            </a:pPr>
            <a:r>
              <a:rPr lang="fa-IR" sz="2100" b="1" dirty="0" smtClean="0">
                <a:solidFill>
                  <a:schemeClr val="accent1">
                    <a:lumMod val="75000"/>
                  </a:schemeClr>
                </a:solidFill>
                <a:cs typeface="B Titr" pitchFamily="2" charset="-78"/>
              </a:rPr>
              <a:t>5. </a:t>
            </a:r>
            <a:r>
              <a:rPr lang="ar-SA" sz="2600" b="1" dirty="0" smtClean="0">
                <a:cs typeface="B Nazanin" pitchFamily="2" charset="-78"/>
              </a:rPr>
              <a:t>مسموميت با مواد مخدر يكي از مرگبارترين انواع مسموميت ها محسوب مي گردد.</a:t>
            </a:r>
          </a:p>
          <a:p>
            <a:pPr marL="514350" lvl="0" indent="-514350" algn="just" rtl="1">
              <a:buSzPct val="100000"/>
              <a:buNone/>
            </a:pPr>
            <a:r>
              <a:rPr lang="fa-IR" sz="2100" b="1" dirty="0" smtClean="0">
                <a:solidFill>
                  <a:schemeClr val="accent1">
                    <a:lumMod val="75000"/>
                  </a:schemeClr>
                </a:solidFill>
                <a:cs typeface="B Titr" pitchFamily="2" charset="-78"/>
              </a:rPr>
              <a:t>6. </a:t>
            </a:r>
            <a:r>
              <a:rPr lang="ar-SA" sz="2600" b="1" dirty="0" smtClean="0">
                <a:cs typeface="B Nazanin" pitchFamily="2" charset="-78"/>
              </a:rPr>
              <a:t>آيا مي دانيد بر اساس گزارشات موجود مصرف حتي يك عدد قرص اكستازي، منجر به مرگ شده است.</a:t>
            </a:r>
          </a:p>
          <a:p>
            <a:pPr marL="514350" lvl="0" indent="-514350" algn="just" rtl="1">
              <a:buSzPct val="100000"/>
              <a:buNone/>
            </a:pPr>
            <a:r>
              <a:rPr lang="fa-IR" sz="2100" b="1" dirty="0" smtClean="0">
                <a:solidFill>
                  <a:schemeClr val="accent1">
                    <a:lumMod val="75000"/>
                  </a:schemeClr>
                </a:solidFill>
                <a:cs typeface="B Titr" pitchFamily="2" charset="-78"/>
              </a:rPr>
              <a:t>7. </a:t>
            </a:r>
            <a:r>
              <a:rPr lang="ar-SA" sz="2600" b="1" dirty="0" smtClean="0">
                <a:cs typeface="B Nazanin" pitchFamily="2" charset="-78"/>
              </a:rPr>
              <a:t>سوء مصرف شیشه گرچه ظاهر فرد معتاد را سریعاً دگرگون و قابل شناسایی نمی کند، ولی اعتیاد  به آن به مراتب خطرناکتر از مواد مخدر دیگر است.</a:t>
            </a:r>
          </a:p>
          <a:p>
            <a:pPr marL="514350" indent="-514350" algn="just" rtl="1">
              <a:buSzPct val="100000"/>
              <a:buFont typeface="+mj-lt"/>
              <a:buAutoNum type="arabicPeriod"/>
            </a:pP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971600"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solidFill>
                  <a:srgbClr val="FF9900"/>
                </a:solidFill>
                <a:effectLst/>
                <a:latin typeface="Tahoma"/>
                <a:ea typeface="Times New Roman"/>
                <a:cs typeface="B Titr" pitchFamily="2" charset="-78"/>
              </a:rPr>
              <a:t>پيشگيري از</a:t>
            </a:r>
            <a:r>
              <a:rPr lang="fa-IR" sz="3600" dirty="0" smtClean="0">
                <a:ln w="50800">
                  <a:noFill/>
                </a:ln>
                <a:solidFill>
                  <a:srgbClr val="FF9900"/>
                </a:solidFill>
                <a:effectLst/>
                <a:latin typeface="Tahoma"/>
                <a:ea typeface="Times New Roman"/>
                <a:cs typeface="B Titr" pitchFamily="2" charset="-78"/>
              </a:rPr>
              <a:t>مسموميت  ناشي از</a:t>
            </a:r>
            <a:r>
              <a:rPr lang="ar-SA" sz="3600" dirty="0" smtClean="0">
                <a:ln w="50800">
                  <a:noFill/>
                </a:ln>
                <a:solidFill>
                  <a:srgbClr val="FF9900"/>
                </a:solidFill>
                <a:effectLst/>
                <a:latin typeface="Tahoma"/>
                <a:ea typeface="Times New Roman"/>
                <a:cs typeface="B Titr" pitchFamily="2" charset="-78"/>
              </a:rPr>
              <a:t> سوء مصرف مواد</a:t>
            </a:r>
            <a:endParaRPr lang="en-US" cap="none" dirty="0">
              <a:ln w="17780" cmpd="sng">
                <a:solidFill>
                  <a:srgbClr val="FFFFFF"/>
                </a:solidFill>
                <a:prstDash val="solid"/>
                <a:miter lim="800000"/>
              </a:ln>
              <a:solidFill>
                <a:srgbClr val="FF9900"/>
              </a:solidFill>
              <a:effectLst>
                <a:outerShdw blurRad="50800" algn="tl" rotWithShape="0">
                  <a:srgbClr val="000000"/>
                </a:outerShdw>
              </a:effectLst>
              <a:cs typeface="B Titr" pitchFamily="2" charset="-78"/>
            </a:endParaRPr>
          </a:p>
        </p:txBody>
      </p:sp>
      <p:sp>
        <p:nvSpPr>
          <p:cNvPr id="5" name="Content Placeholder 4"/>
          <p:cNvSpPr>
            <a:spLocks noGrp="1"/>
          </p:cNvSpPr>
          <p:nvPr>
            <p:ph idx="1"/>
          </p:nvPr>
        </p:nvSpPr>
        <p:spPr>
          <a:xfrm>
            <a:off x="395536" y="1484784"/>
            <a:ext cx="8280920" cy="5027000"/>
          </a:xfrm>
        </p:spPr>
        <p:txBody>
          <a:bodyPr>
            <a:normAutofit fontScale="92500" lnSpcReduction="10000"/>
          </a:bodyPr>
          <a:lstStyle/>
          <a:p>
            <a:pPr marL="514350" indent="-514350" algn="just" rtl="1">
              <a:buSzPct val="100000"/>
              <a:buNone/>
            </a:pPr>
            <a:r>
              <a:rPr lang="fa-IR" sz="1900" b="1" dirty="0" smtClean="0">
                <a:solidFill>
                  <a:schemeClr val="accent1">
                    <a:lumMod val="75000"/>
                  </a:schemeClr>
                </a:solidFill>
                <a:cs typeface="B Titr" pitchFamily="2" charset="-78"/>
              </a:rPr>
              <a:t>8. </a:t>
            </a:r>
            <a:r>
              <a:rPr lang="ar-SA" sz="2400" b="1" dirty="0" smtClean="0">
                <a:cs typeface="B Nazanin" pitchFamily="2" charset="-78"/>
              </a:rPr>
              <a:t>امتحان كردن مصرف مواد در جمع دوستان و از روي كنجكاوي، آغاز  حركت در مسير بي بازگشت اعتياد است.</a:t>
            </a:r>
          </a:p>
          <a:p>
            <a:pPr marL="514350" indent="-514350" algn="just" rtl="1">
              <a:buSzPct val="100000"/>
              <a:buNone/>
            </a:pPr>
            <a:r>
              <a:rPr lang="fa-IR" sz="1900" b="1" dirty="0" smtClean="0">
                <a:solidFill>
                  <a:schemeClr val="accent1">
                    <a:lumMod val="75000"/>
                  </a:schemeClr>
                </a:solidFill>
                <a:cs typeface="B Titr" pitchFamily="2" charset="-78"/>
              </a:rPr>
              <a:t>9. </a:t>
            </a:r>
            <a:r>
              <a:rPr lang="ar-SA" sz="2400" b="1" dirty="0" smtClean="0">
                <a:cs typeface="B Nazanin" pitchFamily="2" charset="-78"/>
              </a:rPr>
              <a:t>سكته هاي قلبي و مغزي، تشنج، نارسايي كبد و كليه و تخريب سلولهاي مغزي و عضلاني از عوارض مسموميت با قرص اكستازي و شیشه مي باشند.</a:t>
            </a:r>
          </a:p>
          <a:p>
            <a:pPr marL="514350" indent="-514350" algn="just" rtl="1">
              <a:buSzPct val="100000"/>
              <a:buNone/>
            </a:pPr>
            <a:r>
              <a:rPr lang="fa-IR" sz="1900" b="1" dirty="0" smtClean="0">
                <a:solidFill>
                  <a:schemeClr val="accent1">
                    <a:lumMod val="75000"/>
                  </a:schemeClr>
                </a:solidFill>
                <a:cs typeface="B Titr" pitchFamily="2" charset="-78"/>
              </a:rPr>
              <a:t>10. </a:t>
            </a:r>
            <a:r>
              <a:rPr lang="ar-SA" sz="2400" b="1" dirty="0" smtClean="0">
                <a:cs typeface="B Nazanin" pitchFamily="2" charset="-78"/>
              </a:rPr>
              <a:t>مصرف مواد توهم زا مانند حشيش، اكستازي،</a:t>
            </a:r>
            <a:r>
              <a:rPr lang="fa-IR" sz="2400" b="1" dirty="0" smtClean="0">
                <a:cs typeface="B Nazanin" pitchFamily="2" charset="-78"/>
              </a:rPr>
              <a:t> </a:t>
            </a:r>
            <a:r>
              <a:rPr lang="en-US" sz="2400" b="1" dirty="0" smtClean="0">
                <a:cs typeface="B Nazanin" pitchFamily="2" charset="-78"/>
              </a:rPr>
              <a:t>LSD</a:t>
            </a:r>
            <a:r>
              <a:rPr lang="fa-IR" sz="2400" b="1" dirty="0" smtClean="0">
                <a:cs typeface="B Nazanin" pitchFamily="2" charset="-78"/>
              </a:rPr>
              <a:t> </a:t>
            </a:r>
            <a:r>
              <a:rPr lang="ar-SA" sz="2400" b="1" dirty="0" smtClean="0">
                <a:cs typeface="B Nazanin" pitchFamily="2" charset="-78"/>
              </a:rPr>
              <a:t>و شیشه مي توانند سبب بروز حوادث مرگبار مانند سقوط از ارتفاع، تصادف، نزاع، ارتکاب به جنایت و خودكشي در فرد مصرف كننده شوند.</a:t>
            </a:r>
          </a:p>
          <a:p>
            <a:pPr marL="514350" indent="-514350" algn="just" rtl="1">
              <a:buSzPct val="100000"/>
              <a:buNone/>
            </a:pPr>
            <a:r>
              <a:rPr lang="fa-IR" sz="1900" b="1" dirty="0" smtClean="0">
                <a:solidFill>
                  <a:schemeClr val="accent1">
                    <a:lumMod val="75000"/>
                  </a:schemeClr>
                </a:solidFill>
                <a:cs typeface="B Titr" pitchFamily="2" charset="-78"/>
              </a:rPr>
              <a:t>11. </a:t>
            </a:r>
            <a:r>
              <a:rPr lang="ar-SA" sz="2400" b="1" dirty="0" smtClean="0">
                <a:cs typeface="B Nazanin" pitchFamily="2" charset="-78"/>
              </a:rPr>
              <a:t>مصرف انواع داروهاي هورموني با هدف بدنسازي در جوانان مي تواند سبب بروز عوارض وخيمي مانند عقيمي، نارسايي قلبي و كبدي، كوتاهي قد و بزرگ شدن سينه در مردان و پرمويي و خشونت صدا در خانمها گردد.</a:t>
            </a:r>
          </a:p>
          <a:p>
            <a:pPr marL="514350" indent="-514350" algn="just" rtl="1">
              <a:buSzPct val="100000"/>
              <a:buNone/>
            </a:pPr>
            <a:r>
              <a:rPr lang="fa-IR" sz="1900" b="1" dirty="0" smtClean="0">
                <a:solidFill>
                  <a:schemeClr val="accent1">
                    <a:lumMod val="75000"/>
                  </a:schemeClr>
                </a:solidFill>
                <a:cs typeface="B Titr" pitchFamily="2" charset="-78"/>
              </a:rPr>
              <a:t>12. </a:t>
            </a:r>
            <a:r>
              <a:rPr lang="ar-SA" sz="2400" b="1" dirty="0" smtClean="0">
                <a:cs typeface="B Nazanin" pitchFamily="2" charset="-78"/>
              </a:rPr>
              <a:t>آيا مي دانيد مصرف همزمان مواد مخدر با برخي از داروهاي خواب آور و آرام بخش مي تواند سبب بروز مسموميت هاي شديد و حتي مرگ در فرد مصرف كننده گردد؟</a:t>
            </a:r>
          </a:p>
          <a:p>
            <a:pPr marL="514350" indent="-514350" algn="just" rtl="1">
              <a:buSzPct val="100000"/>
              <a:buNone/>
            </a:pPr>
            <a:r>
              <a:rPr lang="fa-IR" sz="1900" b="1" dirty="0" smtClean="0">
                <a:solidFill>
                  <a:schemeClr val="accent1">
                    <a:lumMod val="75000"/>
                  </a:schemeClr>
                </a:solidFill>
                <a:cs typeface="B Titr" pitchFamily="2" charset="-78"/>
              </a:rPr>
              <a:t>13. </a:t>
            </a:r>
            <a:r>
              <a:rPr lang="ar-SA" sz="2400" b="1" dirty="0" smtClean="0">
                <a:cs typeface="B Nazanin" pitchFamily="2" charset="-78"/>
              </a:rPr>
              <a:t>مسموميت با مواد مخدر يكي از علل مهم مرگ ناشي از مسموميت هاي شيميايي در بسياري از كشورها است.</a:t>
            </a:r>
          </a:p>
          <a:p>
            <a:pPr marL="514350" indent="-514350" algn="just" rtl="1">
              <a:buSzPct val="100000"/>
              <a:buFont typeface="+mj-lt"/>
              <a:buAutoNum type="arabicPeriod" startAt="6"/>
            </a:pPr>
            <a:endParaRPr lang="en-US" sz="2400" b="1" dirty="0">
              <a:cs typeface="B Nazanin"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sekhoon.net/_WebsiteData/Article/ArticleImages/1/1388/01%20esfand/04/0005212.jpg"/>
          <p:cNvPicPr>
            <a:picLocks noChangeAspect="1" noChangeArrowheads="1"/>
          </p:cNvPicPr>
          <p:nvPr/>
        </p:nvPicPr>
        <p:blipFill>
          <a:blip r:embed="rId2" cstate="print"/>
          <a:srcRect/>
          <a:stretch>
            <a:fillRect/>
          </a:stretch>
        </p:blipFill>
        <p:spPr bwMode="auto">
          <a:xfrm>
            <a:off x="251520" y="5661248"/>
            <a:ext cx="1772966" cy="1196752"/>
          </a:xfrm>
          <a:prstGeom prst="rect">
            <a:avLst/>
          </a:prstGeom>
          <a:noFill/>
        </p:spPr>
      </p:pic>
      <p:sp>
        <p:nvSpPr>
          <p:cNvPr id="6" name="Title 3"/>
          <p:cNvSpPr>
            <a:spLocks noGrp="1"/>
          </p:cNvSpPr>
          <p:nvPr>
            <p:ph type="title"/>
          </p:nvPr>
        </p:nvSpPr>
        <p:spPr>
          <a:xfrm>
            <a:off x="827584"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solidFill>
                  <a:srgbClr val="FF9900"/>
                </a:solidFill>
                <a:effectLst/>
                <a:latin typeface="Tahoma"/>
                <a:ea typeface="Times New Roman"/>
                <a:cs typeface="B Titr" pitchFamily="2" charset="-78"/>
              </a:rPr>
              <a:t>پيشگيري از</a:t>
            </a:r>
            <a:r>
              <a:rPr lang="fa-IR" sz="3600" dirty="0" smtClean="0">
                <a:ln w="50800">
                  <a:noFill/>
                </a:ln>
                <a:solidFill>
                  <a:srgbClr val="FF9900"/>
                </a:solidFill>
                <a:effectLst/>
                <a:latin typeface="Tahoma"/>
                <a:ea typeface="Times New Roman"/>
                <a:cs typeface="B Titr" pitchFamily="2" charset="-78"/>
              </a:rPr>
              <a:t>مسموميت ناشي از</a:t>
            </a:r>
            <a:r>
              <a:rPr lang="ar-SA" sz="3600" dirty="0" smtClean="0">
                <a:ln w="50800">
                  <a:noFill/>
                </a:ln>
                <a:solidFill>
                  <a:srgbClr val="FF9900"/>
                </a:solidFill>
                <a:effectLst/>
                <a:latin typeface="Tahoma"/>
                <a:ea typeface="Times New Roman"/>
                <a:cs typeface="B Titr" pitchFamily="2" charset="-78"/>
              </a:rPr>
              <a:t> سوء مصرف مواد </a:t>
            </a:r>
            <a:endParaRPr lang="en-US" cap="none" dirty="0">
              <a:ln w="17780" cmpd="sng">
                <a:solidFill>
                  <a:srgbClr val="FFFFFF"/>
                </a:solidFill>
                <a:prstDash val="solid"/>
                <a:miter lim="800000"/>
              </a:ln>
              <a:solidFill>
                <a:srgbClr val="FF9900"/>
              </a:solidFill>
              <a:effectLst>
                <a:outerShdw blurRad="50800" algn="tl" rotWithShape="0">
                  <a:srgbClr val="000000"/>
                </a:outerShdw>
              </a:effectLst>
              <a:cs typeface="B Titr" pitchFamily="2" charset="-78"/>
            </a:endParaRPr>
          </a:p>
        </p:txBody>
      </p:sp>
      <p:sp>
        <p:nvSpPr>
          <p:cNvPr id="5" name="Content Placeholder 4"/>
          <p:cNvSpPr>
            <a:spLocks noGrp="1"/>
          </p:cNvSpPr>
          <p:nvPr>
            <p:ph idx="1"/>
          </p:nvPr>
        </p:nvSpPr>
        <p:spPr>
          <a:xfrm>
            <a:off x="539552" y="1412776"/>
            <a:ext cx="8136904" cy="5027000"/>
          </a:xfrm>
        </p:spPr>
        <p:txBody>
          <a:bodyPr>
            <a:normAutofit fontScale="92500" lnSpcReduction="10000"/>
          </a:bodyPr>
          <a:lstStyle/>
          <a:p>
            <a:pPr marL="514350" lvl="0" indent="-514350" algn="just" rtl="1">
              <a:buSzPct val="100000"/>
              <a:buNone/>
            </a:pPr>
            <a:r>
              <a:rPr lang="fa-IR" sz="1800" b="1" dirty="0" smtClean="0">
                <a:solidFill>
                  <a:schemeClr val="accent1">
                    <a:lumMod val="75000"/>
                  </a:schemeClr>
                </a:solidFill>
                <a:cs typeface="B Titr" panose="00000700000000000000" pitchFamily="2" charset="-78"/>
              </a:rPr>
              <a:t>14</a:t>
            </a:r>
            <a:r>
              <a:rPr lang="fa-IR" sz="2400" b="1" dirty="0" smtClean="0">
                <a:solidFill>
                  <a:schemeClr val="accent1">
                    <a:lumMod val="75000"/>
                  </a:schemeClr>
                </a:solidFill>
                <a:cs typeface="B Nazanin" panose="00000400000000000000" pitchFamily="2" charset="-78"/>
              </a:rPr>
              <a:t>.</a:t>
            </a:r>
            <a:r>
              <a:rPr lang="fa-IR" sz="2400" b="1" dirty="0" smtClean="0">
                <a:cs typeface="B Nazanin" panose="00000400000000000000" pitchFamily="2" charset="-78"/>
              </a:rPr>
              <a:t>قاچاقچیان برای دستیابی به سود بیشتر و برای اضافه شدن وزن مواد به مواد مخدر مانند تریاک فلز سرب می افزایند که این امر سبب مسمومیت حاد با سرب و مرگ معتادان می گردد.</a:t>
            </a:r>
          </a:p>
          <a:p>
            <a:pPr marL="514350" lvl="0" indent="-514350" algn="just" rtl="1">
              <a:buSzPct val="100000"/>
              <a:buNone/>
            </a:pPr>
            <a:r>
              <a:rPr lang="fa-IR" sz="1800" b="1" dirty="0" smtClean="0">
                <a:solidFill>
                  <a:schemeClr val="accent1">
                    <a:lumMod val="75000"/>
                  </a:schemeClr>
                </a:solidFill>
                <a:cs typeface="B Titr" pitchFamily="2" charset="-78"/>
              </a:rPr>
              <a:t>15. </a:t>
            </a:r>
            <a:r>
              <a:rPr lang="ar-SA" sz="2400" b="1" dirty="0" smtClean="0">
                <a:cs typeface="B Nazanin" pitchFamily="2" charset="-78"/>
              </a:rPr>
              <a:t>استفاده خودسرانه از فرآورده هاي قاچاق و بدون مجوز جهت بدنسازي و پرورش اندام در جوانان، خطر</a:t>
            </a:r>
            <a:r>
              <a:rPr lang="fa-IR" sz="2400" b="1" dirty="0" smtClean="0">
                <a:cs typeface="B Nazanin" pitchFamily="2" charset="-78"/>
              </a:rPr>
              <a:t> </a:t>
            </a:r>
            <a:r>
              <a:rPr lang="ar-SA" sz="2400" b="1" dirty="0" smtClean="0">
                <a:cs typeface="B Nazanin" pitchFamily="2" charset="-78"/>
              </a:rPr>
              <a:t>ابتلا به انواع اختلالات جسمي و رواني را براي مصرف كننده در بردارد.</a:t>
            </a:r>
            <a:endParaRPr lang="fa-IR" sz="2400" b="1" dirty="0" smtClean="0">
              <a:cs typeface="B Nazanin" pitchFamily="2" charset="-78"/>
            </a:endParaRPr>
          </a:p>
          <a:p>
            <a:pPr marL="514350" lvl="0" indent="-514350" algn="just" rtl="1">
              <a:buSzPct val="100000"/>
              <a:buNone/>
            </a:pPr>
            <a:r>
              <a:rPr lang="fa-IR" sz="1800" b="1" dirty="0" smtClean="0">
                <a:solidFill>
                  <a:schemeClr val="accent1">
                    <a:lumMod val="75000"/>
                  </a:schemeClr>
                </a:solidFill>
                <a:cs typeface="B Titr" pitchFamily="2" charset="-78"/>
              </a:rPr>
              <a:t>16. </a:t>
            </a:r>
            <a:r>
              <a:rPr lang="fa-IR" sz="2400" b="1" dirty="0" smtClean="0">
                <a:cs typeface="B Nazanin" pitchFamily="2" charset="-78"/>
              </a:rPr>
              <a:t>در برخی از باشگاه های بدن سازی و ورزشی داروهای هورمونی دامی به جوانان و نوجوانان عرضه می شود. فرزندانمان را از عواقب مصرف این داروها آگاه کنیم.</a:t>
            </a:r>
            <a:endParaRPr lang="ar-SA" sz="2400" b="1" dirty="0" smtClean="0">
              <a:cs typeface="B Nazanin" pitchFamily="2" charset="-78"/>
            </a:endParaRPr>
          </a:p>
          <a:p>
            <a:pPr marL="514350" lvl="0" indent="-514350" algn="just" rtl="1">
              <a:buSzPct val="100000"/>
              <a:buNone/>
            </a:pPr>
            <a:r>
              <a:rPr lang="fa-IR" sz="1800" b="1" dirty="0" smtClean="0">
                <a:solidFill>
                  <a:schemeClr val="accent1">
                    <a:lumMod val="75000"/>
                  </a:schemeClr>
                </a:solidFill>
                <a:cs typeface="B Titr" pitchFamily="2" charset="-78"/>
              </a:rPr>
              <a:t>17. </a:t>
            </a:r>
            <a:r>
              <a:rPr lang="ar-SA" sz="2400" b="1" dirty="0" smtClean="0">
                <a:cs typeface="B Nazanin" pitchFamily="2" charset="-78"/>
              </a:rPr>
              <a:t>آيا مي دانيد يكي از عوارض رواني سوء مصرف استروئيدهاي آنابوليك در جوانان، پرخاشگري و بروز رفتارهاي ضد اجتماعي مي باشد؟</a:t>
            </a:r>
          </a:p>
          <a:p>
            <a:pPr marL="514350" lvl="0" indent="-514350" algn="just" rtl="1">
              <a:buSzPct val="100000"/>
              <a:buNone/>
            </a:pPr>
            <a:r>
              <a:rPr lang="fa-IR" sz="1800" b="1" dirty="0" smtClean="0">
                <a:solidFill>
                  <a:schemeClr val="accent1">
                    <a:lumMod val="75000"/>
                  </a:schemeClr>
                </a:solidFill>
                <a:cs typeface="B Titr" pitchFamily="2" charset="-78"/>
              </a:rPr>
              <a:t>18. </a:t>
            </a:r>
            <a:r>
              <a:rPr lang="ar-SA" sz="2400" b="1" dirty="0" smtClean="0">
                <a:cs typeface="B Nazanin" pitchFamily="2" charset="-78"/>
              </a:rPr>
              <a:t>تزريق مواد مخدر از طريق سرنگ هاي آلوده، غير استريل و مشترك با خطر بروز انواع بيماري هاي عفوني خطرناك مانند ايدز و هپاتيت همراه است.</a:t>
            </a:r>
          </a:p>
          <a:p>
            <a:pPr marL="514350" lvl="0" indent="-514350" algn="just" rtl="1">
              <a:buSzPct val="100000"/>
              <a:buNone/>
            </a:pPr>
            <a:r>
              <a:rPr lang="fa-IR" sz="1800" b="1" dirty="0" smtClean="0">
                <a:solidFill>
                  <a:schemeClr val="accent1">
                    <a:lumMod val="75000"/>
                  </a:schemeClr>
                </a:solidFill>
                <a:cs typeface="B Titr" pitchFamily="2" charset="-78"/>
              </a:rPr>
              <a:t>19. </a:t>
            </a:r>
            <a:r>
              <a:rPr lang="ar-SA" sz="2400" b="1" dirty="0" smtClean="0">
                <a:cs typeface="B Nazanin" pitchFamily="2" charset="-78"/>
              </a:rPr>
              <a:t>استعمال سيگار در نوجوانان و جوانان، اولين گام در جهت حركت به سوي اعتياد و سوء مصرف مواد است.</a:t>
            </a:r>
          </a:p>
          <a:p>
            <a:pPr marL="514350" indent="-514350" algn="just" rtl="1">
              <a:buNone/>
            </a:pPr>
            <a:endParaRPr lang="en-US" sz="2400" b="1" dirty="0">
              <a:cs typeface="B Nazanin"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827584"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solidFill>
                  <a:srgbClr val="FF9900"/>
                </a:solidFill>
                <a:effectLst/>
                <a:latin typeface="Tahoma"/>
                <a:ea typeface="Times New Roman"/>
                <a:cs typeface="B Titr" pitchFamily="2" charset="-78"/>
              </a:rPr>
              <a:t>پيشگيري از</a:t>
            </a:r>
            <a:r>
              <a:rPr lang="fa-IR" sz="3600" dirty="0" smtClean="0">
                <a:ln w="50800">
                  <a:noFill/>
                </a:ln>
                <a:solidFill>
                  <a:srgbClr val="FF9900"/>
                </a:solidFill>
                <a:effectLst/>
                <a:latin typeface="Tahoma"/>
                <a:ea typeface="Times New Roman"/>
                <a:cs typeface="B Titr" pitchFamily="2" charset="-78"/>
              </a:rPr>
              <a:t>مسموميت  ناشي از</a:t>
            </a:r>
            <a:r>
              <a:rPr lang="ar-SA" sz="3600" dirty="0" smtClean="0">
                <a:ln w="50800">
                  <a:noFill/>
                </a:ln>
                <a:solidFill>
                  <a:srgbClr val="FF9900"/>
                </a:solidFill>
                <a:effectLst/>
                <a:latin typeface="Tahoma"/>
                <a:ea typeface="Times New Roman"/>
                <a:cs typeface="B Titr" pitchFamily="2" charset="-78"/>
              </a:rPr>
              <a:t> سوء مصرف مواد </a:t>
            </a:r>
            <a:endParaRPr lang="en-US" cap="none" dirty="0">
              <a:ln w="17780" cmpd="sng">
                <a:solidFill>
                  <a:srgbClr val="FFFFFF"/>
                </a:solidFill>
                <a:prstDash val="solid"/>
                <a:miter lim="800000"/>
              </a:ln>
              <a:solidFill>
                <a:srgbClr val="FF9900"/>
              </a:soli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a:xfrm>
            <a:off x="539552" y="1484784"/>
            <a:ext cx="8229600" cy="4680520"/>
          </a:xfrm>
        </p:spPr>
        <p:txBody>
          <a:bodyPr>
            <a:noAutofit/>
          </a:bodyPr>
          <a:lstStyle/>
          <a:p>
            <a:pPr marL="514350" lvl="0" indent="-514350" algn="just" rtl="1">
              <a:buNone/>
            </a:pPr>
            <a:r>
              <a:rPr lang="fa-IR" sz="1900" b="1" dirty="0">
                <a:solidFill>
                  <a:schemeClr val="accent1">
                    <a:lumMod val="75000"/>
                  </a:schemeClr>
                </a:solidFill>
                <a:cs typeface="B Titr" pitchFamily="2" charset="-78"/>
              </a:rPr>
              <a:t>20. </a:t>
            </a:r>
            <a:r>
              <a:rPr lang="ar-SA" sz="2200" b="1" dirty="0">
                <a:cs typeface="B Nazanin" panose="00000400000000000000" pitchFamily="2" charset="-78"/>
              </a:rPr>
              <a:t>آيا مي دانيد درمان اعتياد به مواد مخدر، فرآيندي طولاني و زمان بر است</a:t>
            </a:r>
            <a:r>
              <a:rPr lang="ar-SA" sz="2200" b="1" dirty="0" smtClean="0">
                <a:cs typeface="B Nazanin" panose="00000400000000000000" pitchFamily="2" charset="-78"/>
              </a:rPr>
              <a:t>؟</a:t>
            </a:r>
            <a:endParaRPr lang="fa-IR" sz="2200" b="1" dirty="0" smtClean="0">
              <a:solidFill>
                <a:schemeClr val="accent1">
                  <a:lumMod val="75000"/>
                </a:schemeClr>
              </a:solidFill>
              <a:cs typeface="B Nazanin" panose="00000400000000000000" pitchFamily="2" charset="-78"/>
            </a:endParaRPr>
          </a:p>
          <a:p>
            <a:pPr marL="514350" indent="-514350" algn="just" rtl="1">
              <a:buNone/>
            </a:pPr>
            <a:r>
              <a:rPr lang="fa-IR" sz="1800" b="1" dirty="0" smtClean="0">
                <a:solidFill>
                  <a:schemeClr val="accent1">
                    <a:lumMod val="75000"/>
                  </a:schemeClr>
                </a:solidFill>
                <a:cs typeface="B Titr" pitchFamily="2" charset="-78"/>
              </a:rPr>
              <a:t>21</a:t>
            </a:r>
            <a:r>
              <a:rPr lang="fa-IR" sz="1800" b="1" dirty="0">
                <a:solidFill>
                  <a:schemeClr val="accent1">
                    <a:lumMod val="75000"/>
                  </a:schemeClr>
                </a:solidFill>
                <a:cs typeface="B Titr" pitchFamily="2" charset="-78"/>
              </a:rPr>
              <a:t>. </a:t>
            </a:r>
            <a:r>
              <a:rPr lang="ar-SA" sz="2000" b="1" dirty="0">
                <a:cs typeface="B Nazanin" pitchFamily="2" charset="-78"/>
              </a:rPr>
              <a:t>هر گونه تغييرات رفتاري غير عادي و ناگهاني مانند گوشه گيري، بي خوابي، بي حوصلگي، پرخاشگري، غيبت از محل كار و تحصيل، بي نظمي و نااميدي در فرزندان خود را جدي گرفته و در پي بررسي علت آن باشيد</a:t>
            </a:r>
            <a:r>
              <a:rPr lang="ar-SA" sz="2000" b="1" dirty="0" smtClean="0">
                <a:cs typeface="B Nazanin" pitchFamily="2" charset="-78"/>
              </a:rPr>
              <a:t>.</a:t>
            </a:r>
            <a:endParaRPr lang="fa-IR" sz="2200" b="1" dirty="0" smtClean="0">
              <a:solidFill>
                <a:schemeClr val="accent1">
                  <a:lumMod val="75000"/>
                </a:schemeClr>
              </a:solidFill>
              <a:cs typeface="B Titr" pitchFamily="2" charset="-78"/>
            </a:endParaRPr>
          </a:p>
          <a:p>
            <a:pPr marL="514350" lvl="0" indent="-514350" algn="just" rtl="1">
              <a:buNone/>
            </a:pPr>
            <a:r>
              <a:rPr lang="fa-IR" sz="1800" b="1" dirty="0" smtClean="0">
                <a:solidFill>
                  <a:schemeClr val="accent1">
                    <a:lumMod val="75000"/>
                  </a:schemeClr>
                </a:solidFill>
                <a:cs typeface="B Titr" pitchFamily="2" charset="-78"/>
              </a:rPr>
              <a:t>22. </a:t>
            </a:r>
            <a:r>
              <a:rPr lang="ar-SA" sz="2200" b="1" dirty="0" smtClean="0">
                <a:cs typeface="B Nazanin" pitchFamily="2" charset="-78"/>
              </a:rPr>
              <a:t>استعمال سيگار سبب بروز انواع سرطان مانند سرطان مري، ريه، مثانه مي شود.</a:t>
            </a:r>
          </a:p>
          <a:p>
            <a:pPr marL="514350" lvl="0" indent="-514350" algn="just" rtl="1">
              <a:buNone/>
            </a:pPr>
            <a:r>
              <a:rPr lang="fa-IR" sz="1800" b="1" dirty="0" smtClean="0">
                <a:solidFill>
                  <a:schemeClr val="accent1">
                    <a:lumMod val="75000"/>
                  </a:schemeClr>
                </a:solidFill>
                <a:cs typeface="B Titr" pitchFamily="2" charset="-78"/>
              </a:rPr>
              <a:t>23. </a:t>
            </a:r>
            <a:r>
              <a:rPr lang="ar-SA" sz="2200" b="1" dirty="0" smtClean="0">
                <a:cs typeface="B Nazanin" pitchFamily="2" charset="-78"/>
              </a:rPr>
              <a:t>مصرف نابجاي استروييدهاي آنابوليك در جوانان جهت بدنسازي و رقابت هاي ورزشي با خطر بروز عوارض قلبي و عروقي مانند ازدياد فشار خون و نارسايي قلبي همراه است.</a:t>
            </a:r>
          </a:p>
          <a:p>
            <a:pPr marL="514350" lvl="0" indent="-514350" algn="just" rtl="1">
              <a:buNone/>
            </a:pPr>
            <a:r>
              <a:rPr lang="fa-IR" sz="1800" b="1" dirty="0" smtClean="0">
                <a:solidFill>
                  <a:schemeClr val="accent1">
                    <a:lumMod val="75000"/>
                  </a:schemeClr>
                </a:solidFill>
                <a:cs typeface="B Titr" pitchFamily="2" charset="-78"/>
              </a:rPr>
              <a:t>24. </a:t>
            </a:r>
            <a:r>
              <a:rPr lang="ar-SA" sz="2200" b="1" dirty="0" smtClean="0">
                <a:cs typeface="B Nazanin" pitchFamily="2" charset="-78"/>
              </a:rPr>
              <a:t>آيا مي دانيد موارد متعددي از مرگ هاي ناگهاني در اثر سوءمصرف داروهاي نيروزا در ورزشكاران حرفه اي در جهان گزارش شده است؟ </a:t>
            </a:r>
            <a:endParaRPr lang="fa-IR" sz="2200" b="1" dirty="0" smtClean="0">
              <a:cs typeface="B Nazanin"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57350" name="Picture 6" descr="http://home-remodeling-pic.com/wp-content/uploads/2011/05/Home-Safety02.jpg"/>
          <p:cNvPicPr>
            <a:picLocks noChangeAspect="1" noChangeArrowheads="1"/>
          </p:cNvPicPr>
          <p:nvPr/>
        </p:nvPicPr>
        <p:blipFill>
          <a:blip r:embed="rId2" cstate="print"/>
          <a:srcRect/>
          <a:stretch>
            <a:fillRect/>
          </a:stretch>
        </p:blipFill>
        <p:spPr bwMode="auto">
          <a:xfrm>
            <a:off x="2123728" y="2671177"/>
            <a:ext cx="5004048" cy="4186823"/>
          </a:xfrm>
          <a:prstGeom prst="rect">
            <a:avLst/>
          </a:prstGeom>
          <a:ln>
            <a:noFill/>
          </a:ln>
          <a:effectLst>
            <a:softEdge rad="112500"/>
          </a:effectLst>
        </p:spPr>
      </p:pic>
      <p:sp>
        <p:nvSpPr>
          <p:cNvPr id="6" name="Title 3"/>
          <p:cNvSpPr>
            <a:spLocks noGrp="1"/>
          </p:cNvSpPr>
          <p:nvPr>
            <p:ph type="title"/>
          </p:nvPr>
        </p:nvSpPr>
        <p:spPr>
          <a:xfrm>
            <a:off x="2123728" y="116632"/>
            <a:ext cx="5004048" cy="2554545"/>
          </a:xfrm>
        </p:spPr>
        <p:txBody>
          <a:bodyPr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R="228600" algn="ctr" rtl="1">
              <a:spcAft>
                <a:spcPts val="0"/>
              </a:spcAft>
            </a:pPr>
            <a:r>
              <a:rPr lang="fa-IR" sz="4000" dirty="0"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ايمن  سازي منازل</a:t>
            </a:r>
            <a:br>
              <a:rPr lang="fa-IR" sz="4000" dirty="0"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br>
            <a:r>
              <a:rPr lang="fa-IR" sz="4000" dirty="0"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 از نظر بروز مسموميت  ها</a:t>
            </a:r>
            <a:endParaRPr lang="en-US" sz="3600" dirty="0">
              <a:ln w="11430"/>
              <a:solidFill>
                <a:schemeClr val="accent6">
                  <a:lumMod val="50000"/>
                </a:schemeClr>
              </a:solidFill>
              <a:effectLst>
                <a:outerShdw blurRad="80000" dist="40000" dir="5040000" algn="tl">
                  <a:srgbClr val="000000">
                    <a:alpha val="30000"/>
                  </a:srgbClr>
                </a:outerShdw>
              </a:effectLst>
              <a:latin typeface="Times New Roman"/>
              <a:ea typeface="Times New Roman"/>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pinach-harvest.jpg"/>
          <p:cNvPicPr preferRelativeResize="0">
            <a:picLocks/>
          </p:cNvPicPr>
          <p:nvPr/>
        </p:nvPicPr>
        <p:blipFill>
          <a:blip r:embed="rId2" cstate="print"/>
          <a:srcRect l="8645" r="10513" b="33333"/>
          <a:stretch>
            <a:fillRect/>
          </a:stretch>
        </p:blipFill>
        <p:spPr>
          <a:xfrm>
            <a:off x="467543" y="1268760"/>
            <a:ext cx="2088000" cy="1332000"/>
          </a:xfrm>
          <a:prstGeom prst="rect">
            <a:avLst/>
          </a:prstGeom>
        </p:spPr>
      </p:pic>
      <p:sp>
        <p:nvSpPr>
          <p:cNvPr id="6" name="Rectangle 5"/>
          <p:cNvSpPr/>
          <p:nvPr/>
        </p:nvSpPr>
        <p:spPr>
          <a:xfrm>
            <a:off x="2771800" y="1052736"/>
            <a:ext cx="5976664" cy="4985980"/>
          </a:xfrm>
          <a:prstGeom prst="rect">
            <a:avLst/>
          </a:prstGeom>
        </p:spPr>
        <p:txBody>
          <a:bodyPr wrap="square">
            <a:spAutoFit/>
          </a:bodyPr>
          <a:lstStyle/>
          <a:p>
            <a:pPr algn="just" rtl="1"/>
            <a:endParaRPr lang="fa-IR" b="1" dirty="0" smtClean="0">
              <a:cs typeface="B Nazanin" pitchFamily="2" charset="-78"/>
            </a:endParaRPr>
          </a:p>
          <a:p>
            <a:pPr algn="just" rtl="1"/>
            <a:r>
              <a:rPr lang="fa-IR" sz="2400" b="1" dirty="0" smtClean="0">
                <a:cs typeface="B Nazanin" pitchFamily="2" charset="-78"/>
              </a:rPr>
              <a:t> یکشنبه 99/8/5</a:t>
            </a:r>
            <a:r>
              <a:rPr lang="fa-IR" b="1" dirty="0" smtClean="0">
                <a:cs typeface="B Nazanin" pitchFamily="2" charset="-78"/>
              </a:rPr>
              <a:t>   </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روز پ</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يشگيري از بروز</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مسموميت با سموم دفع آفات</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نباتی،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مواد شيميايي</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شامل اسید، قلیا  و شوینده های خانگی، فرآورده های نفتی، فلزات سنگین مانند سرب ، جیوه و باتری مینیاتوری</a:t>
            </a:r>
            <a:endParaRPr lang="fa-IR" sz="2400" b="1" dirty="0" smtClean="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r>
              <a:rPr lang="fa-IR" sz="2400" b="1" dirty="0" smtClean="0">
                <a:cs typeface="B Nazanin" pitchFamily="2" charset="-78"/>
              </a:rPr>
              <a:t>دوشنبه 99/8/6 </a:t>
            </a:r>
            <a:r>
              <a:rPr lang="fa-IR" b="1" dirty="0" smtClean="0">
                <a:solidFill>
                  <a:schemeClr val="accent4">
                    <a:lumMod val="75000"/>
                  </a:schemeClr>
                </a:solidFill>
                <a:cs typeface="B Nazanin" pitchFamily="2" charset="-78"/>
              </a:rPr>
              <a:t> </a:t>
            </a:r>
            <a:r>
              <a:rPr lang="fa-IR" sz="2400" dirty="0" smtClean="0">
                <a:effectLst>
                  <a:outerShdw blurRad="38100" dist="38100" dir="2700000" algn="tl">
                    <a:srgbClr val="000000">
                      <a:alpha val="43137"/>
                    </a:srgbClr>
                  </a:outerShdw>
                </a:effectLst>
                <a:cs typeface="B Titr" pitchFamily="2" charset="-78"/>
              </a:rPr>
              <a:t>روز پ</a:t>
            </a:r>
            <a:r>
              <a:rPr lang="ar-SA" sz="2400" dirty="0" smtClean="0">
                <a:effectLst>
                  <a:outerShdw blurRad="38100" dist="38100" dir="2700000" algn="tl">
                    <a:srgbClr val="000000">
                      <a:alpha val="43137"/>
                    </a:srgbClr>
                  </a:outerShdw>
                </a:effectLst>
                <a:cs typeface="B Titr" pitchFamily="2" charset="-78"/>
              </a:rPr>
              <a:t>يشگيري از مسموميت ناشي از </a:t>
            </a:r>
            <a:r>
              <a:rPr lang="fa-IR" sz="2400" dirty="0">
                <a:effectLst>
                  <a:outerShdw blurRad="38100" dist="38100" dir="2700000" algn="tl">
                    <a:srgbClr val="000000">
                      <a:alpha val="43137"/>
                    </a:srgbClr>
                  </a:outerShdw>
                </a:effectLst>
                <a:cs typeface="B Titr" pitchFamily="2" charset="-78"/>
              </a:rPr>
              <a:t>گزیدگی جانوران سمی </a:t>
            </a:r>
            <a:endParaRPr lang="en-US" b="1" dirty="0" smtClean="0">
              <a:solidFill>
                <a:schemeClr val="accent4">
                  <a:lumMod val="75000"/>
                </a:schemeClr>
              </a:solidFill>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r>
              <a:rPr lang="fa-IR" sz="2400" b="1" dirty="0" smtClean="0">
                <a:cs typeface="B Nazanin" pitchFamily="2" charset="-78"/>
              </a:rPr>
              <a:t>سه شنبه 99/8/7</a:t>
            </a:r>
            <a:r>
              <a:rPr lang="fa-IR" b="1" dirty="0" smtClean="0">
                <a:cs typeface="B Nazanin" pitchFamily="2" charset="-78"/>
              </a:rPr>
              <a:t>   </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cs typeface="B Titr" pitchFamily="2" charset="-78"/>
              </a:rPr>
              <a:t>روز پ</a:t>
            </a:r>
            <a:r>
              <a:rPr lang="ar-SA"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يشگيري از</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مسموميت ناشي  از</a:t>
            </a:r>
            <a:r>
              <a:rPr lang="ar-SA"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سوء مصرف مواد</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مخدر و محرک</a:t>
            </a:r>
            <a:endParaRPr lang="en-US" sz="2400" b="1" dirty="0">
              <a:cs typeface="B Nazanin" pitchFamily="2" charset="-78"/>
            </a:endParaRPr>
          </a:p>
        </p:txBody>
      </p:sp>
      <p:pic>
        <p:nvPicPr>
          <p:cNvPr id="10" name="Picture 9" descr="29230.jpg"/>
          <p:cNvPicPr preferRelativeResize="0">
            <a:picLocks/>
          </p:cNvPicPr>
          <p:nvPr/>
        </p:nvPicPr>
        <p:blipFill>
          <a:blip r:embed="rId3" cstate="print"/>
          <a:stretch>
            <a:fillRect/>
          </a:stretch>
        </p:blipFill>
        <p:spPr>
          <a:xfrm>
            <a:off x="467542" y="2924944"/>
            <a:ext cx="2088000" cy="1332000"/>
          </a:xfrm>
          <a:prstGeom prst="rect">
            <a:avLst/>
          </a:prstGeom>
        </p:spPr>
      </p:pic>
      <p:pic>
        <p:nvPicPr>
          <p:cNvPr id="11" name="Picture 10" descr="interior_drug_testing_image.jpg"/>
          <p:cNvPicPr preferRelativeResize="0">
            <a:picLocks/>
          </p:cNvPicPr>
          <p:nvPr/>
        </p:nvPicPr>
        <p:blipFill>
          <a:blip r:embed="rId4" cstate="print"/>
          <a:stretch>
            <a:fillRect/>
          </a:stretch>
        </p:blipFill>
        <p:spPr>
          <a:xfrm>
            <a:off x="467543" y="4761296"/>
            <a:ext cx="2088000" cy="1332000"/>
          </a:xfrm>
          <a:prstGeom prst="rect">
            <a:avLst/>
          </a:prstGeom>
        </p:spPr>
      </p:pic>
      <p:sp>
        <p:nvSpPr>
          <p:cNvPr id="13" name="Title 1"/>
          <p:cNvSpPr>
            <a:spLocks noGrp="1"/>
          </p:cNvSpPr>
          <p:nvPr>
            <p:ph type="title"/>
          </p:nvPr>
        </p:nvSpPr>
        <p:spPr>
          <a:xfrm>
            <a:off x="-3408" y="260648"/>
            <a:ext cx="9144000" cy="648072"/>
          </a:xfrm>
        </p:spPr>
        <p:style>
          <a:lnRef idx="1">
            <a:schemeClr val="accent3"/>
          </a:lnRef>
          <a:fillRef idx="2">
            <a:schemeClr val="accent3"/>
          </a:fillRef>
          <a:effectRef idx="1">
            <a:schemeClr val="accent3"/>
          </a:effectRef>
          <a:fontRef idx="minor">
            <a:schemeClr val="dk1"/>
          </a:fontRef>
        </p:style>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defRPr/>
            </a:pPr>
            <a:r>
              <a:rPr lang="fa-IR"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عناوین روزهای هفته</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chemeClr val="accent6">
                    <a:lumMod val="50000"/>
                  </a:schemeClr>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solidFill>
                <a:schemeClr val="accent6">
                  <a:lumMod val="50000"/>
                </a:schemeClr>
              </a:soli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a:xfrm>
            <a:off x="457200" y="1481328"/>
            <a:ext cx="8229600" cy="4611968"/>
          </a:xfrm>
        </p:spPr>
        <p:txBody>
          <a:bodyPr>
            <a:normAutofit/>
          </a:bodyPr>
          <a:lstStyle/>
          <a:p>
            <a:pPr lvl="0" algn="just" rtl="1">
              <a:buNone/>
            </a:pPr>
            <a:r>
              <a:rPr lang="fa-IR" sz="2400" b="1" dirty="0" smtClean="0">
                <a:cs typeface="B Nazanin" pitchFamily="2" charset="-78"/>
              </a:rPr>
              <a:t>1. محصولات </a:t>
            </a:r>
            <a:r>
              <a:rPr lang="fa-IR" sz="2400" b="1" dirty="0" err="1" smtClean="0">
                <a:cs typeface="B Nazanin" pitchFamily="2" charset="-78"/>
              </a:rPr>
              <a:t>شوينده</a:t>
            </a:r>
            <a:r>
              <a:rPr lang="fa-IR" sz="2400" b="1" dirty="0" smtClean="0">
                <a:cs typeface="B Nazanin" pitchFamily="2" charset="-78"/>
              </a:rPr>
              <a:t>،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دارويي</a:t>
            </a:r>
            <a:r>
              <a:rPr lang="fa-IR" sz="2400" b="1" dirty="0" smtClean="0">
                <a:cs typeface="B Nazanin" pitchFamily="2" charset="-78"/>
              </a:rPr>
              <a:t> و </a:t>
            </a:r>
            <a:r>
              <a:rPr lang="fa-IR" sz="2400" b="1" dirty="0" err="1" smtClean="0">
                <a:cs typeface="B Nazanin" pitchFamily="2" charset="-78"/>
              </a:rPr>
              <a:t>آرايشي</a:t>
            </a:r>
            <a:r>
              <a:rPr lang="fa-IR" sz="2400" b="1" dirty="0" smtClean="0">
                <a:cs typeface="B Nazanin" pitchFamily="2" charset="-78"/>
              </a:rPr>
              <a:t>- </a:t>
            </a:r>
            <a:r>
              <a:rPr lang="fa-IR" sz="2400" b="1" dirty="0" err="1" smtClean="0">
                <a:cs typeface="B Nazanin" pitchFamily="2" charset="-78"/>
              </a:rPr>
              <a:t>بهداشتي</a:t>
            </a:r>
            <a:r>
              <a:rPr lang="fa-IR" sz="2400" b="1" dirty="0" smtClean="0">
                <a:cs typeface="B Nazanin" pitchFamily="2" charset="-78"/>
              </a:rPr>
              <a:t> را دور از دسترس </a:t>
            </a:r>
            <a:r>
              <a:rPr lang="fa-IR" sz="2400" b="1" dirty="0" err="1" smtClean="0">
                <a:cs typeface="B Nazanin" pitchFamily="2" charset="-78"/>
              </a:rPr>
              <a:t>كودكان</a:t>
            </a:r>
            <a:r>
              <a:rPr lang="fa-IR" sz="2400" b="1" dirty="0" smtClean="0">
                <a:cs typeface="B Nazanin" pitchFamily="2" charset="-78"/>
              </a:rPr>
              <a:t> و در </a:t>
            </a:r>
            <a:r>
              <a:rPr lang="fa-IR" sz="2400" b="1" dirty="0" err="1" smtClean="0">
                <a:cs typeface="B Nazanin" pitchFamily="2" charset="-78"/>
              </a:rPr>
              <a:t>كمد</a:t>
            </a:r>
            <a:r>
              <a:rPr lang="fa-IR" sz="2400" b="1" dirty="0" smtClean="0">
                <a:cs typeface="B Nazanin" pitchFamily="2" charset="-78"/>
              </a:rPr>
              <a:t> در بسته </a:t>
            </a:r>
            <a:r>
              <a:rPr lang="fa-IR" sz="2400" b="1" dirty="0" err="1" smtClean="0">
                <a:cs typeface="B Nazanin" pitchFamily="2" charset="-78"/>
              </a:rPr>
              <a:t>داراي</a:t>
            </a:r>
            <a:r>
              <a:rPr lang="fa-IR" sz="2400" b="1" dirty="0" smtClean="0">
                <a:cs typeface="B Nazanin" pitchFamily="2" charset="-78"/>
              </a:rPr>
              <a:t> قفل </a:t>
            </a:r>
            <a:r>
              <a:rPr lang="fa-IR" sz="2400" b="1" dirty="0" err="1" smtClean="0">
                <a:cs typeface="B Nazanin" pitchFamily="2" charset="-78"/>
              </a:rPr>
              <a:t>نگهداري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2. قبل از دور انداختن ظروف </a:t>
            </a:r>
            <a:r>
              <a:rPr lang="fa-IR" sz="2400" b="1" dirty="0" err="1" smtClean="0">
                <a:cs typeface="B Nazanin" pitchFamily="2" charset="-78"/>
              </a:rPr>
              <a:t>حاوي</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و </a:t>
            </a:r>
            <a:r>
              <a:rPr lang="fa-IR" sz="2400" b="1" dirty="0" err="1" smtClean="0">
                <a:cs typeface="B Nazanin" pitchFamily="2" charset="-78"/>
              </a:rPr>
              <a:t>شوينده</a:t>
            </a:r>
            <a:r>
              <a:rPr lang="fa-IR" sz="2400" b="1" dirty="0" smtClean="0">
                <a:cs typeface="B Nazanin" pitchFamily="2" charset="-78"/>
              </a:rPr>
              <a:t> داخل ظرف زباله، آنرا </a:t>
            </a:r>
            <a:r>
              <a:rPr lang="fa-IR" sz="2400" b="1" dirty="0" err="1" smtClean="0">
                <a:cs typeface="B Nazanin" pitchFamily="2" charset="-78"/>
              </a:rPr>
              <a:t>آبكشي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3. داروها را دور از </a:t>
            </a:r>
            <a:r>
              <a:rPr lang="fa-IR" sz="2400" b="1" dirty="0" err="1" smtClean="0">
                <a:cs typeface="B Nazanin" pitchFamily="2" charset="-78"/>
              </a:rPr>
              <a:t>ديد</a:t>
            </a:r>
            <a:r>
              <a:rPr lang="fa-IR" sz="2400" b="1" dirty="0" smtClean="0">
                <a:cs typeface="B Nazanin" pitchFamily="2" charset="-78"/>
              </a:rPr>
              <a:t> و دسترس </a:t>
            </a:r>
            <a:r>
              <a:rPr lang="fa-IR" sz="2400" b="1" dirty="0" err="1" smtClean="0">
                <a:cs typeface="B Nazanin" pitchFamily="2" charset="-78"/>
              </a:rPr>
              <a:t>كودكان</a:t>
            </a:r>
            <a:r>
              <a:rPr lang="fa-IR" sz="2400" b="1" dirty="0" smtClean="0">
                <a:cs typeface="B Nazanin" pitchFamily="2" charset="-78"/>
              </a:rPr>
              <a:t> و در ارتفاع بالا </a:t>
            </a:r>
            <a:r>
              <a:rPr lang="fa-IR" sz="2400" b="1" dirty="0" err="1" smtClean="0">
                <a:cs typeface="B Nazanin" pitchFamily="2" charset="-78"/>
              </a:rPr>
              <a:t>ودر</a:t>
            </a:r>
            <a:r>
              <a:rPr lang="fa-IR" sz="2400" b="1" dirty="0" smtClean="0">
                <a:cs typeface="B Nazanin" pitchFamily="2" charset="-78"/>
              </a:rPr>
              <a:t> </a:t>
            </a:r>
            <a:r>
              <a:rPr lang="fa-IR" sz="2400" b="1" dirty="0" err="1" smtClean="0">
                <a:cs typeface="B Nazanin" pitchFamily="2" charset="-78"/>
              </a:rPr>
              <a:t>كمد</a:t>
            </a:r>
            <a:r>
              <a:rPr lang="fa-IR" sz="2400" b="1" dirty="0" smtClean="0">
                <a:cs typeface="B Nazanin" pitchFamily="2" charset="-78"/>
              </a:rPr>
              <a:t> مجهز به قفل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p>
          <a:p>
            <a:pPr lvl="0" algn="just" rtl="1">
              <a:buNone/>
            </a:pPr>
            <a:r>
              <a:rPr lang="fa-IR" sz="2400" b="1" dirty="0" smtClean="0">
                <a:cs typeface="B Nazanin" pitchFamily="2" charset="-78"/>
              </a:rPr>
              <a:t>4.</a:t>
            </a:r>
            <a:r>
              <a:rPr lang="en-US" sz="2400" b="1" dirty="0" smtClean="0">
                <a:cs typeface="B Nazanin" pitchFamily="2" charset="-78"/>
              </a:rPr>
              <a:t> </a:t>
            </a:r>
            <a:r>
              <a:rPr lang="fa-IR" sz="2400" b="1" dirty="0" smtClean="0">
                <a:cs typeface="B Nazanin" pitchFamily="2" charset="-78"/>
              </a:rPr>
              <a:t>محصولات </a:t>
            </a:r>
            <a:r>
              <a:rPr lang="fa-IR" sz="2400" b="1" dirty="0" err="1" smtClean="0">
                <a:cs typeface="B Nazanin" pitchFamily="2" charset="-78"/>
              </a:rPr>
              <a:t>خانگي</a:t>
            </a:r>
            <a:r>
              <a:rPr lang="fa-IR" sz="2400" b="1" dirty="0" smtClean="0">
                <a:cs typeface="B Nazanin" pitchFamily="2" charset="-78"/>
              </a:rPr>
              <a:t> </a:t>
            </a:r>
            <a:r>
              <a:rPr lang="fa-IR" sz="2400" b="1" dirty="0" err="1" smtClean="0">
                <a:cs typeface="B Nazanin" pitchFamily="2" charset="-78"/>
              </a:rPr>
              <a:t>خطرناك</a:t>
            </a:r>
            <a:r>
              <a:rPr lang="fa-IR" sz="2400" b="1" dirty="0" smtClean="0">
                <a:cs typeface="B Nazanin" pitchFamily="2" charset="-78"/>
              </a:rPr>
              <a:t> (مانند لوله </a:t>
            </a:r>
            <a:r>
              <a:rPr lang="fa-IR" sz="2400" b="1" dirty="0" err="1" smtClean="0">
                <a:cs typeface="B Nazanin" pitchFamily="2" charset="-78"/>
              </a:rPr>
              <a:t>بازكن</a:t>
            </a:r>
            <a:r>
              <a:rPr lang="fa-IR" sz="2400" b="1" dirty="0" smtClean="0">
                <a:cs typeface="B Nazanin" pitchFamily="2" charset="-78"/>
              </a:rPr>
              <a:t>، جوهر </a:t>
            </a:r>
            <a:r>
              <a:rPr lang="fa-IR" sz="2400" b="1" dirty="0" err="1" smtClean="0">
                <a:cs typeface="B Nazanin" pitchFamily="2" charset="-78"/>
              </a:rPr>
              <a:t>نمك</a:t>
            </a:r>
            <a:r>
              <a:rPr lang="fa-IR" sz="2400" b="1" dirty="0" smtClean="0">
                <a:cs typeface="B Nazanin" pitchFamily="2" charset="-78"/>
              </a:rPr>
              <a:t>، محلول </a:t>
            </a:r>
            <a:r>
              <a:rPr lang="fa-IR" sz="2400" b="1" dirty="0" err="1" smtClean="0">
                <a:cs typeface="B Nazanin" pitchFamily="2" charset="-78"/>
              </a:rPr>
              <a:t>سفيد</a:t>
            </a:r>
            <a:r>
              <a:rPr lang="fa-IR" sz="2400" b="1" dirty="0" smtClean="0">
                <a:cs typeface="B Nazanin" pitchFamily="2" charset="-78"/>
              </a:rPr>
              <a:t> </a:t>
            </a:r>
            <a:r>
              <a:rPr lang="fa-IR" sz="2400" b="1" dirty="0" err="1" smtClean="0">
                <a:cs typeface="B Nazanin" pitchFamily="2" charset="-78"/>
              </a:rPr>
              <a:t>كننده</a:t>
            </a:r>
            <a:r>
              <a:rPr lang="fa-IR" sz="2400" b="1" dirty="0" smtClean="0">
                <a:cs typeface="B Nazanin" pitchFamily="2" charset="-78"/>
              </a:rPr>
              <a:t> و </a:t>
            </a:r>
            <a:r>
              <a:rPr lang="fa-IR" sz="2400" b="1" dirty="0" err="1" smtClean="0">
                <a:cs typeface="B Nazanin" pitchFamily="2" charset="-78"/>
              </a:rPr>
              <a:t>لك</a:t>
            </a:r>
            <a:r>
              <a:rPr lang="fa-IR" sz="2400" b="1" dirty="0" smtClean="0">
                <a:cs typeface="B Nazanin" pitchFamily="2" charset="-78"/>
              </a:rPr>
              <a:t> بر، مواد </a:t>
            </a:r>
            <a:r>
              <a:rPr lang="fa-IR" sz="2400" b="1" dirty="0" err="1" smtClean="0">
                <a:cs typeface="B Nazanin" pitchFamily="2" charset="-78"/>
              </a:rPr>
              <a:t>شوينده</a:t>
            </a:r>
            <a:r>
              <a:rPr lang="fa-IR" sz="2400" b="1" dirty="0" smtClean="0">
                <a:cs typeface="B Nazanin" pitchFamily="2" charset="-78"/>
              </a:rPr>
              <a:t>، گاز </a:t>
            </a:r>
            <a:r>
              <a:rPr lang="fa-IR" sz="2400" b="1" dirty="0" err="1" smtClean="0">
                <a:cs typeface="B Nazanin" pitchFamily="2" charset="-78"/>
              </a:rPr>
              <a:t>پاك</a:t>
            </a:r>
            <a:r>
              <a:rPr lang="fa-IR" sz="2400" b="1" dirty="0" smtClean="0">
                <a:cs typeface="B Nazanin" pitchFamily="2" charset="-78"/>
              </a:rPr>
              <a:t> </a:t>
            </a:r>
            <a:r>
              <a:rPr lang="fa-IR" sz="2400" b="1" dirty="0" err="1" smtClean="0">
                <a:cs typeface="B Nazanin" pitchFamily="2" charset="-78"/>
              </a:rPr>
              <a:t>كن</a:t>
            </a:r>
            <a:r>
              <a:rPr lang="fa-IR" sz="2400" b="1" dirty="0" smtClean="0">
                <a:cs typeface="B Nazanin" pitchFamily="2" charset="-78"/>
              </a:rPr>
              <a:t> ، داروها و </a:t>
            </a:r>
            <a:r>
              <a:rPr lang="fa-IR" sz="2400" b="1" dirty="0" err="1" smtClean="0">
                <a:cs typeface="B Nazanin" pitchFamily="2" charset="-78"/>
              </a:rPr>
              <a:t>ديگر</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را در بسته </a:t>
            </a:r>
            <a:r>
              <a:rPr lang="fa-IR" sz="2400" b="1" dirty="0" err="1" smtClean="0">
                <a:cs typeface="B Nazanin" pitchFamily="2" charset="-78"/>
              </a:rPr>
              <a:t>بندي</a:t>
            </a:r>
            <a:r>
              <a:rPr lang="fa-IR" sz="2400" b="1" dirty="0" smtClean="0">
                <a:cs typeface="B Nazanin" pitchFamily="2" charset="-78"/>
              </a:rPr>
              <a:t> </a:t>
            </a:r>
            <a:r>
              <a:rPr lang="fa-IR" sz="2400" b="1" dirty="0" err="1" smtClean="0">
                <a:cs typeface="B Nazanin" pitchFamily="2" charset="-78"/>
              </a:rPr>
              <a:t>اصلي</a:t>
            </a:r>
            <a:r>
              <a:rPr lang="fa-IR" sz="2400" b="1" dirty="0" smtClean="0">
                <a:cs typeface="B Nazanin" pitchFamily="2" charset="-78"/>
              </a:rPr>
              <a:t> آنها و با درب بسته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just" rtl="1">
              <a:buNone/>
            </a:pPr>
            <a:r>
              <a:rPr lang="en-US" dirty="0" smtClean="0"/>
              <a:t>  </a:t>
            </a:r>
          </a:p>
          <a:p>
            <a:pPr algn="just" rtl="1"/>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a:xfrm>
            <a:off x="755576" y="1481328"/>
            <a:ext cx="7848872" cy="4525963"/>
          </a:xfrm>
        </p:spPr>
        <p:txBody>
          <a:bodyPr>
            <a:normAutofit/>
          </a:bodyPr>
          <a:lstStyle/>
          <a:p>
            <a:pPr lvl="0" algn="just" rtl="1">
              <a:buNone/>
            </a:pPr>
            <a:r>
              <a:rPr lang="fa-IR" sz="2400" b="1" dirty="0" smtClean="0">
                <a:cs typeface="B Nazanin" pitchFamily="2" charset="-78"/>
              </a:rPr>
              <a:t>5. از قرار دادن ظروف </a:t>
            </a:r>
            <a:r>
              <a:rPr lang="fa-IR" sz="2400" b="1" dirty="0" err="1" smtClean="0">
                <a:cs typeface="B Nazanin" pitchFamily="2" charset="-78"/>
              </a:rPr>
              <a:t>حاوي</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در </a:t>
            </a:r>
            <a:r>
              <a:rPr lang="fa-IR" sz="2400" b="1" dirty="0" err="1" smtClean="0">
                <a:cs typeface="B Nazanin" pitchFamily="2" charset="-78"/>
              </a:rPr>
              <a:t>كنار</a:t>
            </a:r>
            <a:r>
              <a:rPr lang="fa-IR" sz="2400" b="1" dirty="0" smtClean="0">
                <a:cs typeface="B Nazanin" pitchFamily="2" charset="-78"/>
              </a:rPr>
              <a:t> مواد </a:t>
            </a:r>
            <a:r>
              <a:rPr lang="fa-IR" sz="2400" b="1" dirty="0" err="1" smtClean="0">
                <a:cs typeface="B Nazanin" pitchFamily="2" charset="-78"/>
              </a:rPr>
              <a:t>غذايي</a:t>
            </a:r>
            <a:r>
              <a:rPr lang="fa-IR" sz="2400" b="1" dirty="0" smtClean="0">
                <a:cs typeface="B Nazanin" pitchFamily="2" charset="-78"/>
              </a:rPr>
              <a:t> </a:t>
            </a:r>
            <a:r>
              <a:rPr lang="fa-IR" sz="2400" b="1" dirty="0" err="1" smtClean="0">
                <a:cs typeface="B Nazanin" pitchFamily="2" charset="-78"/>
              </a:rPr>
              <a:t>خودداري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p>
          <a:p>
            <a:pPr lvl="0" algn="just" rtl="1">
              <a:buNone/>
            </a:pPr>
            <a:r>
              <a:rPr lang="fa-IR" sz="2400" b="1" dirty="0" smtClean="0">
                <a:cs typeface="B Nazanin" pitchFamily="2" charset="-78"/>
              </a:rPr>
              <a:t>6. چنانچه در منزل </a:t>
            </a:r>
            <a:r>
              <a:rPr lang="fa-IR" sz="2400" b="1" dirty="0" err="1" smtClean="0">
                <a:cs typeface="B Nazanin" pitchFamily="2" charset="-78"/>
              </a:rPr>
              <a:t>كودكي</a:t>
            </a:r>
            <a:r>
              <a:rPr lang="fa-IR" sz="2400" b="1" dirty="0" smtClean="0">
                <a:cs typeface="B Nazanin" pitchFamily="2" charset="-78"/>
              </a:rPr>
              <a:t> </a:t>
            </a:r>
            <a:r>
              <a:rPr lang="fa-IR" sz="2400" b="1" dirty="0" err="1" smtClean="0">
                <a:cs typeface="B Nazanin" pitchFamily="2" charset="-78"/>
              </a:rPr>
              <a:t>داريد</a:t>
            </a:r>
            <a:r>
              <a:rPr lang="fa-IR" sz="2400" b="1" dirty="0" smtClean="0">
                <a:cs typeface="B Nazanin" pitchFamily="2" charset="-78"/>
              </a:rPr>
              <a:t>، از قرار دادن </a:t>
            </a:r>
            <a:r>
              <a:rPr lang="fa-IR" sz="2400" b="1" dirty="0" err="1" smtClean="0">
                <a:cs typeface="B Nazanin" pitchFamily="2" charset="-78"/>
              </a:rPr>
              <a:t>خمير</a:t>
            </a:r>
            <a:r>
              <a:rPr lang="fa-IR" sz="2400" b="1" dirty="0" smtClean="0">
                <a:cs typeface="B Nazanin" pitchFamily="2" charset="-78"/>
              </a:rPr>
              <a:t> دندان، دهان </a:t>
            </a:r>
            <a:r>
              <a:rPr lang="fa-IR" sz="2400" b="1" dirty="0" err="1" smtClean="0">
                <a:cs typeface="B Nazanin" pitchFamily="2" charset="-78"/>
              </a:rPr>
              <a:t>شويه</a:t>
            </a:r>
            <a:r>
              <a:rPr lang="fa-IR" sz="2400" b="1" dirty="0" smtClean="0">
                <a:cs typeface="B Nazanin" pitchFamily="2" charset="-78"/>
              </a:rPr>
              <a:t> و </a:t>
            </a:r>
            <a:r>
              <a:rPr lang="fa-IR" sz="2400" b="1" dirty="0" err="1" smtClean="0">
                <a:cs typeface="B Nazanin" pitchFamily="2" charset="-78"/>
              </a:rPr>
              <a:t>يا</a:t>
            </a:r>
            <a:r>
              <a:rPr lang="fa-IR" sz="2400" b="1" dirty="0" smtClean="0">
                <a:cs typeface="B Nazanin" pitchFamily="2" charset="-78"/>
              </a:rPr>
              <a:t> </a:t>
            </a:r>
            <a:r>
              <a:rPr lang="fa-IR" sz="2400" b="1" dirty="0" err="1" smtClean="0">
                <a:cs typeface="B Nazanin" pitchFamily="2" charset="-78"/>
              </a:rPr>
              <a:t>ديگر</a:t>
            </a:r>
            <a:r>
              <a:rPr lang="fa-IR" sz="2400" b="1" dirty="0" smtClean="0">
                <a:cs typeface="B Nazanin" pitchFamily="2" charset="-78"/>
              </a:rPr>
              <a:t>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آرايشي</a:t>
            </a:r>
            <a:r>
              <a:rPr lang="fa-IR" sz="2400" b="1" dirty="0" smtClean="0">
                <a:cs typeface="B Nazanin" pitchFamily="2" charset="-78"/>
              </a:rPr>
              <a:t> و </a:t>
            </a:r>
            <a:r>
              <a:rPr lang="fa-IR" sz="2400" b="1" dirty="0" err="1" smtClean="0">
                <a:cs typeface="B Nazanin" pitchFamily="2" charset="-78"/>
              </a:rPr>
              <a:t>بهداشتي</a:t>
            </a:r>
            <a:r>
              <a:rPr lang="fa-IR" sz="2400" b="1" dirty="0" smtClean="0">
                <a:cs typeface="B Nazanin" pitchFamily="2" charset="-78"/>
              </a:rPr>
              <a:t> در دسترس </a:t>
            </a:r>
            <a:r>
              <a:rPr lang="fa-IR" sz="2400" b="1" dirty="0" err="1" smtClean="0">
                <a:cs typeface="B Nazanin" pitchFamily="2" charset="-78"/>
              </a:rPr>
              <a:t>كودكان</a:t>
            </a:r>
            <a:r>
              <a:rPr lang="fa-IR" sz="2400" b="1" dirty="0" smtClean="0">
                <a:cs typeface="B Nazanin" pitchFamily="2" charset="-78"/>
              </a:rPr>
              <a:t> </a:t>
            </a:r>
            <a:r>
              <a:rPr lang="fa-IR" sz="2400" b="1" dirty="0" err="1" smtClean="0">
                <a:cs typeface="B Nazanin" pitchFamily="2" charset="-78"/>
              </a:rPr>
              <a:t>خودداري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7. از نگهداری محصولات خطرناك مثل ضديخ، شيشه پاك كن، بنزين، نفت، علف كش، سموم حشره كش و كودهاي باغباني در كمدهاي بدون قفل در پارکینگ و حیاط منزل اجتناب کنید.</a:t>
            </a:r>
            <a:endParaRPr lang="en-US" sz="2400" b="1" dirty="0" smtClean="0">
              <a:cs typeface="B Nazanin" pitchFamily="2" charset="-78"/>
            </a:endParaRPr>
          </a:p>
          <a:p>
            <a:pPr lvl="0" algn="just" rtl="1">
              <a:buNone/>
            </a:pPr>
            <a:r>
              <a:rPr lang="fa-IR" sz="2400" b="1" dirty="0" smtClean="0">
                <a:cs typeface="B Nazanin" pitchFamily="2" charset="-78"/>
              </a:rPr>
              <a:t>8. </a:t>
            </a:r>
            <a:r>
              <a:rPr lang="fa-IR" sz="2400" b="1" dirty="0" err="1" smtClean="0">
                <a:cs typeface="B Nazanin" pitchFamily="2" charset="-78"/>
              </a:rPr>
              <a:t>تمامي</a:t>
            </a:r>
            <a:r>
              <a:rPr lang="fa-IR" sz="2400" b="1" dirty="0" smtClean="0">
                <a:cs typeface="B Nazanin" pitchFamily="2" charset="-78"/>
              </a:rPr>
              <a:t> سموم مورد استفاده در منزل را در ظروف با درب </a:t>
            </a:r>
            <a:r>
              <a:rPr lang="fa-IR" sz="2400" b="1" dirty="0" err="1" smtClean="0">
                <a:cs typeface="B Nazanin" pitchFamily="2" charset="-78"/>
              </a:rPr>
              <a:t>غيرقابل</a:t>
            </a:r>
            <a:r>
              <a:rPr lang="fa-IR" sz="2400" b="1" dirty="0" smtClean="0">
                <a:cs typeface="B Nazanin" pitchFamily="2" charset="-78"/>
              </a:rPr>
              <a:t> </a:t>
            </a:r>
            <a:r>
              <a:rPr lang="fa-IR" sz="2400" b="1" dirty="0" err="1" smtClean="0">
                <a:cs typeface="B Nazanin" pitchFamily="2" charset="-78"/>
              </a:rPr>
              <a:t>دسترسي</a:t>
            </a:r>
            <a:r>
              <a:rPr lang="fa-IR" sz="2400" b="1" dirty="0" smtClean="0">
                <a:cs typeface="B Nazanin" pitchFamily="2" charset="-78"/>
              </a:rPr>
              <a:t> </a:t>
            </a:r>
            <a:r>
              <a:rPr lang="fa-IR" sz="2400" b="1" dirty="0" err="1" smtClean="0">
                <a:cs typeface="B Nazanin" pitchFamily="2" charset="-78"/>
              </a:rPr>
              <a:t>كودكان</a:t>
            </a:r>
            <a:r>
              <a:rPr lang="fa-IR" sz="2400" b="1" dirty="0" smtClean="0">
                <a:cs typeface="B Nazanin" pitchFamily="2" charset="-78"/>
              </a:rPr>
              <a:t>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algn="just" rtl="1"/>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a:xfrm>
            <a:off x="683568" y="1481328"/>
            <a:ext cx="7848872" cy="4525963"/>
          </a:xfrm>
        </p:spPr>
        <p:txBody>
          <a:bodyPr>
            <a:normAutofit/>
          </a:bodyPr>
          <a:lstStyle/>
          <a:p>
            <a:pPr algn="just" rtl="1">
              <a:buNone/>
            </a:pPr>
            <a:r>
              <a:rPr lang="fa-IR" sz="2400" b="1" dirty="0" smtClean="0">
                <a:cs typeface="B Nazanin" pitchFamily="2" charset="-78"/>
              </a:rPr>
              <a:t>9. </a:t>
            </a:r>
            <a:r>
              <a:rPr lang="en-US" sz="2400" b="1" dirty="0" smtClean="0">
                <a:cs typeface="B Nazanin" pitchFamily="2" charset="-78"/>
              </a:rPr>
              <a:t> </a:t>
            </a:r>
            <a:r>
              <a:rPr lang="fa-IR" sz="2400" b="1" dirty="0" smtClean="0">
                <a:cs typeface="B Nazanin" pitchFamily="2" charset="-78"/>
              </a:rPr>
              <a:t>برچسب  ظروف سموم و مواد دفع آفات را ابتدا </a:t>
            </a:r>
            <a:r>
              <a:rPr lang="fa-IR" sz="2400" b="1" dirty="0" err="1" smtClean="0">
                <a:cs typeface="B Nazanin" pitchFamily="2" charset="-78"/>
              </a:rPr>
              <a:t>كاملاً</a:t>
            </a:r>
            <a:r>
              <a:rPr lang="fa-IR" sz="2400" b="1" dirty="0" smtClean="0">
                <a:cs typeface="B Nazanin" pitchFamily="2" charset="-78"/>
              </a:rPr>
              <a:t> مطالعه </a:t>
            </a:r>
            <a:r>
              <a:rPr lang="fa-IR" sz="2400" b="1" dirty="0" err="1" smtClean="0">
                <a:cs typeface="B Nazanin" pitchFamily="2" charset="-78"/>
              </a:rPr>
              <a:t>مي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و سپس </a:t>
            </a:r>
            <a:r>
              <a:rPr lang="fa-IR" sz="2400" b="1" dirty="0" err="1" smtClean="0">
                <a:cs typeface="B Nazanin" pitchFamily="2" charset="-78"/>
              </a:rPr>
              <a:t>دقيقاً</a:t>
            </a:r>
            <a:r>
              <a:rPr lang="fa-IR" sz="2400" b="1" dirty="0" smtClean="0">
                <a:cs typeface="B Nazanin" pitchFamily="2" charset="-78"/>
              </a:rPr>
              <a:t> مطابق آن عمل </a:t>
            </a:r>
            <a:r>
              <a:rPr lang="fa-IR" sz="2400" b="1" dirty="0" err="1" smtClean="0">
                <a:cs typeface="B Nazanin" pitchFamily="2" charset="-78"/>
              </a:rPr>
              <a:t>نمائيد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10. </a:t>
            </a:r>
            <a:r>
              <a:rPr lang="fa-IR" sz="2400" b="1" dirty="0" err="1" smtClean="0">
                <a:cs typeface="B Nazanin" pitchFamily="2" charset="-78"/>
              </a:rPr>
              <a:t>موادي</a:t>
            </a:r>
            <a:r>
              <a:rPr lang="fa-IR" sz="2400" b="1" dirty="0" smtClean="0">
                <a:cs typeface="B Nazanin" pitchFamily="2" charset="-78"/>
              </a:rPr>
              <a:t> مانند نفت و </a:t>
            </a:r>
            <a:r>
              <a:rPr lang="fa-IR" sz="2400" b="1" dirty="0" err="1" smtClean="0">
                <a:cs typeface="B Nazanin" pitchFamily="2" charset="-78"/>
              </a:rPr>
              <a:t>بنزين</a:t>
            </a:r>
            <a:r>
              <a:rPr lang="fa-IR" sz="2400" b="1" dirty="0" smtClean="0">
                <a:cs typeface="B Nazanin" pitchFamily="2" charset="-78"/>
              </a:rPr>
              <a:t> را در ظرف </a:t>
            </a:r>
            <a:r>
              <a:rPr lang="fa-IR" sz="2400" b="1" dirty="0" err="1" smtClean="0">
                <a:cs typeface="B Nazanin" pitchFamily="2" charset="-78"/>
              </a:rPr>
              <a:t>اصلي</a:t>
            </a:r>
            <a:r>
              <a:rPr lang="fa-IR" sz="2400" b="1" dirty="0" smtClean="0">
                <a:cs typeface="B Nazanin" pitchFamily="2" charset="-78"/>
              </a:rPr>
              <a:t> آنها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و </a:t>
            </a:r>
            <a:r>
              <a:rPr lang="fa-IR" sz="2400" b="1" dirty="0" err="1" smtClean="0">
                <a:cs typeface="B Nazanin" pitchFamily="2" charset="-78"/>
              </a:rPr>
              <a:t>ازريختن</a:t>
            </a:r>
            <a:r>
              <a:rPr lang="fa-IR" sz="2400" b="1" dirty="0" smtClean="0">
                <a:cs typeface="B Nazanin" pitchFamily="2" charset="-78"/>
              </a:rPr>
              <a:t> </a:t>
            </a:r>
            <a:r>
              <a:rPr lang="fa-IR" sz="2400" b="1" dirty="0" err="1" smtClean="0">
                <a:cs typeface="B Nazanin" pitchFamily="2" charset="-78"/>
              </a:rPr>
              <a:t>اين</a:t>
            </a:r>
            <a:r>
              <a:rPr lang="fa-IR" sz="2400" b="1" dirty="0" smtClean="0">
                <a:cs typeface="B Nazanin" pitchFamily="2" charset="-78"/>
              </a:rPr>
              <a:t> مواد داخل ظروف مربوط به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خوراكي</a:t>
            </a:r>
            <a:r>
              <a:rPr lang="fa-IR" sz="2400" b="1" dirty="0" smtClean="0">
                <a:cs typeface="B Nazanin" pitchFamily="2" charset="-78"/>
              </a:rPr>
              <a:t> و </a:t>
            </a:r>
            <a:r>
              <a:rPr lang="fa-IR" sz="2400" b="1" dirty="0" err="1" smtClean="0">
                <a:cs typeface="B Nazanin" pitchFamily="2" charset="-78"/>
              </a:rPr>
              <a:t>نوشيدني</a:t>
            </a:r>
            <a:r>
              <a:rPr lang="fa-IR" sz="2400" b="1" dirty="0" smtClean="0">
                <a:cs typeface="B Nazanin" pitchFamily="2" charset="-78"/>
              </a:rPr>
              <a:t> مثل نوشابه </a:t>
            </a:r>
            <a:r>
              <a:rPr lang="fa-IR" sz="2400" b="1" dirty="0" err="1" smtClean="0">
                <a:cs typeface="B Nazanin" pitchFamily="2" charset="-78"/>
              </a:rPr>
              <a:t>جدا"</a:t>
            </a:r>
            <a:r>
              <a:rPr lang="fa-IR" sz="2400" b="1" dirty="0" smtClean="0">
                <a:cs typeface="B Nazanin" pitchFamily="2" charset="-78"/>
              </a:rPr>
              <a:t> </a:t>
            </a:r>
            <a:r>
              <a:rPr lang="fa-IR" sz="2400" b="1" dirty="0" err="1" smtClean="0">
                <a:cs typeface="B Nazanin" pitchFamily="2" charset="-78"/>
              </a:rPr>
              <a:t>پرهيز</a:t>
            </a:r>
            <a:r>
              <a:rPr lang="fa-IR" sz="2400" b="1" dirty="0" smtClean="0">
                <a:cs typeface="B Nazanin" pitchFamily="2" charset="-78"/>
              </a:rPr>
              <a:t> </a:t>
            </a:r>
            <a:r>
              <a:rPr lang="fa-IR" sz="2400" b="1" dirty="0" err="1" smtClean="0">
                <a:cs typeface="B Nazanin" pitchFamily="2" charset="-78"/>
              </a:rPr>
              <a:t>كنيد</a:t>
            </a:r>
            <a:r>
              <a:rPr lang="fa-IR" sz="2400" b="1" u="sng"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 11. از قرار دادن </a:t>
            </a:r>
            <a:r>
              <a:rPr lang="fa-IR" sz="2400" b="1" dirty="0" err="1" smtClean="0">
                <a:cs typeface="B Nazanin" pitchFamily="2" charset="-78"/>
              </a:rPr>
              <a:t>كيف</a:t>
            </a:r>
            <a:r>
              <a:rPr lang="fa-IR" sz="2400" b="1" dirty="0" smtClean="0">
                <a:cs typeface="B Nazanin" pitchFamily="2" charset="-78"/>
              </a:rPr>
              <a:t> </a:t>
            </a:r>
            <a:r>
              <a:rPr lang="fa-IR" sz="2400" b="1" dirty="0" err="1" smtClean="0">
                <a:cs typeface="B Nazanin" pitchFamily="2" charset="-78"/>
              </a:rPr>
              <a:t>دستي</a:t>
            </a:r>
            <a:r>
              <a:rPr lang="fa-IR" sz="2400" b="1" dirty="0" smtClean="0">
                <a:cs typeface="B Nazanin" pitchFamily="2" charset="-78"/>
              </a:rPr>
              <a:t> و </a:t>
            </a:r>
            <a:r>
              <a:rPr lang="fa-IR" sz="2400" b="1" dirty="0" err="1" smtClean="0">
                <a:cs typeface="B Nazanin" pitchFamily="2" charset="-78"/>
              </a:rPr>
              <a:t>ساك</a:t>
            </a:r>
            <a:r>
              <a:rPr lang="fa-IR" sz="2400" b="1" dirty="0" smtClean="0">
                <a:cs typeface="B Nazanin" pitchFamily="2" charset="-78"/>
              </a:rPr>
              <a:t> </a:t>
            </a:r>
            <a:r>
              <a:rPr lang="fa-IR" sz="2400" b="1" dirty="0" err="1" smtClean="0">
                <a:cs typeface="B Nazanin" pitchFamily="2" charset="-78"/>
              </a:rPr>
              <a:t>خريد</a:t>
            </a:r>
            <a:r>
              <a:rPr lang="fa-IR" sz="2400" b="1" dirty="0" smtClean="0">
                <a:cs typeface="B Nazanin" pitchFamily="2" charset="-78"/>
              </a:rPr>
              <a:t> و </a:t>
            </a:r>
            <a:r>
              <a:rPr lang="fa-IR" sz="2400" b="1" dirty="0" err="1" smtClean="0">
                <a:cs typeface="B Nazanin" pitchFamily="2" charset="-78"/>
              </a:rPr>
              <a:t>همچنين</a:t>
            </a:r>
            <a:r>
              <a:rPr lang="fa-IR" sz="2400" b="1" dirty="0" smtClean="0">
                <a:cs typeface="B Nazanin" pitchFamily="2" charset="-78"/>
              </a:rPr>
              <a:t> </a:t>
            </a:r>
            <a:r>
              <a:rPr lang="fa-IR" sz="2400" b="1" dirty="0" err="1" smtClean="0">
                <a:cs typeface="B Nazanin" pitchFamily="2" charset="-78"/>
              </a:rPr>
              <a:t>كيسه</a:t>
            </a:r>
            <a:r>
              <a:rPr lang="fa-IR" sz="2400" b="1" dirty="0" smtClean="0">
                <a:cs typeface="B Nazanin" pitchFamily="2" charset="-78"/>
              </a:rPr>
              <a:t>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نايلوني</a:t>
            </a:r>
            <a:r>
              <a:rPr lang="fa-IR" sz="2400" b="1" dirty="0" smtClean="0">
                <a:cs typeface="B Nazanin" pitchFamily="2" charset="-78"/>
              </a:rPr>
              <a:t> </a:t>
            </a:r>
            <a:r>
              <a:rPr lang="fa-IR" sz="2400" b="1" dirty="0" err="1" smtClean="0">
                <a:cs typeface="B Nazanin" pitchFamily="2" charset="-78"/>
              </a:rPr>
              <a:t>كه</a:t>
            </a:r>
            <a:r>
              <a:rPr lang="fa-IR" sz="2400" b="1" dirty="0" smtClean="0">
                <a:cs typeface="B Nazanin" pitchFamily="2" charset="-78"/>
              </a:rPr>
              <a:t> استفاده </a:t>
            </a:r>
            <a:r>
              <a:rPr lang="fa-IR" sz="2400" b="1" dirty="0" err="1" smtClean="0">
                <a:cs typeface="B Nazanin" pitchFamily="2" charset="-78"/>
              </a:rPr>
              <a:t>نمي</a:t>
            </a:r>
            <a:r>
              <a:rPr lang="fa-IR" sz="2400" b="1" dirty="0" smtClean="0">
                <a:cs typeface="B Nazanin" pitchFamily="2" charset="-78"/>
              </a:rPr>
              <a:t> شود، در دسترس </a:t>
            </a:r>
            <a:r>
              <a:rPr lang="fa-IR" sz="2400" b="1" dirty="0" err="1" smtClean="0">
                <a:cs typeface="B Nazanin" pitchFamily="2" charset="-78"/>
              </a:rPr>
              <a:t>كودكان</a:t>
            </a:r>
            <a:r>
              <a:rPr lang="fa-IR" sz="2400" b="1" dirty="0" smtClean="0">
                <a:cs typeface="B Nazanin" pitchFamily="2" charset="-78"/>
              </a:rPr>
              <a:t> </a:t>
            </a:r>
            <a:r>
              <a:rPr lang="fa-IR" sz="2400" b="1" dirty="0" err="1" smtClean="0">
                <a:cs typeface="B Nazanin" pitchFamily="2" charset="-78"/>
              </a:rPr>
              <a:t>پرهيز</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a:t>
            </a:r>
            <a:r>
              <a:rPr lang="fa-IR" sz="2400" b="1" dirty="0" err="1" smtClean="0">
                <a:cs typeface="B Nazanin" pitchFamily="2" charset="-78"/>
              </a:rPr>
              <a:t>اين</a:t>
            </a:r>
            <a:r>
              <a:rPr lang="fa-IR" sz="2400" b="1" dirty="0" smtClean="0">
                <a:cs typeface="B Nazanin" pitchFamily="2" charset="-78"/>
              </a:rPr>
              <a:t> </a:t>
            </a:r>
            <a:r>
              <a:rPr lang="fa-IR" sz="2400" b="1" dirty="0" err="1" smtClean="0">
                <a:cs typeface="B Nazanin" pitchFamily="2" charset="-78"/>
              </a:rPr>
              <a:t>وسايل</a:t>
            </a:r>
            <a:r>
              <a:rPr lang="fa-IR" sz="2400" b="1" dirty="0" smtClean="0">
                <a:cs typeface="B Nazanin" pitchFamily="2" charset="-78"/>
              </a:rPr>
              <a:t> </a:t>
            </a:r>
            <a:r>
              <a:rPr lang="fa-IR" sz="2400" b="1" dirty="0" err="1" smtClean="0">
                <a:cs typeface="B Nazanin" pitchFamily="2" charset="-78"/>
              </a:rPr>
              <a:t>ممكن</a:t>
            </a:r>
            <a:r>
              <a:rPr lang="fa-IR" sz="2400" b="1" dirty="0" smtClean="0">
                <a:cs typeface="B Nazanin" pitchFamily="2" charset="-78"/>
              </a:rPr>
              <a:t> است سبب </a:t>
            </a:r>
            <a:r>
              <a:rPr lang="fa-IR" sz="2400" b="1" dirty="0" err="1" smtClean="0">
                <a:cs typeface="B Nazanin" pitchFamily="2" charset="-78"/>
              </a:rPr>
              <a:t>خفگي</a:t>
            </a:r>
            <a:r>
              <a:rPr lang="fa-IR" sz="2400" b="1" dirty="0" smtClean="0">
                <a:cs typeface="B Nazanin" pitchFamily="2" charset="-78"/>
              </a:rPr>
              <a:t> </a:t>
            </a:r>
            <a:r>
              <a:rPr lang="fa-IR" sz="2400" b="1" dirty="0" err="1" smtClean="0">
                <a:cs typeface="B Nazanin" pitchFamily="2" charset="-78"/>
              </a:rPr>
              <a:t>كودكان</a:t>
            </a:r>
            <a:r>
              <a:rPr lang="fa-IR" sz="2400" b="1" dirty="0" smtClean="0">
                <a:cs typeface="B Nazanin" pitchFamily="2" charset="-78"/>
              </a:rPr>
              <a:t> شوند.</a:t>
            </a:r>
            <a:endParaRPr lang="en-US" sz="2400" b="1" dirty="0" smtClean="0">
              <a:cs typeface="B Nazanin" pitchFamily="2" charset="-78"/>
            </a:endParaRPr>
          </a:p>
          <a:p>
            <a:pPr lvl="0" algn="just" rtl="1">
              <a:buNone/>
            </a:pPr>
            <a:r>
              <a:rPr lang="fa-IR" sz="2400" b="1" dirty="0" smtClean="0">
                <a:cs typeface="B Nazanin" pitchFamily="2" charset="-78"/>
              </a:rPr>
              <a:t>12. </a:t>
            </a:r>
            <a:r>
              <a:rPr lang="fa-IR" sz="2400" b="1" dirty="0" err="1" smtClean="0">
                <a:cs typeface="B Nazanin" pitchFamily="2" charset="-78"/>
              </a:rPr>
              <a:t>آسيب</a:t>
            </a:r>
            <a:r>
              <a:rPr lang="fa-IR" sz="2400" b="1" dirty="0" smtClean="0">
                <a:cs typeface="B Nazanin" pitchFamily="2" charset="-78"/>
              </a:rPr>
              <a:t> </a:t>
            </a:r>
            <a:r>
              <a:rPr lang="fa-IR" sz="2400" b="1" dirty="0" err="1" smtClean="0">
                <a:cs typeface="B Nazanin" pitchFamily="2" charset="-78"/>
              </a:rPr>
              <a:t>ناشي</a:t>
            </a:r>
            <a:r>
              <a:rPr lang="fa-IR" sz="2400" b="1" dirty="0" smtClean="0">
                <a:cs typeface="B Nazanin" pitchFamily="2" charset="-78"/>
              </a:rPr>
              <a:t> از </a:t>
            </a:r>
            <a:r>
              <a:rPr lang="fa-IR" sz="2400" b="1" dirty="0" err="1" smtClean="0">
                <a:cs typeface="B Nazanin" pitchFamily="2" charset="-78"/>
              </a:rPr>
              <a:t>مسموميت</a:t>
            </a:r>
            <a:r>
              <a:rPr lang="fa-IR" sz="2400" b="1" dirty="0" smtClean="0">
                <a:cs typeface="B Nazanin" pitchFamily="2" charset="-78"/>
              </a:rPr>
              <a:t> </a:t>
            </a:r>
            <a:r>
              <a:rPr lang="fa-IR" sz="2400" b="1" dirty="0" err="1" smtClean="0">
                <a:cs typeface="B Nazanin" pitchFamily="2" charset="-78"/>
              </a:rPr>
              <a:t>مي</a:t>
            </a:r>
            <a:r>
              <a:rPr lang="fa-IR" sz="2400" b="1" dirty="0" smtClean="0">
                <a:cs typeface="B Nazanin" pitchFamily="2" charset="-78"/>
              </a:rPr>
              <a:t> تواند جبران </a:t>
            </a:r>
            <a:r>
              <a:rPr lang="fa-IR" sz="2400" b="1" dirty="0" err="1" smtClean="0">
                <a:cs typeface="B Nazanin" pitchFamily="2" charset="-78"/>
              </a:rPr>
              <a:t>ناپذير</a:t>
            </a:r>
            <a:r>
              <a:rPr lang="fa-IR" sz="2400" b="1" dirty="0" smtClean="0">
                <a:cs typeface="B Nazanin" pitchFamily="2" charset="-78"/>
              </a:rPr>
              <a:t> باشد. خانواده خود را محافظت </a:t>
            </a:r>
            <a:r>
              <a:rPr lang="fa-IR" sz="2400" b="1" dirty="0" err="1" smtClean="0">
                <a:cs typeface="B Nazanin" pitchFamily="2" charset="-78"/>
              </a:rPr>
              <a:t>كنيد</a:t>
            </a:r>
            <a:r>
              <a:rPr lang="fa-IR" sz="2400" b="1" dirty="0" smtClean="0">
                <a:cs typeface="B Nazanin" pitchFamily="2" charset="-78"/>
              </a:rPr>
              <a:t>.</a:t>
            </a:r>
            <a:endParaRPr lang="en-US" sz="2400" b="1" dirty="0" smtClean="0">
              <a:cs typeface="B Nazanin" pitchFamily="2" charset="-78"/>
            </a:endParaRPr>
          </a:p>
          <a:p>
            <a:pPr algn="r" rtl="1"/>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a:xfrm>
            <a:off x="899592" y="1625344"/>
            <a:ext cx="7704856" cy="5116024"/>
          </a:xfrm>
        </p:spPr>
        <p:txBody>
          <a:bodyPr>
            <a:noAutofit/>
          </a:bodyPr>
          <a:lstStyle/>
          <a:p>
            <a:pPr lvl="0" algn="just" rtl="1">
              <a:buNone/>
            </a:pPr>
            <a:r>
              <a:rPr lang="fa-IR" sz="2200" b="1" dirty="0" smtClean="0">
                <a:cs typeface="B Nazanin" pitchFamily="2" charset="-78"/>
              </a:rPr>
              <a:t>13. نزدیک به 90% از مسموميت ها در منازل رخ مي دهند. خانه خود را نسبت به بروز </a:t>
            </a:r>
            <a:r>
              <a:rPr lang="fa-IR" sz="2200" b="1" dirty="0" err="1" smtClean="0">
                <a:cs typeface="B Nazanin" pitchFamily="2" charset="-78"/>
              </a:rPr>
              <a:t>مسموميت</a:t>
            </a:r>
            <a:r>
              <a:rPr lang="fa-IR" sz="2200" b="1" dirty="0" smtClean="0">
                <a:cs typeface="B Nazanin" pitchFamily="2" charset="-78"/>
              </a:rPr>
              <a:t> </a:t>
            </a:r>
            <a:r>
              <a:rPr lang="fa-IR" sz="2200" b="1" dirty="0" err="1" smtClean="0">
                <a:cs typeface="B Nazanin" pitchFamily="2" charset="-78"/>
              </a:rPr>
              <a:t>ايمن</a:t>
            </a:r>
            <a:r>
              <a:rPr lang="fa-IR" sz="2200" b="1" dirty="0" smtClean="0">
                <a:cs typeface="B Nazanin" pitchFamily="2" charset="-78"/>
              </a:rPr>
              <a:t> </a:t>
            </a:r>
            <a:r>
              <a:rPr lang="fa-IR" sz="2200" b="1" dirty="0" err="1" smtClean="0">
                <a:cs typeface="B Nazanin" pitchFamily="2" charset="-78"/>
              </a:rPr>
              <a:t>نماييد</a:t>
            </a:r>
            <a:r>
              <a:rPr lang="fa-IR" sz="2200" b="1" dirty="0" smtClean="0">
                <a:cs typeface="B Nazanin" pitchFamily="2" charset="-78"/>
              </a:rPr>
              <a:t>.</a:t>
            </a:r>
            <a:r>
              <a:rPr lang="fa-IR" sz="2200" b="1" i="1" dirty="0" smtClean="0">
                <a:cs typeface="B Nazanin" pitchFamily="2" charset="-78"/>
              </a:rPr>
              <a:t> </a:t>
            </a:r>
            <a:endParaRPr lang="fa-IR" sz="2200" b="1" dirty="0" smtClean="0">
              <a:cs typeface="B Nazanin" pitchFamily="2" charset="-78"/>
            </a:endParaRPr>
          </a:p>
          <a:p>
            <a:pPr lvl="0" algn="just" rtl="1">
              <a:buNone/>
            </a:pPr>
            <a:r>
              <a:rPr lang="fa-IR" sz="2200" b="1" dirty="0" smtClean="0">
                <a:cs typeface="B Nazanin" pitchFamily="2" charset="-78"/>
              </a:rPr>
              <a:t>14.</a:t>
            </a:r>
            <a:r>
              <a:rPr lang="en-US" sz="2200" b="1" dirty="0" smtClean="0">
                <a:cs typeface="B Nazanin" pitchFamily="2" charset="-78"/>
              </a:rPr>
              <a:t> </a:t>
            </a:r>
            <a:r>
              <a:rPr lang="fa-IR" sz="2200" b="1" dirty="0" err="1" smtClean="0">
                <a:cs typeface="B Nazanin" pitchFamily="2" charset="-78"/>
              </a:rPr>
              <a:t>مسموميت</a:t>
            </a:r>
            <a:r>
              <a:rPr lang="fa-IR" sz="2200" b="1" dirty="0" smtClean="0">
                <a:cs typeface="B Nazanin" pitchFamily="2" charset="-78"/>
              </a:rPr>
              <a:t> با گاز </a:t>
            </a:r>
            <a:r>
              <a:rPr lang="fa-IR" sz="2200" b="1" dirty="0" err="1" smtClean="0">
                <a:cs typeface="B Nazanin" pitchFamily="2" charset="-78"/>
              </a:rPr>
              <a:t>منوكسيد</a:t>
            </a:r>
            <a:r>
              <a:rPr lang="fa-IR" sz="2200" b="1" dirty="0" smtClean="0">
                <a:cs typeface="B Nazanin" pitchFamily="2" charset="-78"/>
              </a:rPr>
              <a:t> </a:t>
            </a:r>
            <a:r>
              <a:rPr lang="fa-IR" sz="2200" b="1" dirty="0" err="1" smtClean="0">
                <a:cs typeface="B Nazanin" pitchFamily="2" charset="-78"/>
              </a:rPr>
              <a:t>كربن</a:t>
            </a:r>
            <a:r>
              <a:rPr lang="fa-IR" sz="2200" b="1" dirty="0" smtClean="0">
                <a:cs typeface="B Nazanin" pitchFamily="2" charset="-78"/>
              </a:rPr>
              <a:t> </a:t>
            </a:r>
            <a:r>
              <a:rPr lang="en-US" sz="2200" b="1" dirty="0" smtClean="0">
                <a:cs typeface="B Nazanin" pitchFamily="2" charset="-78"/>
              </a:rPr>
              <a:t>(CO)</a:t>
            </a:r>
            <a:r>
              <a:rPr lang="fa-IR" sz="2200" b="1" dirty="0" smtClean="0">
                <a:cs typeface="B Nazanin" pitchFamily="2" charset="-78"/>
              </a:rPr>
              <a:t> كشنده ترين مسموميت غيرعمدي در كشور ماست و شيوع آن در فصل زمستان 12 تا 15 درصد مي باشد.</a:t>
            </a:r>
          </a:p>
          <a:p>
            <a:pPr algn="just" rtl="1">
              <a:buNone/>
            </a:pPr>
            <a:r>
              <a:rPr lang="fa-IR" sz="2200" b="1" dirty="0" smtClean="0">
                <a:cs typeface="B Nazanin" pitchFamily="2" charset="-78"/>
              </a:rPr>
              <a:t>15.</a:t>
            </a:r>
            <a:r>
              <a:rPr lang="en-US" sz="2200" b="1" dirty="0" smtClean="0">
                <a:cs typeface="B Nazanin" pitchFamily="2" charset="-78"/>
              </a:rPr>
              <a:t> </a:t>
            </a:r>
            <a:r>
              <a:rPr lang="fa-IR" sz="2200" b="1" dirty="0" smtClean="0">
                <a:cs typeface="B Nazanin" pitchFamily="2" charset="-78"/>
              </a:rPr>
              <a:t>از قرار دادن مواد شوینده در کمدهای زیر ظرفشویی اجتناب نمایید. خطر مسمومیت در کودکان نوپا و کنجکاو از این طریف بسیار بالاست.</a:t>
            </a:r>
          </a:p>
          <a:p>
            <a:pPr algn="just" rtl="1">
              <a:buNone/>
            </a:pPr>
            <a:r>
              <a:rPr lang="fa-IR" sz="2200" b="1" dirty="0" smtClean="0">
                <a:cs typeface="B Nazanin" pitchFamily="2" charset="-78"/>
              </a:rPr>
              <a:t>16.مخلوط کردن فرآورده های سفیدکننده و جرم بر به دلیل ایجاد گاز سمی خفه کننده مطلقا ممنوع است.</a:t>
            </a:r>
            <a:endParaRPr lang="en-US" sz="2200" b="1" dirty="0" smtClean="0">
              <a:cs typeface="B Nazanin" pitchFamily="2" charset="-78"/>
            </a:endParaRPr>
          </a:p>
          <a:p>
            <a:pPr lvl="0" algn="just" rtl="1">
              <a:buClr>
                <a:srgbClr val="2DA2BF"/>
              </a:buClr>
              <a:buNone/>
            </a:pPr>
            <a:r>
              <a:rPr lang="fa-IR" sz="2200" b="1" dirty="0" smtClean="0">
                <a:solidFill>
                  <a:prstClr val="black"/>
                </a:solidFill>
                <a:cs typeface="B Nazanin" pitchFamily="2" charset="-78"/>
              </a:rPr>
              <a:t>17.</a:t>
            </a:r>
            <a:r>
              <a:rPr lang="en-US" sz="2200" b="1" dirty="0" smtClean="0">
                <a:solidFill>
                  <a:prstClr val="black"/>
                </a:solidFill>
                <a:cs typeface="B Nazanin" pitchFamily="2" charset="-78"/>
              </a:rPr>
              <a:t> </a:t>
            </a:r>
            <a:r>
              <a:rPr lang="fa-IR" sz="2200" b="1" dirty="0" smtClean="0">
                <a:solidFill>
                  <a:prstClr val="black"/>
                </a:solidFill>
                <a:cs typeface="B Nazanin" pitchFamily="2" charset="-78"/>
              </a:rPr>
              <a:t>آیا میدانید شایع ترین علت مراجعه مسمومیت به بیمارستان ها در اثر مسمومیت خوراکی با دارو است؟</a:t>
            </a:r>
          </a:p>
          <a:p>
            <a:pPr lvl="0" algn="just" rtl="1">
              <a:buClr>
                <a:srgbClr val="2DA2BF"/>
              </a:buClr>
              <a:buNone/>
            </a:pPr>
            <a:r>
              <a:rPr lang="fa-IR" sz="2200" b="1" dirty="0" smtClean="0">
                <a:solidFill>
                  <a:prstClr val="black"/>
                </a:solidFill>
                <a:cs typeface="B Nazanin" pitchFamily="2" charset="-78"/>
              </a:rPr>
              <a:t>18.بیشترین مسمومیت ارجاع شده به مراکز اطلاع رسانی داروها و سموم کشور و همچنین بیمارستان ها</a:t>
            </a:r>
            <a:r>
              <a:rPr lang="fa-IR" sz="2200" b="1" dirty="0" smtClean="0">
                <a:cs typeface="B Nazanin" pitchFamily="2" charset="-78"/>
              </a:rPr>
              <a:t>،</a:t>
            </a:r>
            <a:r>
              <a:rPr lang="fa-IR" sz="2200" b="1" dirty="0" smtClean="0">
                <a:solidFill>
                  <a:prstClr val="black"/>
                </a:solidFill>
                <a:cs typeface="B Nazanin" pitchFamily="2" charset="-78"/>
              </a:rPr>
              <a:t> مسمومیت دارویی است.</a:t>
            </a:r>
          </a:p>
          <a:p>
            <a:pPr lvl="0" algn="just" rtl="1">
              <a:buClr>
                <a:srgbClr val="2DA2BF"/>
              </a:buClr>
              <a:buNone/>
            </a:pPr>
            <a:r>
              <a:rPr lang="fa-IR" sz="2200" b="1" dirty="0" smtClean="0">
                <a:cs typeface="B Nazanin" pitchFamily="2" charset="-78"/>
              </a:rPr>
              <a:t> </a:t>
            </a:r>
            <a:endParaRPr lang="en-US" sz="2200" b="1" dirty="0">
              <a:solidFill>
                <a:prstClr val="black"/>
              </a:solidFill>
              <a:cs typeface="B Nazanin" pitchFamily="2" charset="-78"/>
            </a:endParaRPr>
          </a:p>
          <a:p>
            <a:pPr marL="109728" indent="0" algn="r" rtl="1">
              <a:buNone/>
            </a:pPr>
            <a:endParaRPr lang="fa-IR" sz="22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
        <p:nvSpPr>
          <p:cNvPr id="2" name="Content Placeholder 1"/>
          <p:cNvSpPr>
            <a:spLocks noGrp="1"/>
          </p:cNvSpPr>
          <p:nvPr>
            <p:ph idx="1"/>
          </p:nvPr>
        </p:nvSpPr>
        <p:spPr>
          <a:xfrm>
            <a:off x="899592" y="1625344"/>
            <a:ext cx="7704856" cy="5116024"/>
          </a:xfrm>
        </p:spPr>
        <p:txBody>
          <a:bodyPr>
            <a:normAutofit/>
          </a:bodyPr>
          <a:lstStyle/>
          <a:p>
            <a:pPr algn="just" rtl="1">
              <a:buNone/>
            </a:pPr>
            <a:r>
              <a:rPr lang="fa-IR" sz="2200" b="1" dirty="0">
                <a:solidFill>
                  <a:prstClr val="black"/>
                </a:solidFill>
                <a:cs typeface="B Nazanin" pitchFamily="2" charset="-78"/>
              </a:rPr>
              <a:t>19.آیا از خطراتی که کودک شما در منزل مادربزرگ با آن ها روبرو است آگاهید؟منزل بستگان نزدیک را مانند منزل خود به منظور پیشگیری از مسمومیت ها</a:t>
            </a:r>
            <a:r>
              <a:rPr lang="fa-IR" sz="2200" b="1" dirty="0">
                <a:cs typeface="B Nazanin" pitchFamily="2" charset="-78"/>
              </a:rPr>
              <a:t>، ایمن سازید</a:t>
            </a:r>
            <a:r>
              <a:rPr lang="fa-IR" sz="2200" b="1" dirty="0" smtClean="0">
                <a:cs typeface="B Nazanin" pitchFamily="2" charset="-78"/>
              </a:rPr>
              <a:t>.</a:t>
            </a:r>
          </a:p>
          <a:p>
            <a:pPr lvl="0" algn="just" rtl="1">
              <a:buNone/>
            </a:pPr>
            <a:r>
              <a:rPr lang="fa-IR" sz="2200" b="1" dirty="0">
                <a:cs typeface="B Nazanin" pitchFamily="2" charset="-78"/>
              </a:rPr>
              <a:t>20.برای پیشگیری از مسمومیت دارویی کودک دلبندتان از والدین خود بخواهید داروهای مصرفی خود را دور از دسترس کودکان نگهداری نمایند</a:t>
            </a:r>
            <a:r>
              <a:rPr lang="fa-IR" sz="2200" b="1" dirty="0" smtClean="0">
                <a:cs typeface="B Nazanin" pitchFamily="2" charset="-78"/>
              </a:rPr>
              <a:t>.</a:t>
            </a:r>
          </a:p>
          <a:p>
            <a:pPr lvl="0" algn="just" rtl="1">
              <a:buNone/>
            </a:pPr>
            <a:r>
              <a:rPr lang="fa-IR" sz="2200" b="1" dirty="0" smtClean="0">
                <a:cs typeface="B Nazanin" pitchFamily="2" charset="-78"/>
              </a:rPr>
              <a:t>21. در هنگان مراجعه به پزشک و دریافت دارو از داروخانه والدین سالمند خود را همراهی نمایید تا از صحت نحوه مصرف دارو مطمئن شوید</a:t>
            </a:r>
          </a:p>
          <a:p>
            <a:pPr lvl="0" algn="just" rtl="1">
              <a:buNone/>
            </a:pPr>
            <a:r>
              <a:rPr lang="fa-IR" sz="2200" b="1" dirty="0" smtClean="0">
                <a:cs typeface="B Nazanin" pitchFamily="2" charset="-78"/>
              </a:rPr>
              <a:t>22.در دوران سالمندی به دلیل تغییرات ساختار در اندام های داخلی </a:t>
            </a:r>
            <a:r>
              <a:rPr lang="fa-IR" sz="2200" b="1" dirty="0">
                <a:cs typeface="B Nazanin" pitchFamily="2" charset="-78"/>
              </a:rPr>
              <a:t>مثل </a:t>
            </a:r>
            <a:r>
              <a:rPr lang="fa-IR" sz="2200" b="1" dirty="0" smtClean="0">
                <a:cs typeface="B Nazanin" pitchFamily="2" charset="-78"/>
              </a:rPr>
              <a:t>کبد، کلیه،میزان مایعات ،عضلات و چربی بدن</a:t>
            </a:r>
            <a:r>
              <a:rPr lang="fa-IR" sz="2200" b="1" dirty="0">
                <a:cs typeface="B Nazanin" pitchFamily="2" charset="-78"/>
              </a:rPr>
              <a:t> </a:t>
            </a:r>
            <a:r>
              <a:rPr lang="fa-IR" sz="2200" b="1" dirty="0" smtClean="0">
                <a:cs typeface="B Nazanin" pitchFamily="2" charset="-78"/>
              </a:rPr>
              <a:t>،تغییراتی در جذب و دفع داروها حادث خواهد شد و بی اعتنایی به مصرف دقیق داروها می تواند منجر به مسمومیت شود.</a:t>
            </a:r>
            <a:endParaRPr lang="en-US" sz="2200" b="1" dirty="0">
              <a:solidFill>
                <a:prstClr val="black"/>
              </a:solidFill>
              <a:cs typeface="B Nazanin" pitchFamily="2" charset="-78"/>
            </a:endParaRPr>
          </a:p>
          <a:p>
            <a:pPr marL="109728" indent="0" algn="r" rtl="1">
              <a:buNone/>
            </a:pPr>
            <a:endParaRPr lang="fa-IR" dirty="0" smtClean="0"/>
          </a:p>
        </p:txBody>
      </p:sp>
    </p:spTree>
    <p:extLst>
      <p:ext uri="{BB962C8B-B14F-4D97-AF65-F5344CB8AC3E}">
        <p14:creationId xmlns:p14="http://schemas.microsoft.com/office/powerpoint/2010/main" val="16365555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0040"/>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sp>
        <p:nvSpPr>
          <p:cNvPr id="3" name="Content Placeholder 2"/>
          <p:cNvSpPr>
            <a:spLocks noGrp="1"/>
          </p:cNvSpPr>
          <p:nvPr>
            <p:ph idx="1"/>
          </p:nvPr>
        </p:nvSpPr>
        <p:spPr>
          <a:xfrm>
            <a:off x="645760" y="1285860"/>
            <a:ext cx="7742664" cy="5169876"/>
          </a:xfrm>
        </p:spPr>
        <p:txBody>
          <a:bodyPr>
            <a:normAutofit fontScale="25000" lnSpcReduction="20000"/>
          </a:bodyPr>
          <a:lstStyle/>
          <a:p>
            <a:pPr algn="just" rtl="1">
              <a:buNone/>
            </a:pPr>
            <a:r>
              <a:rPr lang="fa-IR" sz="8600" b="1" dirty="0" smtClean="0">
                <a:cs typeface="B Nazanin" pitchFamily="2" charset="-78"/>
              </a:rPr>
              <a:t>هر گاه و در هرکجا مسمومیتی رخ داد، خونسردی خود را حفظ کرده و با </a:t>
            </a:r>
            <a:r>
              <a:rPr lang="fa-IR" sz="8600" b="1" dirty="0" err="1" smtClean="0">
                <a:cs typeface="B Nazanin" pitchFamily="2" charset="-78"/>
              </a:rPr>
              <a:t>مرکزاطلاع</a:t>
            </a:r>
            <a:r>
              <a:rPr lang="fa-IR" sz="8600" b="1" dirty="0" smtClean="0">
                <a:cs typeface="B Nazanin" pitchFamily="2" charset="-78"/>
              </a:rPr>
              <a:t> رسانی داروها و سموم  با شماره تلفن</a:t>
            </a:r>
            <a:endParaRPr lang="en-US" sz="8600" b="1" dirty="0" smtClean="0">
              <a:cs typeface="B Nazanin" pitchFamily="2" charset="-78"/>
            </a:endParaRPr>
          </a:p>
          <a:p>
            <a:pPr algn="just" rtl="1">
              <a:buNone/>
            </a:pPr>
            <a:endParaRPr lang="fa-IR" sz="8600" b="1" dirty="0" smtClean="0">
              <a:cs typeface="B Nazanin" pitchFamily="2" charset="-78"/>
            </a:endParaRPr>
          </a:p>
          <a:p>
            <a:pPr algn="ctr" rtl="1">
              <a:buNone/>
            </a:pPr>
            <a:r>
              <a:rPr lang="fa-IR" sz="14400" b="1" i="1" spc="300" dirty="0" smtClean="0">
                <a:solidFill>
                  <a:srgbClr val="FF0000"/>
                </a:solidFill>
                <a:cs typeface="B Homa" pitchFamily="2" charset="-78"/>
                <a:sym typeface="Wingdings"/>
              </a:rPr>
              <a:t></a:t>
            </a:r>
            <a:r>
              <a:rPr lang="fa-IR" sz="16000" b="1" i="1" spc="300" dirty="0" smtClean="0">
                <a:solidFill>
                  <a:srgbClr val="FF0000"/>
                </a:solidFill>
                <a:cs typeface="B Homa" pitchFamily="2" charset="-78"/>
              </a:rPr>
              <a:t>190</a:t>
            </a:r>
            <a:r>
              <a:rPr lang="fa-IR" sz="14400" b="1" i="1" spc="300" dirty="0" smtClean="0">
                <a:solidFill>
                  <a:srgbClr val="FF0000"/>
                </a:solidFill>
                <a:cs typeface="B Homa" pitchFamily="2" charset="-78"/>
                <a:sym typeface="Wingdings"/>
              </a:rPr>
              <a:t></a:t>
            </a:r>
            <a:endParaRPr lang="fa-IR" sz="14400" b="1" i="1" spc="300" dirty="0" smtClean="0">
              <a:solidFill>
                <a:srgbClr val="FF0000"/>
              </a:solidFill>
              <a:cs typeface="B Homa" pitchFamily="2" charset="-78"/>
            </a:endParaRPr>
          </a:p>
          <a:p>
            <a:pPr algn="just" rtl="1">
              <a:buNone/>
            </a:pPr>
            <a:endParaRPr lang="en-US" sz="8600" b="1" dirty="0" smtClean="0">
              <a:cs typeface="B Nazanin" pitchFamily="2" charset="-78"/>
            </a:endParaRPr>
          </a:p>
          <a:p>
            <a:pPr algn="just" rtl="1">
              <a:buNone/>
            </a:pPr>
            <a:r>
              <a:rPr lang="fa-IR" sz="8600" b="1" dirty="0" smtClean="0">
                <a:cs typeface="B Nazanin" pitchFamily="2" charset="-78"/>
              </a:rPr>
              <a:t>تماس حاصل کنید. در هنگام تماس بهتر است اطلاعات زیر را مهیا داشته باشید:</a:t>
            </a:r>
          </a:p>
          <a:p>
            <a:pPr algn="r" rtl="1">
              <a:buNone/>
            </a:pPr>
            <a:endParaRPr lang="fa-IR" sz="4900" b="1" dirty="0" smtClean="0">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نام </a:t>
            </a:r>
            <a:r>
              <a:rPr lang="fa-IR" sz="7400" b="1" dirty="0">
                <a:solidFill>
                  <a:srgbClr val="002060"/>
                </a:solidFill>
                <a:cs typeface="B Nazanin" pitchFamily="2" charset="-78"/>
              </a:rPr>
              <a:t>و شماره تماستان</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سن</a:t>
            </a:r>
            <a:r>
              <a:rPr lang="fa-IR" sz="7400" b="1" dirty="0">
                <a:solidFill>
                  <a:srgbClr val="002060"/>
                </a:solidFill>
                <a:cs typeface="B Nazanin" pitchFamily="2" charset="-78"/>
              </a:rPr>
              <a:t>، جنسیت و وزن تقریبی فرد مسموم</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علت بروز مسمومیت</a:t>
            </a:r>
          </a:p>
          <a:p>
            <a:pPr lvl="1" algn="r" rtl="1">
              <a:buFont typeface="Wingdings" pitchFamily="2" charset="2"/>
              <a:buChar char=""/>
            </a:pPr>
            <a:r>
              <a:rPr lang="fa-IR" sz="7400" b="1" dirty="0" smtClean="0">
                <a:solidFill>
                  <a:srgbClr val="002060"/>
                </a:solidFill>
                <a:cs typeface="B Nazanin" pitchFamily="2" charset="-78"/>
              </a:rPr>
              <a:t>سابقه </a:t>
            </a:r>
            <a:r>
              <a:rPr lang="fa-IR" sz="7400" b="1" dirty="0">
                <a:solidFill>
                  <a:srgbClr val="002060"/>
                </a:solidFill>
                <a:cs typeface="B Nazanin" pitchFamily="2" charset="-78"/>
              </a:rPr>
              <a:t>ی پزشکی فرد مسموم</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ترکیب </a:t>
            </a:r>
            <a:r>
              <a:rPr lang="fa-IR" sz="7400" b="1" dirty="0">
                <a:solidFill>
                  <a:srgbClr val="002060"/>
                </a:solidFill>
                <a:cs typeface="B Nazanin" pitchFamily="2" charset="-78"/>
              </a:rPr>
              <a:t>و یا ترکیبات ایجاد کننده مسمومیت</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مقدار </a:t>
            </a:r>
            <a:r>
              <a:rPr lang="fa-IR" sz="7400" b="1" dirty="0">
                <a:solidFill>
                  <a:srgbClr val="002060"/>
                </a:solidFill>
                <a:cs typeface="B Nazanin" pitchFamily="2" charset="-78"/>
              </a:rPr>
              <a:t>مصرف شده از هر ترکیب</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زمانی </a:t>
            </a:r>
            <a:r>
              <a:rPr lang="fa-IR" sz="7400" b="1" dirty="0">
                <a:solidFill>
                  <a:srgbClr val="002060"/>
                </a:solidFill>
                <a:cs typeface="B Nazanin" pitchFamily="2" charset="-78"/>
              </a:rPr>
              <a:t>که تماس با آن ترکیب رخ داده و راه بروز تماس (از طریق چشم، استنشاق، پوست و...)</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هر </a:t>
            </a:r>
            <a:r>
              <a:rPr lang="fa-IR" sz="7400" b="1" dirty="0">
                <a:solidFill>
                  <a:srgbClr val="002060"/>
                </a:solidFill>
                <a:cs typeface="B Nazanin" pitchFamily="2" charset="-78"/>
              </a:rPr>
              <a:t>گونه علائمی که بیمار داراست.</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هر </a:t>
            </a:r>
            <a:r>
              <a:rPr lang="fa-IR" sz="7400" b="1" dirty="0">
                <a:solidFill>
                  <a:srgbClr val="002060"/>
                </a:solidFill>
                <a:cs typeface="B Nazanin" pitchFamily="2" charset="-78"/>
              </a:rPr>
              <a:t>گونه اقدام درمانی که پیش از تماس انجام گرفته است</a:t>
            </a:r>
            <a:r>
              <a:rPr lang="fa-IR" sz="7400" b="1" dirty="0" smtClean="0">
                <a:solidFill>
                  <a:srgbClr val="002060"/>
                </a:solidFill>
                <a:cs typeface="B Nazanin" pitchFamily="2" charset="-78"/>
              </a:rPr>
              <a:t>.</a:t>
            </a:r>
          </a:p>
        </p:txBody>
      </p:sp>
    </p:spTree>
    <p:extLst>
      <p:ext uri="{BB962C8B-B14F-4D97-AF65-F5344CB8AC3E}">
        <p14:creationId xmlns:p14="http://schemas.microsoft.com/office/powerpoint/2010/main" val="642052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320040"/>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cs typeface="B Homa" pitchFamily="2" charset="-78"/>
            </a:endParaRPr>
          </a:p>
        </p:txBody>
      </p:sp>
      <p:sp>
        <p:nvSpPr>
          <p:cNvPr id="3" name="Content Placeholder 2"/>
          <p:cNvSpPr>
            <a:spLocks noGrp="1"/>
          </p:cNvSpPr>
          <p:nvPr>
            <p:ph idx="1"/>
          </p:nvPr>
        </p:nvSpPr>
        <p:spPr>
          <a:xfrm>
            <a:off x="395536" y="1340768"/>
            <a:ext cx="8217650" cy="5256584"/>
          </a:xfrm>
        </p:spPr>
        <p:txBody>
          <a:bodyPr wrap="square" tIns="0" bIns="0" anchor="t" anchorCtr="0">
            <a:noAutofit/>
          </a:bodyPr>
          <a:lstStyle/>
          <a:p>
            <a:pPr marL="0" indent="0" algn="ctr" rtl="1">
              <a:spcBef>
                <a:spcPts val="0"/>
              </a:spcBef>
              <a:buNone/>
            </a:pPr>
            <a:r>
              <a:rPr lang="fa-IR" sz="2400" b="1" dirty="0" smtClean="0">
                <a:cs typeface="B Nazanin" pitchFamily="2" charset="-78"/>
              </a:rPr>
              <a:t> همکاران ما در مرکز اطلاع رسانی داروها و سموم، پس از دریافت اطلاعات فوق و بررسی وضعیت بیمار، توصیه های لازم را به شما ارائه خواهند داد و چنانچه مسمومیت رخ داده در منزل قابل کنترل و درمان نباشد ، شما به پزشک و یا بیمارستان ارجاع خواهید شد.</a:t>
            </a:r>
            <a:r>
              <a:rPr lang="fa-IR" sz="2000" b="1" dirty="0" smtClean="0">
                <a:cs typeface="B Nazanin" pitchFamily="2" charset="-78"/>
              </a:rPr>
              <a:t> </a:t>
            </a: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ctr" rtl="1">
              <a:buNone/>
            </a:pPr>
            <a:r>
              <a:rPr lang="fa-IR" sz="2400" b="1" dirty="0" smtClean="0">
                <a:cs typeface="B Nazanin" pitchFamily="2" charset="-78"/>
              </a:rPr>
              <a:t>در موارد بروز مسمومیت پیش از تماس با مرکز اطلاع رسانی داروها و سموم، جهت حذف سم یا کاهش آسیب، یکسری اقدامات قابل انجام است که در ادامه خواهد آمد.</a:t>
            </a:r>
            <a:endParaRPr lang="fa-IR" sz="2400" dirty="0" smtClean="0">
              <a:cs typeface="B Nazanin" pitchFamily="2" charset="-78"/>
            </a:endParaRPr>
          </a:p>
        </p:txBody>
      </p:sp>
      <p:pic>
        <p:nvPicPr>
          <p:cNvPr id="4" name="Picture 3"/>
          <p:cNvPicPr>
            <a:picLocks noChangeAspect="1"/>
          </p:cNvPicPr>
          <p:nvPr/>
        </p:nvPicPr>
        <p:blipFill>
          <a:blip r:embed="rId2"/>
          <a:stretch>
            <a:fillRect/>
          </a:stretch>
        </p:blipFill>
        <p:spPr>
          <a:xfrm>
            <a:off x="2843808" y="2708920"/>
            <a:ext cx="3600400" cy="2088232"/>
          </a:xfrm>
          <a:prstGeom prst="rect">
            <a:avLst/>
          </a:prstGeom>
        </p:spPr>
      </p:pic>
    </p:spTree>
    <p:extLst>
      <p:ext uri="{BB962C8B-B14F-4D97-AF65-F5344CB8AC3E}">
        <p14:creationId xmlns:p14="http://schemas.microsoft.com/office/powerpoint/2010/main" val="40337592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usaufig1.jpg"/>
          <p:cNvPicPr>
            <a:picLocks noChangeAspect="1"/>
          </p:cNvPicPr>
          <p:nvPr/>
        </p:nvPicPr>
        <p:blipFill>
          <a:blip r:embed="rId2" cstate="print">
            <a:lum bright="20000" contrast="10000"/>
          </a:blip>
          <a:stretch>
            <a:fillRect/>
          </a:stretch>
        </p:blipFill>
        <p:spPr>
          <a:xfrm>
            <a:off x="7020272" y="4221088"/>
            <a:ext cx="2051720" cy="2378546"/>
          </a:xfrm>
          <a:prstGeom prst="rect">
            <a:avLst/>
          </a:prstGeom>
        </p:spPr>
      </p:pic>
      <p:pic>
        <p:nvPicPr>
          <p:cNvPr id="5" name="Picture 4" descr="images123.jpg"/>
          <p:cNvPicPr>
            <a:picLocks noChangeAspect="1"/>
          </p:cNvPicPr>
          <p:nvPr/>
        </p:nvPicPr>
        <p:blipFill>
          <a:blip r:embed="rId3" cstate="print">
            <a:lum contrast="20000"/>
          </a:blip>
          <a:stretch>
            <a:fillRect/>
          </a:stretch>
        </p:blipFill>
        <p:spPr>
          <a:xfrm>
            <a:off x="7092280" y="1052736"/>
            <a:ext cx="1979712" cy="2304256"/>
          </a:xfrm>
          <a:prstGeom prst="rect">
            <a:avLst/>
          </a:prstGeom>
        </p:spPr>
      </p:pic>
      <p:sp>
        <p:nvSpPr>
          <p:cNvPr id="7" name="Title 3"/>
          <p:cNvSpPr>
            <a:spLocks noGrp="1"/>
          </p:cNvSpPr>
          <p:nvPr>
            <p:ph type="title"/>
          </p:nvPr>
        </p:nvSpPr>
        <p:spPr>
          <a:xfrm>
            <a:off x="0" y="260648"/>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cs typeface="B Homa" pitchFamily="2" charset="-78"/>
            </a:endParaRPr>
          </a:p>
        </p:txBody>
      </p:sp>
      <p:sp>
        <p:nvSpPr>
          <p:cNvPr id="3" name="Content Placeholder 2"/>
          <p:cNvSpPr>
            <a:spLocks noGrp="1"/>
          </p:cNvSpPr>
          <p:nvPr>
            <p:ph idx="1"/>
          </p:nvPr>
        </p:nvSpPr>
        <p:spPr>
          <a:xfrm>
            <a:off x="251520" y="1196752"/>
            <a:ext cx="6956276" cy="5400600"/>
          </a:xfrm>
        </p:spPr>
        <p:txBody>
          <a:bodyPr>
            <a:normAutofit/>
          </a:bodyPr>
          <a:lstStyle/>
          <a:p>
            <a:pPr algn="r" rtl="1">
              <a:buNone/>
            </a:pPr>
            <a:r>
              <a:rPr lang="en-US" sz="3000" b="1" dirty="0" smtClean="0">
                <a:solidFill>
                  <a:srgbClr val="C00000"/>
                </a:solidFill>
                <a:cs typeface="B Titr" pitchFamily="2" charset="-78"/>
              </a:rPr>
              <a:t>           </a:t>
            </a:r>
            <a:r>
              <a:rPr lang="fa-IR" sz="3000" b="1" dirty="0" smtClean="0">
                <a:solidFill>
                  <a:srgbClr val="C00000"/>
                </a:solidFill>
                <a:cs typeface="B Titr" pitchFamily="2" charset="-78"/>
              </a:rPr>
              <a:t>تماس استنشاقی:</a:t>
            </a:r>
          </a:p>
          <a:p>
            <a:pPr algn="just" rtl="1">
              <a:buClr>
                <a:srgbClr val="002060"/>
              </a:buClr>
              <a:buSzPct val="100000"/>
              <a:buFont typeface="Wingdings" pitchFamily="2" charset="2"/>
              <a:buChar char=""/>
            </a:pPr>
            <a:r>
              <a:rPr lang="en-US" b="1" dirty="0" smtClean="0">
                <a:cs typeface="B Nazanin" pitchFamily="2" charset="-78"/>
              </a:rPr>
              <a:t> </a:t>
            </a:r>
            <a:r>
              <a:rPr lang="fa-IR" dirty="0" smtClean="0">
                <a:cs typeface="B Nazanin" pitchFamily="2" charset="-78"/>
              </a:rPr>
              <a:t>سریعاً مصدوم را به هوای آزاد منتقل کنید، سعی کنید تا حد امکان سریع محیط آلوده را ترک کرده و از تنفس دود و بخارات آلوده خودداری کنید.</a:t>
            </a:r>
          </a:p>
          <a:p>
            <a:pPr lvl="0" algn="just" rtl="1">
              <a:buClr>
                <a:srgbClr val="002060"/>
              </a:buClr>
              <a:buSzPct val="100000"/>
              <a:buFont typeface="Wingdings" pitchFamily="2" charset="2"/>
              <a:buChar char=""/>
            </a:pPr>
            <a:r>
              <a:rPr lang="en-US" dirty="0" smtClean="0">
                <a:cs typeface="B Nazanin" pitchFamily="2" charset="-78"/>
              </a:rPr>
              <a:t> </a:t>
            </a:r>
            <a:r>
              <a:rPr lang="fa-IR" dirty="0" smtClean="0">
                <a:cs typeface="B Nazanin" pitchFamily="2" charset="-78"/>
              </a:rPr>
              <a:t>از تمیز و خالی بودن دهان و راه های تنفسی مصدوم اطمینان حاصل کنید.</a:t>
            </a:r>
          </a:p>
          <a:p>
            <a:pPr lvl="0" algn="just" rtl="1">
              <a:buClr>
                <a:srgbClr val="002060"/>
              </a:buClr>
              <a:buSzPct val="100000"/>
              <a:buFont typeface="Wingdings" pitchFamily="2" charset="2"/>
              <a:buChar char=""/>
            </a:pPr>
            <a:r>
              <a:rPr lang="en-US" dirty="0" smtClean="0">
                <a:cs typeface="B Nazanin" pitchFamily="2" charset="-78"/>
              </a:rPr>
              <a:t> </a:t>
            </a:r>
            <a:r>
              <a:rPr lang="fa-IR" dirty="0" smtClean="0">
                <a:cs typeface="B Nazanin" pitchFamily="2" charset="-78"/>
              </a:rPr>
              <a:t>چنانچه در فضای بسته یا داخل منزل هستید، درها و پنجره ها را باز کرده تا تهویه هوا بهتر انجام گیرد.</a:t>
            </a:r>
          </a:p>
          <a:p>
            <a:pPr lvl="0" algn="ctr" rtl="1">
              <a:buNone/>
            </a:pPr>
            <a:endParaRPr lang="fa-IR" sz="1600" dirty="0" smtClean="0">
              <a:solidFill>
                <a:srgbClr val="C00000"/>
              </a:solidFill>
              <a:cs typeface="B Titr" pitchFamily="2" charset="-78"/>
            </a:endParaRPr>
          </a:p>
          <a:p>
            <a:pPr lvl="0" algn="r" rtl="1">
              <a:buNone/>
            </a:pPr>
            <a:r>
              <a:rPr lang="en-US" sz="3000" dirty="0" smtClean="0">
                <a:solidFill>
                  <a:srgbClr val="C00000"/>
                </a:solidFill>
                <a:cs typeface="B Titr" pitchFamily="2" charset="-78"/>
              </a:rPr>
              <a:t>           </a:t>
            </a:r>
            <a:r>
              <a:rPr lang="fa-IR" sz="3000" dirty="0" smtClean="0">
                <a:solidFill>
                  <a:srgbClr val="C00000"/>
                </a:solidFill>
                <a:cs typeface="B Titr" pitchFamily="2" charset="-78"/>
              </a:rPr>
              <a:t>تماس پوستی:</a:t>
            </a:r>
            <a:endParaRPr lang="fa-IR" sz="3000" dirty="0" smtClean="0">
              <a:cs typeface="B Titr" pitchFamily="2" charset="-78"/>
            </a:endParaRP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لباسهای آلوده را سریعاً خارج کنید.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اگر باقیمانده سم بصورت پودر خشک وجود دارد، آن را با دستمال خشک پاک کنید.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برای حداقل 15 دقیقه پوست را با آب معمولی شستشو دهید.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بخاطر داشته باشید از هیچ دارو یا پمادی در محل تماس با سم استفاده ننمایید مگر آنکه توسط پزشک تجویز شده باشد.</a:t>
            </a:r>
          </a:p>
          <a:p>
            <a:pPr algn="just" rtl="1"/>
            <a:endParaRPr lang="fa-IR" dirty="0" smtClean="0"/>
          </a:p>
          <a:p>
            <a:endParaRPr lang="en-US" dirty="0"/>
          </a:p>
        </p:txBody>
      </p:sp>
    </p:spTree>
    <p:extLst>
      <p:ext uri="{BB962C8B-B14F-4D97-AF65-F5344CB8AC3E}">
        <p14:creationId xmlns:p14="http://schemas.microsoft.com/office/powerpoint/2010/main" val="3488296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0" y="260648"/>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cs typeface="B Homa" pitchFamily="2" charset="-78"/>
            </a:endParaRPr>
          </a:p>
        </p:txBody>
      </p:sp>
      <p:sp>
        <p:nvSpPr>
          <p:cNvPr id="3" name="Content Placeholder 2"/>
          <p:cNvSpPr>
            <a:spLocks noGrp="1"/>
          </p:cNvSpPr>
          <p:nvPr>
            <p:ph idx="1"/>
          </p:nvPr>
        </p:nvSpPr>
        <p:spPr>
          <a:xfrm>
            <a:off x="285720" y="1142984"/>
            <a:ext cx="7786742" cy="5715016"/>
          </a:xfrm>
        </p:spPr>
        <p:txBody>
          <a:bodyPr>
            <a:normAutofit fontScale="55000" lnSpcReduction="20000"/>
          </a:bodyPr>
          <a:lstStyle/>
          <a:p>
            <a:pPr algn="r" rtl="1">
              <a:buNone/>
            </a:pPr>
            <a:r>
              <a:rPr lang="en-US" sz="4500" b="1" dirty="0" smtClean="0">
                <a:solidFill>
                  <a:srgbClr val="C00000"/>
                </a:solidFill>
                <a:cs typeface="B Titr" pitchFamily="2" charset="-78"/>
              </a:rPr>
              <a:t>  </a:t>
            </a:r>
            <a:r>
              <a:rPr lang="fa-IR" sz="4500" b="1" dirty="0" smtClean="0">
                <a:solidFill>
                  <a:srgbClr val="C00000"/>
                </a:solidFill>
                <a:cs typeface="B Titr" pitchFamily="2" charset="-78"/>
              </a:rPr>
              <a:t>تماس</a:t>
            </a:r>
            <a:r>
              <a:rPr lang="fa-IR" sz="4000" b="1" dirty="0" smtClean="0">
                <a:solidFill>
                  <a:srgbClr val="C00000"/>
                </a:solidFill>
                <a:cs typeface="B Titr" pitchFamily="2" charset="-78"/>
              </a:rPr>
              <a:t> چشمی: </a:t>
            </a:r>
            <a:r>
              <a:rPr lang="fa-IR" b="1" dirty="0"/>
              <a:t> </a:t>
            </a:r>
            <a:endParaRPr lang="fa-IR" dirty="0" smtClean="0"/>
          </a:p>
          <a:p>
            <a:pPr lvl="0" algn="just" rtl="1"/>
            <a:r>
              <a:rPr lang="fa-IR" sz="4400" dirty="0" smtClean="0">
                <a:cs typeface="B Nazanin" pitchFamily="2" charset="-78"/>
              </a:rPr>
              <a:t>چنانچه بیمار دارای لنز است، آن را خارج کنید.</a:t>
            </a:r>
          </a:p>
          <a:p>
            <a:pPr lvl="0" algn="just" rtl="1"/>
            <a:r>
              <a:rPr lang="fa-IR" sz="4400" dirty="0" smtClean="0">
                <a:cs typeface="B Nazanin" pitchFamily="2" charset="-78"/>
              </a:rPr>
              <a:t>چشم آلوده شده را به مدت حداقل 15 دقیقه با آب معمولی شستشو دهید. از ورود آب آلوده به چشم غیر درگیر خودداری کنید.</a:t>
            </a:r>
          </a:p>
          <a:p>
            <a:pPr lvl="0" algn="just" rtl="1"/>
            <a:r>
              <a:rPr lang="fa-IR" sz="4400" dirty="0" smtClean="0">
                <a:cs typeface="B Nazanin" pitchFamily="2" charset="-78"/>
              </a:rPr>
              <a:t>در طی شستشو مطمئن شوید چشم بیمار باز است و وی را به پلک زدن تشویق کنید.</a:t>
            </a:r>
          </a:p>
          <a:p>
            <a:pPr lvl="0" algn="just" rtl="1"/>
            <a:r>
              <a:rPr lang="fa-IR" sz="4400" dirty="0" smtClean="0">
                <a:cs typeface="B Nazanin" pitchFamily="2" charset="-78"/>
              </a:rPr>
              <a:t>به بیمار توصیه کنید از مالش دادن چشم ها خودداری کند.</a:t>
            </a:r>
          </a:p>
          <a:p>
            <a:pPr lvl="0" algn="just" rtl="1">
              <a:buNone/>
            </a:pPr>
            <a:r>
              <a:rPr lang="fa-IR" dirty="0" smtClean="0"/>
              <a:t> </a:t>
            </a:r>
          </a:p>
          <a:p>
            <a:pPr lvl="0" algn="just" rtl="1">
              <a:buNone/>
            </a:pPr>
            <a:endParaRPr lang="fa-IR" dirty="0" smtClean="0"/>
          </a:p>
          <a:p>
            <a:pPr algn="r" rtl="1">
              <a:buNone/>
            </a:pPr>
            <a:r>
              <a:rPr lang="fa-IR" sz="4500" b="1" dirty="0" smtClean="0">
                <a:solidFill>
                  <a:srgbClr val="C00000"/>
                </a:solidFill>
                <a:cs typeface="B Titr" pitchFamily="2" charset="-78"/>
              </a:rPr>
              <a:t>تماس از راه خوراکی:</a:t>
            </a:r>
            <a:endParaRPr lang="fa-IR" dirty="0" smtClean="0"/>
          </a:p>
          <a:p>
            <a:pPr algn="just" rtl="1"/>
            <a:r>
              <a:rPr lang="fa-IR" b="1" dirty="0"/>
              <a:t> </a:t>
            </a:r>
            <a:r>
              <a:rPr lang="fa-IR" sz="4400" dirty="0" smtClean="0">
                <a:cs typeface="B Nazanin" pitchFamily="2" charset="-78"/>
              </a:rPr>
              <a:t>بوسیله </a:t>
            </a:r>
            <a:r>
              <a:rPr lang="fa-IR" sz="4400" dirty="0">
                <a:cs typeface="B Nazanin" pitchFamily="2" charset="-78"/>
              </a:rPr>
              <a:t>آب، دهان را کاملاً از بقایای سم بشوئید.</a:t>
            </a:r>
            <a:endParaRPr lang="fa-IR" sz="4400" dirty="0" smtClean="0">
              <a:cs typeface="B Nazanin" pitchFamily="2" charset="-78"/>
            </a:endParaRPr>
          </a:p>
          <a:p>
            <a:pPr lvl="0" algn="just" rtl="1"/>
            <a:r>
              <a:rPr lang="fa-IR" sz="4400" dirty="0" smtClean="0">
                <a:cs typeface="B Nazanin" pitchFamily="2" charset="-78"/>
              </a:rPr>
              <a:t>بیمار </a:t>
            </a:r>
            <a:r>
              <a:rPr lang="fa-IR" sz="4400" dirty="0">
                <a:cs typeface="B Nazanin" pitchFamily="2" charset="-78"/>
              </a:rPr>
              <a:t>را وادار به استفراغ نکنید، القای استفراغ می تواند به بیمار آسیب بزند.</a:t>
            </a:r>
            <a:endParaRPr lang="fa-IR" sz="4400" dirty="0" smtClean="0">
              <a:cs typeface="B Nazanin" pitchFamily="2" charset="-78"/>
            </a:endParaRPr>
          </a:p>
          <a:p>
            <a:pPr lvl="0" algn="just" rtl="1"/>
            <a:r>
              <a:rPr lang="fa-IR" sz="4400" dirty="0" smtClean="0">
                <a:cs typeface="B Nazanin" pitchFamily="2" charset="-78"/>
              </a:rPr>
              <a:t>چنانچه </a:t>
            </a:r>
            <a:r>
              <a:rPr lang="fa-IR" sz="4400" dirty="0">
                <a:cs typeface="B Nazanin" pitchFamily="2" charset="-78"/>
              </a:rPr>
              <a:t>بیمار استفراغ کرده باشد، وی را به سمت چپش بخوابانید تا از ورود مواد استفراغی به راه های هوایی جلوگیری شود.</a:t>
            </a:r>
            <a:endParaRPr lang="fa-IR" sz="4400" dirty="0" smtClean="0">
              <a:cs typeface="B Nazanin" pitchFamily="2" charset="-78"/>
            </a:endParaRPr>
          </a:p>
          <a:p>
            <a:pPr lvl="0" algn="just" rtl="1"/>
            <a:r>
              <a:rPr lang="fa-IR" sz="4400" dirty="0" smtClean="0">
                <a:cs typeface="B Nazanin" pitchFamily="2" charset="-78"/>
              </a:rPr>
              <a:t>به </a:t>
            </a:r>
            <a:r>
              <a:rPr lang="fa-IR" sz="4400" dirty="0">
                <a:cs typeface="B Nazanin" pitchFamily="2" charset="-78"/>
              </a:rPr>
              <a:t>بیمار هیچ غذا و یا نوشیدنی تا زمانی که توصیه نشده ندهید</a:t>
            </a:r>
            <a:r>
              <a:rPr lang="fa-IR" sz="4400" dirty="0" smtClean="0">
                <a:cs typeface="B Nazanin" pitchFamily="2" charset="-78"/>
              </a:rPr>
              <a:t>.</a:t>
            </a:r>
            <a:r>
              <a:rPr lang="fa-IR" sz="4400" dirty="0">
                <a:cs typeface="B Nazanin" pitchFamily="2" charset="-78"/>
              </a:rPr>
              <a:t> </a:t>
            </a:r>
            <a:endParaRPr lang="fa-IR" sz="4400" dirty="0" smtClean="0">
              <a:cs typeface="B Nazanin" pitchFamily="2" charset="-78"/>
            </a:endParaRPr>
          </a:p>
          <a:p>
            <a:pPr algn="just"/>
            <a:endParaRPr lang="en-US" dirty="0"/>
          </a:p>
        </p:txBody>
      </p:sp>
      <p:pic>
        <p:nvPicPr>
          <p:cNvPr id="8" name="Picture 7" descr="246341637118380932352542372051481929250255.jpg"/>
          <p:cNvPicPr>
            <a:picLocks noChangeAspect="1"/>
          </p:cNvPicPr>
          <p:nvPr/>
        </p:nvPicPr>
        <p:blipFill>
          <a:blip r:embed="rId3" cstate="print"/>
          <a:stretch>
            <a:fillRect/>
          </a:stretch>
        </p:blipFill>
        <p:spPr>
          <a:xfrm>
            <a:off x="285720" y="3789040"/>
            <a:ext cx="1477968" cy="1096123"/>
          </a:xfrm>
          <a:prstGeom prst="rect">
            <a:avLst/>
          </a:prstGeom>
        </p:spPr>
      </p:pic>
      <p:pic>
        <p:nvPicPr>
          <p:cNvPr id="2" name="Picture 1"/>
          <p:cNvPicPr>
            <a:picLocks noChangeAspect="1"/>
          </p:cNvPicPr>
          <p:nvPr/>
        </p:nvPicPr>
        <p:blipFill>
          <a:blip r:embed="rId4"/>
          <a:stretch>
            <a:fillRect/>
          </a:stretch>
        </p:blipFill>
        <p:spPr>
          <a:xfrm>
            <a:off x="8072462" y="1114296"/>
            <a:ext cx="1064000" cy="1476375"/>
          </a:xfrm>
          <a:prstGeom prst="rect">
            <a:avLst/>
          </a:prstGeom>
        </p:spPr>
      </p:pic>
    </p:spTree>
    <p:extLst>
      <p:ext uri="{BB962C8B-B14F-4D97-AF65-F5344CB8AC3E}">
        <p14:creationId xmlns:p14="http://schemas.microsoft.com/office/powerpoint/2010/main" val="148397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0"/>
            <a:ext cx="5544616" cy="6858000"/>
          </a:xfrm>
          <a:prstGeom prst="rect">
            <a:avLst/>
          </a:prstGeom>
        </p:spPr>
      </p:pic>
    </p:spTree>
    <p:extLst>
      <p:ext uri="{BB962C8B-B14F-4D97-AF65-F5344CB8AC3E}">
        <p14:creationId xmlns:p14="http://schemas.microsoft.com/office/powerpoint/2010/main" val="103109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516216" y="980728"/>
            <a:ext cx="2088232" cy="324036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9600" b="1" dirty="0" smtClean="0">
                <a:ln w="50800"/>
                <a:solidFill>
                  <a:srgbClr val="FFFF00"/>
                </a:solidFill>
                <a:effectLst>
                  <a:glow rad="63500">
                    <a:schemeClr val="accent2">
                      <a:satMod val="175000"/>
                      <a:alpha val="40000"/>
                    </a:schemeClr>
                  </a:glow>
                  <a:innerShdw blurRad="63500" dist="50800" dir="8100000">
                    <a:prstClr val="black">
                      <a:alpha val="50000"/>
                    </a:prstClr>
                  </a:innerShdw>
                </a:effectLst>
                <a:cs typeface="B Davat" pitchFamily="2" charset="-78"/>
              </a:rPr>
              <a:t>1 آبان ماه</a:t>
            </a:r>
            <a:endParaRPr lang="en-US" sz="9600" b="1" dirty="0">
              <a:ln w="50800"/>
              <a:solidFill>
                <a:srgbClr val="FFFF00"/>
              </a:solidFill>
              <a:effectLst>
                <a:glow rad="63500">
                  <a:schemeClr val="accent2">
                    <a:satMod val="175000"/>
                    <a:alpha val="40000"/>
                  </a:schemeClr>
                </a:glow>
                <a:innerShdw blurRad="63500" dist="50800" dir="8100000">
                  <a:prstClr val="black">
                    <a:alpha val="50000"/>
                  </a:prstClr>
                </a:innerShdw>
              </a:effectLst>
              <a:cs typeface="B Davat" pitchFamily="2" charset="-78"/>
            </a:endParaRPr>
          </a:p>
        </p:txBody>
      </p:sp>
      <p:sp>
        <p:nvSpPr>
          <p:cNvPr id="7" name="Title 3"/>
          <p:cNvSpPr txBox="1">
            <a:spLocks/>
          </p:cNvSpPr>
          <p:nvPr/>
        </p:nvSpPr>
        <p:spPr>
          <a:xfrm>
            <a:off x="206583" y="980728"/>
            <a:ext cx="2853249" cy="2057400"/>
          </a:xfrm>
          <a:prstGeom prst="rect">
            <a:avLst/>
          </a:prstGeom>
        </p:spPr>
        <p:txBody>
          <a:bodyPr vert="horz" lIns="45720" tIns="0" rIns="45720" bIns="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rtl="1">
              <a:spcBef>
                <a:spcPct val="0"/>
              </a:spcBef>
              <a:defRPr/>
            </a:pPr>
            <a:r>
              <a:rPr kumimoji="0" lang="fa-IR" sz="3600" b="1" i="0" u="none" strike="noStrike" kern="1200" normalizeH="0" baseline="0" noProof="0" dirty="0" smtClean="0">
                <a:ln w="11430"/>
                <a:solidFill>
                  <a:srgbClr val="FFCC00"/>
                </a:solidFill>
                <a:effectLst>
                  <a:outerShdw blurRad="50800" dist="39000" dir="5460000" algn="tl">
                    <a:srgbClr val="000000">
                      <a:alpha val="38000"/>
                    </a:srgbClr>
                  </a:outerShdw>
                </a:effectLst>
                <a:uLnTx/>
                <a:uFillTx/>
                <a:latin typeface="+mj-lt"/>
                <a:ea typeface="+mj-ea"/>
                <a:cs typeface="B Titr" pitchFamily="2" charset="-78"/>
              </a:rPr>
              <a:t>پ</a:t>
            </a:r>
            <a:r>
              <a:rPr lang="ar-SA" sz="3600" b="1" dirty="0" smtClean="0">
                <a:ln w="11430"/>
                <a:solidFill>
                  <a:srgbClr val="FFCC00"/>
                </a:solidFill>
                <a:effectLst>
                  <a:outerShdw blurRad="50800" dist="39000" dir="5460000" algn="tl">
                    <a:srgbClr val="000000">
                      <a:alpha val="38000"/>
                    </a:srgbClr>
                  </a:outerShdw>
                </a:effectLst>
                <a:latin typeface="+mj-lt"/>
                <a:ea typeface="+mj-ea"/>
                <a:cs typeface="B Titr" pitchFamily="2" charset="-78"/>
              </a:rPr>
              <a:t>یشگیری از</a:t>
            </a:r>
            <a:r>
              <a:rPr lang="fa-IR" sz="3600" b="1" dirty="0" smtClean="0">
                <a:ln w="11430"/>
                <a:solidFill>
                  <a:srgbClr val="FFCC00"/>
                </a:solidFill>
                <a:effectLst>
                  <a:outerShdw blurRad="50800" dist="39000" dir="5460000" algn="tl">
                    <a:srgbClr val="000000">
                      <a:alpha val="38000"/>
                    </a:srgbClr>
                  </a:outerShdw>
                </a:effectLst>
                <a:latin typeface="+mj-lt"/>
                <a:ea typeface="+mj-ea"/>
                <a:cs typeface="B Titr" pitchFamily="2" charset="-78"/>
              </a:rPr>
              <a:t> بروز</a:t>
            </a:r>
            <a:r>
              <a:rPr lang="ar-SA" sz="3600" b="1" dirty="0" smtClean="0">
                <a:ln w="11430"/>
                <a:solidFill>
                  <a:srgbClr val="FFCC00"/>
                </a:solidFill>
                <a:effectLst>
                  <a:outerShdw blurRad="50800" dist="39000" dir="5460000" algn="tl">
                    <a:srgbClr val="000000">
                      <a:alpha val="38000"/>
                    </a:srgbClr>
                  </a:outerShdw>
                </a:effectLst>
                <a:latin typeface="+mj-lt"/>
                <a:ea typeface="+mj-ea"/>
                <a:cs typeface="B Titr" pitchFamily="2" charset="-78"/>
              </a:rPr>
              <a:t> مسمومیت ناشی از داروها</a:t>
            </a:r>
            <a:endParaRPr lang="en-US" sz="3600" b="1" dirty="0">
              <a:ln w="11430"/>
              <a:solidFill>
                <a:srgbClr val="FFCC00"/>
              </a:solidFill>
              <a:effectLst>
                <a:outerShdw blurRad="50800" dist="39000" dir="5460000" algn="tl">
                  <a:srgbClr val="000000">
                    <a:alpha val="38000"/>
                  </a:srgbClr>
                </a:outerShdw>
              </a:effectLst>
              <a:latin typeface="+mj-lt"/>
              <a:ea typeface="+mj-ea"/>
              <a:cs typeface="B Titr" pitchFamily="2" charset="-78"/>
            </a:endParaRPr>
          </a:p>
        </p:txBody>
      </p:sp>
      <p:pic>
        <p:nvPicPr>
          <p:cNvPr id="6" name="Picture 5" descr="MP900400871.JPG"/>
          <p:cNvPicPr>
            <a:picLocks noChangeAspect="1"/>
          </p:cNvPicPr>
          <p:nvPr/>
        </p:nvPicPr>
        <p:blipFill>
          <a:blip r:embed="rId2" cstate="print"/>
          <a:stretch>
            <a:fillRect/>
          </a:stretch>
        </p:blipFill>
        <p:spPr>
          <a:xfrm>
            <a:off x="3059832" y="116632"/>
            <a:ext cx="2853249" cy="342899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06583" y="3545631"/>
            <a:ext cx="2853249" cy="31957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188640"/>
            <a:ext cx="6950968" cy="792088"/>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
        <p:nvSpPr>
          <p:cNvPr id="5" name="Content Placeholder 4"/>
          <p:cNvSpPr>
            <a:spLocks noGrp="1"/>
          </p:cNvSpPr>
          <p:nvPr>
            <p:ph idx="1"/>
          </p:nvPr>
        </p:nvSpPr>
        <p:spPr>
          <a:xfrm>
            <a:off x="539552" y="1124744"/>
            <a:ext cx="8064896" cy="5287552"/>
          </a:xfrm>
        </p:spPr>
        <p:txBody>
          <a:bodyPr>
            <a:normAutofit fontScale="85000" lnSpcReduction="10000"/>
          </a:bodyPr>
          <a:lstStyle/>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   </a:t>
            </a:r>
            <a:r>
              <a:rPr lang="fa-IR" sz="2400" b="1" dirty="0" smtClean="0">
                <a:cs typeface="B Nazanin" pitchFamily="2" charset="-78"/>
              </a:rPr>
              <a:t>با مصرف خودسرانه داروها بدون تجويز پزشك و راهنمایی داروساز، سلامت خود را به خطر نيندازيد. </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  </a:t>
            </a:r>
            <a:r>
              <a:rPr lang="fa-IR" sz="2400" b="1" dirty="0" smtClean="0">
                <a:cs typeface="B Nazanin" pitchFamily="2" charset="-78"/>
              </a:rPr>
              <a:t>مقادير بالاي برخي از داروهاي به ظاهر كم خطر، مي توانند براي فرد  خصوصاً کودکان و افراد مسن كشنده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3. </a:t>
            </a:r>
            <a:r>
              <a:rPr lang="fa-IR" sz="2400" b="1" dirty="0" smtClean="0">
                <a:cs typeface="B Nazanin" pitchFamily="2" charset="-78"/>
              </a:rPr>
              <a:t>شايعترين علت بروز مسموميت در جهان، مصرف داروها بيش از مقادير درماني مي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4. </a:t>
            </a:r>
            <a:r>
              <a:rPr lang="fa-IR" sz="2400" b="1" dirty="0" smtClean="0">
                <a:cs typeface="B Nazanin" pitchFamily="2" charset="-78"/>
              </a:rPr>
              <a:t>هفتاد درصد از مسمومیت های ارجاع شده به مراکز اطلاع رسانی داروها و سموم کشور، مسمومیت های دارویی می باشد.</a:t>
            </a:r>
            <a:endParaRPr lang="en-US" sz="2400" b="1" dirty="0" smtClean="0">
              <a:cs typeface="B Nazanin" pitchFamily="2" charset="-78"/>
            </a:endParaRP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5. </a:t>
            </a:r>
            <a:r>
              <a:rPr lang="fa-IR" sz="2400" b="1" dirty="0" smtClean="0">
                <a:cs typeface="B Nazanin" pitchFamily="2" charset="-78"/>
              </a:rPr>
              <a:t>دهان، شایع ترین راه ورود سموم به بدن.</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6.  </a:t>
            </a:r>
            <a:r>
              <a:rPr lang="fa-IR" sz="2400" b="1" dirty="0" smtClean="0">
                <a:cs typeface="B Nazanin" pitchFamily="2" charset="-78"/>
              </a:rPr>
              <a:t>داروها را دور از ديد و دسترس كودكان و در ارتفاع بالا ودر كمد مجهز به قفل نگه داري نماييد.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7. </a:t>
            </a:r>
            <a:r>
              <a:rPr lang="fa-IR" sz="2400" b="1" dirty="0" smtClean="0">
                <a:cs typeface="B Nazanin" pitchFamily="2" charset="-78"/>
              </a:rPr>
              <a:t>در هنگام بيماري كودكتان مراقب باشيد تا دوز تكراري دارو به وي ندهيد.</a:t>
            </a:r>
          </a:p>
          <a:p>
            <a:pPr marL="514350" lvl="0" indent="-514350" algn="just" rtl="1">
              <a:lnSpc>
                <a:spcPct val="120000"/>
              </a:lnSpc>
              <a:buClr>
                <a:schemeClr val="tx2">
                  <a:lumMod val="75000"/>
                </a:schemeClr>
              </a:buClr>
              <a:buSzPct val="100000"/>
              <a:buNone/>
            </a:pPr>
            <a:r>
              <a:rPr lang="fa-IR" sz="2400" b="1" dirty="0" smtClean="0">
                <a:solidFill>
                  <a:schemeClr val="accent1">
                    <a:lumMod val="75000"/>
                  </a:schemeClr>
                </a:solidFill>
                <a:cs typeface="B Titr" panose="00000700000000000000" pitchFamily="2" charset="-78"/>
              </a:rPr>
              <a:t>8</a:t>
            </a:r>
            <a:r>
              <a:rPr lang="fa-IR" sz="2400" b="1" dirty="0" smtClean="0">
                <a:solidFill>
                  <a:schemeClr val="accent1">
                    <a:lumMod val="75000"/>
                  </a:schemeClr>
                </a:solidFill>
                <a:cs typeface="B Nazanin" pitchFamily="2" charset="-78"/>
              </a:rPr>
              <a:t>. </a:t>
            </a:r>
            <a:r>
              <a:rPr lang="fa-IR" sz="2400" b="1" dirty="0" smtClean="0">
                <a:cs typeface="B Nazanin" pitchFamily="2" charset="-78"/>
              </a:rPr>
              <a:t>برای کاهش تب در کودکان، داروی استامینوفن را بر اساس وزن و سن کودک و با مشورت پزشک و داروساز به کودک بدهید. مقادیر بیش از حد درمانی استامینوفن می تواند ایجاد مسمومیت نماید.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9. </a:t>
            </a:r>
            <a:r>
              <a:rPr lang="fa-IR" sz="2400" b="1" dirty="0" smtClean="0">
                <a:cs typeface="B Nazanin" pitchFamily="2" charset="-78"/>
              </a:rPr>
              <a:t>داروهاي مصرفي افراد خانواده را دور از دسترس كودكان نگهداريد. </a:t>
            </a:r>
            <a:endParaRPr lang="en-US" sz="2400" b="1" dirty="0" smtClean="0">
              <a:cs typeface="B Nazanin" pitchFamily="2" charset="-78"/>
            </a:endParaRPr>
          </a:p>
          <a:p>
            <a:pPr marL="514350" lvl="0" indent="-514350" algn="just" rtl="1">
              <a:buClr>
                <a:schemeClr val="tx2">
                  <a:lumMod val="75000"/>
                </a:schemeClr>
              </a:buClr>
              <a:buSzPct val="100000"/>
              <a:buNone/>
            </a:pPr>
            <a:endParaRPr lang="fa-IR" sz="2400" b="1" dirty="0" smtClean="0">
              <a:cs typeface="B Nazanin" pitchFamily="2" charset="-78"/>
            </a:endParaRPr>
          </a:p>
          <a:p>
            <a:pPr marL="514350" lvl="0" indent="-514350" algn="just" rtl="1">
              <a:buClr>
                <a:schemeClr val="tx2">
                  <a:lumMod val="75000"/>
                </a:schemeClr>
              </a:buClr>
              <a:buSzPct val="100000"/>
              <a:buNone/>
            </a:pPr>
            <a:endParaRPr lang="en-US" dirty="0" smtClean="0"/>
          </a:p>
          <a:p>
            <a:pPr marL="514350" indent="-514350" algn="just" rtl="1">
              <a:buClr>
                <a:schemeClr val="tx2">
                  <a:lumMod val="75000"/>
                </a:schemeClr>
              </a:buClr>
              <a:buSzPct val="100000"/>
              <a:buNone/>
            </a:pPr>
            <a:endParaRPr lang="en-US" b="1" dirty="0" smtClean="0">
              <a:cs typeface="B Nazanin" pitchFamily="2" charset="-78"/>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BE1B6DD8-9976-4550-A6F4-B2DD4EA939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3092</TotalTime>
  <Words>9196</Words>
  <Application>Microsoft Office PowerPoint</Application>
  <PresentationFormat>On-screen Show (4:3)</PresentationFormat>
  <Paragraphs>436</Paragraphs>
  <Slides>68</Slides>
  <Notes>1</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Facet</vt:lpstr>
      <vt:lpstr>Wood Type</vt:lpstr>
      <vt:lpstr>PowerPoint Presentation</vt:lpstr>
      <vt:lpstr>معرفی هفته پیشگیری از مسمومیتها</vt:lpstr>
      <vt:lpstr>معرفی هفته پیشگیری از مسمومیتها</vt:lpstr>
      <vt:lpstr>معرفی هفته پیشگیری از مسمومیتها</vt:lpstr>
      <vt:lpstr>PowerPoint Presentation</vt:lpstr>
      <vt:lpstr>عناوین روزهای هفته</vt:lpstr>
      <vt:lpstr>PowerPoint Presentation</vt:lpstr>
      <vt:lpstr>PowerPoint Presentation</vt:lpstr>
      <vt:lpstr>پیشگیری از مسمومیت ناشی از داروها</vt:lpstr>
      <vt:lpstr>پیشگیری از مسمومیت ناشی از داروها</vt:lpstr>
      <vt:lpstr>پیشگیری از مسمومیت ناشی از داروها</vt:lpstr>
      <vt:lpstr>پیشگیری از مسمومیت ناشی از داروها</vt:lpstr>
      <vt:lpstr>پیشگیری از مسمومیت ناشی از داروها</vt:lpstr>
      <vt:lpstr>پیشگیری از مسمومیت ناشی با سم فسفیدآمید    (قرص برنج)</vt:lpstr>
      <vt:lpstr>پیشگیری از مسمومیت ناشی با سم فسفیدآمید             (قرص برنج)</vt:lpstr>
      <vt:lpstr>پیشگیری از مسمومیت ناشی با سم فسفیدآمید             (قرص برنج)</vt:lpstr>
      <vt:lpstr>پيشگيري از مسموميت ها در کودکان</vt:lpstr>
      <vt:lpstr>پيشگيري از مسموميت ها در اطفال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پيشگيري از مسموميت با مواد غذايي  و گياهان سمي</vt:lpstr>
      <vt:lpstr>پيشگيري از مسموميت با مواد غذايي  و گياهان سمي</vt:lpstr>
      <vt:lpstr>پيشگيري از مسموميت با مواد غذايي  و گياهان سمي</vt:lpstr>
      <vt:lpstr>پيشگيري از مسموميت با مواد  غذايي  و گياهان سمي</vt:lpstr>
      <vt:lpstr>پيشگيري از بروز مسموميت با سموم دفع آفات نباتی ، مواد شيميايي و شوینده خانگی</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مسموميت ناشي از گزیدگی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PowerPoint Presentation</vt:lpstr>
      <vt:lpstr>پيشگيري از مسموميت ناشي از گزيدگي ها</vt:lpstr>
      <vt:lpstr>پيشگيري از مسموميت ناشي از گزيدگي ها</vt:lpstr>
      <vt:lpstr>پيشگيري از مسموميت ناشي از گزيدگي ها</vt:lpstr>
      <vt:lpstr>پيشگيري ازمسموميت  ناشي از سوء مصرف الکل و متانول</vt:lpstr>
      <vt:lpstr>پيشگيري ازمسموميت  ناشي از سوء مصرف الکل و متانول</vt:lpstr>
      <vt:lpstr>پيشگيري ازمسموميت  ناشي از سوء مصرف الکل و متانول</vt:lpstr>
      <vt:lpstr>پيشگيري ازمسموميت  ناشي از سوء مصرف الکل و متانول</vt:lpstr>
      <vt:lpstr>پيشگيري ازمسموميت ناشي از سوء مصرف مواد مخدر و محرک</vt:lpstr>
      <vt:lpstr>پيشگيري ازمسموميت  ناشي از سوء مصرف مواد مخدر و محرک</vt:lpstr>
      <vt:lpstr>پيشگيري ازمسموميت  ناشي از سوء مصرف مواد</vt:lpstr>
      <vt:lpstr>پيشگيري ازمسموميت ناشي از سوء مصرف مواد </vt:lpstr>
      <vt:lpstr>پيشگيري ازمسموميت  ناشي از سوء مصرف مواد </vt:lpstr>
      <vt:lpstr>ايمن  سازي منازل  از نظر بروز مسموميت  ها</vt:lpstr>
      <vt:lpstr>ايمن سازي منازل از نظر بروز مسموميت ها</vt:lpstr>
      <vt:lpstr>ايمن سازي منازل از نظر بروز مسموميت ها</vt:lpstr>
      <vt:lpstr>ايمن سازي منازل از نظر بروز مسموميت ها</vt:lpstr>
      <vt:lpstr>ايمن سازي منازل از نظر بروز مسموميت ها</vt:lpstr>
      <vt:lpstr>ايمن سازي منازل از نظر بروز مسموميت ها</vt:lpstr>
      <vt:lpstr>اقدامات اولیه در بروز مسمومیت</vt:lpstr>
      <vt:lpstr>اقدامات اولیه در بروز مسمومیت</vt:lpstr>
      <vt:lpstr>اقدامات اولیه در بروز مسمومیت</vt:lpstr>
      <vt:lpstr>اقدامات اولیه در بروز مسمومیت</vt:lpstr>
    </vt:vector>
  </TitlesOfParts>
  <Company>MUMS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هفته پیشگیری از مسمومیتها 1 تا 7 آبان ماه 1388</dc:title>
  <dc:creator>q</dc:creator>
  <cp:lastModifiedBy>Maryam Rabbani Abolfazli</cp:lastModifiedBy>
  <cp:revision>279</cp:revision>
  <dcterms:created xsi:type="dcterms:W3CDTF">2008-11-05T19:51:37Z</dcterms:created>
  <dcterms:modified xsi:type="dcterms:W3CDTF">2020-10-27T06:06:50Z</dcterms:modified>
</cp:coreProperties>
</file>