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2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3E94F76-8C39-4A48-9C16-F57BC3861252}" type="datetimeFigureOut">
              <a:rPr lang="en-US" smtClean="0"/>
              <a:pPr/>
              <a:t>7/17/2016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7B0667A-4F9C-48A5-97EA-93A3D596F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571612"/>
            <a:ext cx="8458200" cy="1470025"/>
          </a:xfrm>
        </p:spPr>
        <p:txBody>
          <a:bodyPr/>
          <a:lstStyle/>
          <a:p>
            <a:r>
              <a:rPr lang="fa-IR" dirty="0"/>
              <a:t>اصول گند زدایی سطوح و اسباب بازیها در مهد های کودک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14380"/>
          </a:xfrm>
        </p:spPr>
        <p:txBody>
          <a:bodyPr>
            <a:normAutofit fontScale="90000"/>
          </a:bodyPr>
          <a:lstStyle/>
          <a:p>
            <a:pPr algn="r"/>
            <a:r>
              <a:rPr lang="fa-IR" b="1" dirty="0" smtClean="0"/>
              <a:t>کرئولین :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472518" cy="5643578"/>
          </a:xfrm>
        </p:spPr>
        <p:txBody>
          <a:bodyPr>
            <a:normAutofit fontScale="62500" lnSpcReduction="20000"/>
          </a:bodyPr>
          <a:lstStyle/>
          <a:p>
            <a:pPr algn="r" rtl="1"/>
            <a:r>
              <a:rPr lang="fa-IR" dirty="0" smtClean="0"/>
              <a:t>کرئولین </a:t>
            </a:r>
            <a:r>
              <a:rPr lang="fa-IR" dirty="0"/>
              <a:t>را به نسبت  40/1 یا یک به چهل با آب مخلوط نموده و در محل مورد نظر بریزید و پس از چند دقیقه محل را با آب بشوئید مایع ضدعفونی کننده کرئولین را در محل تجمع حشرات بریزید جهت گند زدائی توالت به ویژه در منازل آلوده و محیط های عمومی مثل مهد کودک باید از کرئولین 5 درصد استفاده نمود. </a:t>
            </a:r>
            <a:endParaRPr lang="en-US" dirty="0"/>
          </a:p>
          <a:p>
            <a:pPr algn="r" rtl="1"/>
            <a:r>
              <a:rPr lang="fa-IR" dirty="0"/>
              <a:t>برای تهیه محلول 5 درصد کروئولین و کروزول با توجه به اینکه چند درصد خریداری شده باشد از فرمول زیر استفاده می شود </a:t>
            </a:r>
            <a:endParaRPr lang="en-US" dirty="0"/>
          </a:p>
          <a:p>
            <a:pPr algn="r" rtl="1"/>
            <a:r>
              <a:rPr lang="en-US" dirty="0"/>
              <a:t>L=</a:t>
            </a:r>
            <a:r>
              <a:rPr lang="en-US" u="sng" dirty="0"/>
              <a:t>K.P</a:t>
            </a:r>
            <a:endParaRPr lang="en-US" dirty="0"/>
          </a:p>
          <a:p>
            <a:pPr algn="r" rtl="1"/>
            <a:r>
              <a:rPr lang="fa-IR" dirty="0"/>
              <a:t>                                                                                                                                                                         </a:t>
            </a:r>
            <a:r>
              <a:rPr lang="en-US" dirty="0"/>
              <a:t>C</a:t>
            </a:r>
            <a:r>
              <a:rPr lang="fa-IR" dirty="0"/>
              <a:t> </a:t>
            </a:r>
            <a:endParaRPr lang="en-US" dirty="0"/>
          </a:p>
          <a:p>
            <a:pPr algn="r" rtl="1"/>
            <a:r>
              <a:rPr lang="fa-IR" dirty="0"/>
              <a:t>غلظت مورد نیاز کوئولین که معمولا" = </a:t>
            </a:r>
            <a:r>
              <a:rPr lang="en-US" dirty="0"/>
              <a:t>C </a:t>
            </a:r>
            <a:r>
              <a:rPr lang="fa-IR" dirty="0"/>
              <a:t>5 درصد می باشد. </a:t>
            </a:r>
            <a:endParaRPr lang="en-US" dirty="0"/>
          </a:p>
          <a:p>
            <a:pPr algn="r" rtl="1"/>
            <a:r>
              <a:rPr lang="fa-IR" dirty="0"/>
              <a:t>مقدار کرئولین موجود = </a:t>
            </a:r>
            <a:r>
              <a:rPr lang="en-US" dirty="0"/>
              <a:t>K</a:t>
            </a:r>
            <a:r>
              <a:rPr lang="fa-IR" dirty="0"/>
              <a:t> </a:t>
            </a:r>
            <a:endParaRPr lang="en-US" dirty="0"/>
          </a:p>
          <a:p>
            <a:pPr algn="r" rtl="1"/>
            <a:r>
              <a:rPr lang="fa-IR" dirty="0"/>
              <a:t>مقدار محلول 5 درصد بر حسب لیتر = </a:t>
            </a:r>
            <a:r>
              <a:rPr lang="en-US" dirty="0"/>
              <a:t>L </a:t>
            </a:r>
          </a:p>
          <a:p>
            <a:pPr algn="r" rtl="1"/>
            <a:r>
              <a:rPr lang="fa-IR" dirty="0"/>
              <a:t>مثال : اگر ده لیترکرئولین 30 درصد داشته باشیم مقدار محلولی که با غلظت 5 درصد می توان با آن تهیه کرد به قرار زیر است : 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en-US" dirty="0"/>
              <a:t>	</a:t>
            </a:r>
            <a:r>
              <a:rPr lang="fa-IR" dirty="0"/>
              <a:t>مقدار محلول بر حسب لیتر </a:t>
            </a:r>
            <a:r>
              <a:rPr lang="en-US" dirty="0"/>
              <a:t>	L=</a:t>
            </a:r>
            <a:r>
              <a:rPr lang="en-US" u="sng" dirty="0"/>
              <a:t>K.P</a:t>
            </a:r>
            <a:r>
              <a:rPr lang="en-US" dirty="0"/>
              <a:t>=</a:t>
            </a:r>
            <a:r>
              <a:rPr lang="en-US" u="sng" dirty="0"/>
              <a:t>30×10=</a:t>
            </a:r>
            <a:endParaRPr lang="en-US" dirty="0"/>
          </a:p>
          <a:p>
            <a:pPr algn="r" rtl="1"/>
            <a:r>
              <a:rPr lang="fa-IR" dirty="0"/>
              <a:t>                                                                                                                                                           </a:t>
            </a:r>
            <a:r>
              <a:rPr lang="en-US" dirty="0"/>
              <a:t>5</a:t>
            </a:r>
            <a:r>
              <a:rPr lang="fa-IR" dirty="0"/>
              <a:t>              </a:t>
            </a:r>
            <a:r>
              <a:rPr lang="en-US" dirty="0"/>
              <a:t>C</a:t>
            </a:r>
            <a:r>
              <a:rPr lang="fa-IR" dirty="0"/>
              <a:t> </a:t>
            </a:r>
            <a:endParaRPr lang="en-US" dirty="0"/>
          </a:p>
          <a:p>
            <a:pPr algn="r" rtl="1"/>
            <a:r>
              <a:rPr lang="fa-IR" dirty="0"/>
              <a:t>                                                                                                                                                                       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 rtl="1"/>
            <a:r>
              <a:rPr lang="fa-IR" dirty="0"/>
              <a:t>برای گند زدائی توالت بهتر است از سمپاش معمولی یا آبپاش استفاده شود. </a:t>
            </a:r>
            <a:endParaRPr lang="en-US" dirty="0"/>
          </a:p>
          <a:p>
            <a:pPr algn="r" rtl="1"/>
            <a:r>
              <a:rPr lang="fa-IR" dirty="0"/>
              <a:t> </a:t>
            </a:r>
            <a:endParaRPr lang="en-US" dirty="0"/>
          </a:p>
          <a:p>
            <a:pPr algn="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b="1" dirty="0" smtClean="0"/>
              <a:t>تعریف گند زدائی :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گند </a:t>
            </a:r>
            <a:r>
              <a:rPr lang="fa-IR" dirty="0"/>
              <a:t>زدائی عبارت است از نابود کردن عوامل بیماری زا بوسیله مواد شیمیایی یا وسایل فیزیکی در محیط های بی جان مانند اماکن مسکونی ، البسه و ظروف ، آب ، سبزی و غیره و به عبارت دیگر گندزدائی در مورد محیط زندگی به کار  می رود. </a:t>
            </a:r>
            <a:endParaRPr lang="en-US" dirty="0"/>
          </a:p>
          <a:p>
            <a:pPr algn="r" rtl="1"/>
            <a:r>
              <a:rPr lang="fa-IR" dirty="0"/>
              <a:t>انواع گند زداها </a:t>
            </a:r>
            <a:endParaRPr lang="en-US" dirty="0"/>
          </a:p>
          <a:p>
            <a:pPr algn="r" rtl="1"/>
            <a:r>
              <a:rPr lang="fa-IR" dirty="0"/>
              <a:t>گندزداها به دو دسته تقسیم می شوند : </a:t>
            </a:r>
            <a:endParaRPr lang="en-US" dirty="0"/>
          </a:p>
          <a:p>
            <a:pPr algn="r" rtl="1"/>
            <a:r>
              <a:rPr lang="fa-IR" dirty="0"/>
              <a:t>الف – فیزیکی </a:t>
            </a:r>
            <a:endParaRPr lang="en-US" dirty="0"/>
          </a:p>
          <a:p>
            <a:pPr algn="r" rtl="1"/>
            <a:r>
              <a:rPr lang="fa-IR" dirty="0"/>
              <a:t>ب- شیمیایی </a:t>
            </a:r>
            <a:endParaRPr lang="en-US" dirty="0"/>
          </a:p>
          <a:p>
            <a:pPr algn="r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picture\CATCE5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714752"/>
            <a:ext cx="1714512" cy="2152658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b="1" dirty="0" smtClean="0"/>
              <a:t>ویژگیهای لازم برای یک ماده شیمیایی گند زدای مناسب 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dirty="0" smtClean="0"/>
              <a:t>*</a:t>
            </a:r>
            <a:r>
              <a:rPr lang="fa-IR" dirty="0"/>
              <a:t>گستره اثروسیع داشته باشد.                                                                * روش استفاده از آن آسان باشد. </a:t>
            </a:r>
            <a:endParaRPr lang="en-US" dirty="0"/>
          </a:p>
          <a:p>
            <a:pPr algn="r" rtl="1"/>
            <a:r>
              <a:rPr lang="fa-IR" dirty="0"/>
              <a:t>* در آب محلول باشد.                                                                           * از خود لایه ای باقی نگذارد. </a:t>
            </a:r>
            <a:endParaRPr lang="en-US" dirty="0"/>
          </a:p>
          <a:p>
            <a:pPr algn="r" rtl="1"/>
            <a:r>
              <a:rPr lang="fa-IR" dirty="0"/>
              <a:t>* برای پوست ، چشم و دستگاه تنفس محرک نباشد.                                  * با ثبات باشد. </a:t>
            </a:r>
            <a:endParaRPr lang="en-US" dirty="0"/>
          </a:p>
          <a:p>
            <a:pPr algn="r" rtl="1"/>
            <a:r>
              <a:rPr lang="fa-IR" dirty="0"/>
              <a:t>* ارگانیسم ها به آن مقاوم نباشند.                                                          *قیمتش مناسب بوده و خیلی گران نباشد. </a:t>
            </a:r>
            <a:endParaRPr lang="en-US" dirty="0"/>
          </a:p>
          <a:p>
            <a:pPr algn="r" rtl="1"/>
            <a:r>
              <a:rPr lang="fa-IR" dirty="0"/>
              <a:t>* باعث خوردگی فلزات نشود. </a:t>
            </a:r>
            <a:endParaRPr lang="en-US" dirty="0"/>
          </a:p>
          <a:p>
            <a:pPr algn="r" rtl="1"/>
            <a:r>
              <a:rPr lang="fa-IR" dirty="0"/>
              <a:t>* به سرعت اثر کند. </a:t>
            </a:r>
            <a:endParaRPr lang="en-US" dirty="0"/>
          </a:p>
          <a:p>
            <a:pPr algn="r" rtl="1"/>
            <a:r>
              <a:rPr lang="fa-IR" dirty="0"/>
              <a:t>* فاقد بوی زننده باشد. </a:t>
            </a:r>
            <a:endParaRPr lang="en-US" dirty="0"/>
          </a:p>
          <a:p>
            <a:pPr algn="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6800"/>
          </a:xfrm>
        </p:spPr>
        <p:txBody>
          <a:bodyPr>
            <a:noAutofit/>
          </a:bodyPr>
          <a:lstStyle/>
          <a:p>
            <a:pPr algn="r"/>
            <a:r>
              <a:rPr lang="fa-IR" sz="2000" b="1" dirty="0"/>
              <a:t>معرفی چند گند زدای  مناسب جهت گند زدائی سطوح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fa-IR" sz="2000" b="1" dirty="0" smtClean="0"/>
              <a:t>اسباب </a:t>
            </a:r>
            <a:r>
              <a:rPr lang="fa-IR" sz="2000" b="1" dirty="0"/>
              <a:t>بازی ها و تجهیزات در مهد کودکها : 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357826"/>
          </a:xfrm>
        </p:spPr>
        <p:txBody>
          <a:bodyPr>
            <a:normAutofit fontScale="77500" lnSpcReduction="20000"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dirty="0">
                <a:solidFill>
                  <a:srgbClr val="C00000"/>
                </a:solidFill>
              </a:rPr>
              <a:t>-وایتکس یا آب ژاول خانگی </a:t>
            </a:r>
            <a:r>
              <a:rPr lang="fa-IR" b="1" dirty="0">
                <a:solidFill>
                  <a:srgbClr val="C00000"/>
                </a:solidFill>
              </a:rPr>
              <a:t>( یک ضد عفونی کننده ارزان قیمت )</a:t>
            </a:r>
            <a:r>
              <a:rPr lang="fa-IR" dirty="0">
                <a:solidFill>
                  <a:srgbClr val="C00000"/>
                </a:solidFill>
              </a:rPr>
              <a:t> </a:t>
            </a:r>
            <a:endParaRPr lang="en-US" dirty="0">
              <a:solidFill>
                <a:srgbClr val="C00000"/>
              </a:solidFill>
            </a:endParaRPr>
          </a:p>
          <a:p>
            <a:pPr algn="r" rtl="1"/>
            <a:r>
              <a:rPr lang="fa-IR" dirty="0"/>
              <a:t>هیپو کلریت سدیم یا همان وایتکس یا آب ژاول خانگی موجود در ایران حاوی </a:t>
            </a:r>
            <a:r>
              <a:rPr lang="en-US" dirty="0"/>
              <a:t>PPM</a:t>
            </a:r>
            <a:r>
              <a:rPr lang="fa-IR" dirty="0"/>
              <a:t> 50000 کلر قابل دسترس است . ماده ای است ارزان ، سریع العمل و با گستره عملکردی وسیع </a:t>
            </a:r>
            <a:endParaRPr lang="en-US" dirty="0"/>
          </a:p>
          <a:p>
            <a:pPr algn="r" rtl="1"/>
            <a:r>
              <a:rPr lang="fa-IR" dirty="0"/>
              <a:t>برای استفاده از وایتکس جهت گند زدائی اسباب بازی بهتر است محلول یک صدم تهیه و اسباب بازیها را بین 2 تا 5 دقیقه درون آن غوطه ور نمود ( 5 دقیقه زمان توصیه می شود ولی در زمان بروز بیماری های واگیر 2 دقیقه مناسب تر می باشد.) </a:t>
            </a:r>
            <a:endParaRPr lang="en-US" dirty="0"/>
          </a:p>
          <a:p>
            <a:pPr algn="r" rtl="1"/>
            <a:r>
              <a:rPr lang="fa-IR" dirty="0"/>
              <a:t>منظور از تهیه محلول وایتکس یک درصد یا  100/1  می بایست </a:t>
            </a:r>
            <a:r>
              <a:rPr lang="en-US" dirty="0"/>
              <a:t>CC</a:t>
            </a:r>
            <a:r>
              <a:rPr lang="fa-IR" dirty="0"/>
              <a:t> 1 وایتکس را در </a:t>
            </a:r>
            <a:r>
              <a:rPr lang="en-US" dirty="0"/>
              <a:t>CC</a:t>
            </a:r>
            <a:r>
              <a:rPr lang="fa-IR" dirty="0"/>
              <a:t> 100 آب ریخته و گند زدائی صورت گیرد. مثال : اگر هر لیوان آب را حدودا" 250 </a:t>
            </a:r>
            <a:r>
              <a:rPr lang="en-US" dirty="0"/>
              <a:t>CC</a:t>
            </a:r>
            <a:r>
              <a:rPr lang="fa-IR" dirty="0"/>
              <a:t> فرض نماییم می توانیم با ریختن یک لیوان وایتکس در 25 لیتر آب محلول مناسب برای گند زدائی اسباب بازیها و وسایل در مهد کودک تهیه نمود. </a:t>
            </a:r>
            <a:endParaRPr lang="en-US" dirty="0"/>
          </a:p>
          <a:p>
            <a:pPr algn="r" rtl="1"/>
            <a:r>
              <a:rPr lang="fa-IR" dirty="0"/>
              <a:t>تذکر : حتما" می بایست قبل از گند زدائی وسایل را با مواد شوینده مانند مایع یا پودر ظرفشویی کاملا" شسته و خشک نمود. </a:t>
            </a:r>
            <a:endParaRPr lang="en-US" dirty="0"/>
          </a:p>
          <a:p>
            <a:pPr algn="r" rtl="1"/>
            <a:r>
              <a:rPr lang="fa-IR" dirty="0"/>
              <a:t>غلظتهای مورد استفاده این ماده برای کاربردهای مختلف جهت  گند زدائی </a:t>
            </a:r>
            <a:endParaRPr lang="en-US" dirty="0"/>
          </a:p>
          <a:p>
            <a:pPr algn="r" rtl="1"/>
            <a:r>
              <a:rPr lang="fa-IR" dirty="0"/>
              <a:t>*ترشحات خونی غلظت  یک پنجم  (10000 </a:t>
            </a:r>
            <a:r>
              <a:rPr lang="en-US" dirty="0"/>
              <a:t>PPM</a:t>
            </a:r>
            <a:r>
              <a:rPr lang="fa-IR" dirty="0"/>
              <a:t> ) </a:t>
            </a:r>
            <a:endParaRPr lang="en-US" dirty="0"/>
          </a:p>
          <a:p>
            <a:pPr algn="r" rtl="1"/>
            <a:r>
              <a:rPr lang="fa-IR" dirty="0"/>
              <a:t>* محیط  غلظت یک پنجاهم   1000 (</a:t>
            </a:r>
            <a:r>
              <a:rPr lang="en-US" dirty="0"/>
              <a:t>PPM</a:t>
            </a:r>
            <a:r>
              <a:rPr lang="fa-IR" dirty="0"/>
              <a:t> ) </a:t>
            </a:r>
            <a:endParaRPr lang="en-US" dirty="0"/>
          </a:p>
          <a:p>
            <a:pPr algn="r" rtl="1"/>
            <a:r>
              <a:rPr lang="fa-IR" dirty="0"/>
              <a:t>* وسایل تمیز یک صدم 500 ( </a:t>
            </a:r>
            <a:r>
              <a:rPr lang="en-US" dirty="0"/>
              <a:t>PPM</a:t>
            </a:r>
            <a:r>
              <a:rPr lang="fa-IR" dirty="0"/>
              <a:t> ) </a:t>
            </a:r>
            <a:endParaRPr lang="en-US" dirty="0"/>
          </a:p>
          <a:p>
            <a:pPr algn="r" rtl="1"/>
            <a:r>
              <a:rPr lang="fa-IR" b="1" dirty="0"/>
              <a:t> </a:t>
            </a:r>
            <a:endParaRPr lang="en-US" dirty="0"/>
          </a:p>
          <a:p>
            <a:pPr algn="r"/>
            <a:endParaRPr lang="en-US" dirty="0"/>
          </a:p>
        </p:txBody>
      </p:sp>
      <p:pic>
        <p:nvPicPr>
          <p:cNvPr id="3074" name="Picture 2" descr="I:\picture\CA05ABS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57356" cy="1628756"/>
          </a:xfrm>
          <a:prstGeom prst="rect">
            <a:avLst/>
          </a:prstGeom>
          <a:noFill/>
        </p:spPr>
      </p:pic>
      <p:pic>
        <p:nvPicPr>
          <p:cNvPr id="3076" name="Picture 4" descr="I:\picture\CAFLO15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29198"/>
            <a:ext cx="1571604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>
            <a:normAutofit fontScale="90000"/>
          </a:bodyPr>
          <a:lstStyle/>
          <a:p>
            <a:pPr algn="r"/>
            <a:r>
              <a:rPr lang="fa-IR" dirty="0" smtClean="0"/>
              <a:t>هالامید: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4931486"/>
          </a:xfrm>
        </p:spPr>
        <p:txBody>
          <a:bodyPr>
            <a:normAutofit fontScale="77500" lnSpcReduction="20000"/>
          </a:bodyPr>
          <a:lstStyle/>
          <a:p>
            <a:pPr algn="r" rtl="1"/>
            <a:r>
              <a:rPr lang="fa-IR" dirty="0" smtClean="0"/>
              <a:t>هالامید </a:t>
            </a:r>
            <a:r>
              <a:rPr lang="fa-IR" dirty="0"/>
              <a:t>یک ضد عفونی کننده کاملا" شناخته شده است که بر علیه محدوده تمامی میکرواورگانیسم ها مشتمل بر باکتریهای گرم مثبت  و گرم منفی ، ویروسها و قارچها موثر است همچنین ثابت شده است که هالامید به آسانی باکتریهای زیر را هم از بین میبرد.</a:t>
            </a:r>
            <a:endParaRPr lang="en-US" dirty="0"/>
          </a:p>
          <a:p>
            <a:pPr algn="r" rtl="1"/>
            <a:r>
              <a:rPr lang="fa-IR" dirty="0"/>
              <a:t>-باکتریهای اسید لاکتیک </a:t>
            </a:r>
            <a:endParaRPr lang="en-US" dirty="0"/>
          </a:p>
          <a:p>
            <a:pPr algn="r" rtl="1"/>
            <a:r>
              <a:rPr lang="fa-IR" dirty="0"/>
              <a:t>- گونه های استافیولوکوکوس و سودوموناس و استرپتوکوکوس و سالمونلا و انتروباکتریا </a:t>
            </a:r>
            <a:endParaRPr lang="en-US" dirty="0"/>
          </a:p>
          <a:p>
            <a:pPr algn="r" rtl="1"/>
            <a:r>
              <a:rPr lang="fa-IR" dirty="0"/>
              <a:t>- هالامید همیشه بصورت محلول و با حل کردن پودر آن در آب ( 3 گرم در لیترآب و در شرایط بسیار آلوده  5 گرم در یک لیترآب ) مصرف میشود. هالامید ذاتا" تولید کف نمی کند ولی می توان آن را به خوبی در وسایل کف ساز و به منظور ضد عفونی کردن سطوحی که بایستی ضدعفونی شوند بکار برد . برای سطوح عمودی استفاده از هالامید محتوی کف ، به تاثیر هرچه بهتر خاصیت ضدعفونی کنندگی آن می افزاید. و تاثیر هالامید بر روی سطوحی که تمیز شده و ذرات گرد و غبار روی آن وجود ندارد بیشتر است از هالامید می توان برای ضد عفونی  برس و یا تی  استفاده نمود . بعد از ضد عفونی کردن با هالامید سطوح مورد نظر باید در معرض جریان هوا بطور کامل خشک شود. </a:t>
            </a:r>
            <a:endParaRPr lang="en-US" dirty="0"/>
          </a:p>
          <a:p>
            <a:pPr algn="r" rtl="1"/>
            <a:r>
              <a:rPr lang="fa-IR" dirty="0"/>
              <a:t>( تذکر : برای خشک کردن سطوح پس از ضدعفونی کردن نباید ازپارچه استفاده شود. ) سطوح غیر متخلخل نیاز به حداقل 150 میلی لیتر محلول در هر متر مربع دارند. </a:t>
            </a:r>
            <a:endParaRPr lang="en-US" dirty="0"/>
          </a:p>
          <a:p>
            <a:pPr algn="r"/>
            <a:endParaRPr lang="en-US" dirty="0"/>
          </a:p>
        </p:txBody>
      </p:sp>
      <p:pic>
        <p:nvPicPr>
          <p:cNvPr id="1026" name="Picture 2" descr="I:\picture\CAW5BT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2643174" cy="111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b="1" dirty="0" smtClean="0"/>
              <a:t>دکونکس 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دکونکس </a:t>
            </a:r>
            <a:r>
              <a:rPr lang="fa-IR" dirty="0"/>
              <a:t>53 پلاس ( 1% ) برای گند زدائی اسباب بازی و تجهیزات با مدت زمان مناسب می توان طبق دستورالعمل روی جعبه از آن استفاده نمود.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b="1" dirty="0" smtClean="0"/>
              <a:t>گندزدائی با پر کلرین :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/>
              <a:t>برای </a:t>
            </a:r>
            <a:r>
              <a:rPr lang="fa-IR" dirty="0"/>
              <a:t>گند زدائی ظروف چینی و پلاستیک و اسباب بازیهایی از این جنس ، حمام و توالت در مهد کودک می توان از پرکلرین استفاده کرد . برای گند زدائی ابتدا باید ظروف را به وسیله مواد پاک کننده ای مانند مایع یا پودر ظرفشویی از چربی و مواد مختلف پاک نموده و آبکشی کرد . سپس در یک ظرف10 لیتری یک قاشق چایخوری پرکلرین را مخلوط نمود و ظروف را به مدت 5 دقیقه در این محلول قرارداده و بعد با آب سالم شستشو داد سپس وسایل را در معرض هوا خشک نمود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624</TotalTime>
  <Words>917</Words>
  <Application>Microsoft Office PowerPoint</Application>
  <PresentationFormat>On-screen Show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Urban</vt:lpstr>
      <vt:lpstr>اصول گند زدایی سطوح و اسباب بازیها در مهد های کودک </vt:lpstr>
      <vt:lpstr>تعریف گند زدائی :  </vt:lpstr>
      <vt:lpstr>Slide 3</vt:lpstr>
      <vt:lpstr>Slide 4</vt:lpstr>
      <vt:lpstr>ویژگیهای لازم برای یک ماده شیمیایی گند زدای مناسب : </vt:lpstr>
      <vt:lpstr>معرفی چند گند زدای  مناسب جهت گند زدائی سطوح  اسباب بازی ها و تجهیزات در مهد کودکها :  </vt:lpstr>
      <vt:lpstr>هالامید:  </vt:lpstr>
      <vt:lpstr>دکونکس : </vt:lpstr>
      <vt:lpstr>گندزدائی با پر کلرین :  </vt:lpstr>
      <vt:lpstr>کرئولین :  </vt:lpstr>
    </vt:vector>
  </TitlesOfParts>
  <Company>Proshat-NP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اصول گند زدایی سطوح و اسباب بازیها در مهد های کودک</dc:title>
  <dc:creator>B14052</dc:creator>
  <cp:lastModifiedBy>Lord313</cp:lastModifiedBy>
  <cp:revision>8</cp:revision>
  <dcterms:created xsi:type="dcterms:W3CDTF">2010-11-18T11:57:20Z</dcterms:created>
  <dcterms:modified xsi:type="dcterms:W3CDTF">2016-07-17T20:29:11Z</dcterms:modified>
</cp:coreProperties>
</file>