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6" r:id="rId11"/>
    <p:sldId id="267" r:id="rId12"/>
    <p:sldId id="268" r:id="rId13"/>
    <p:sldId id="269" r:id="rId14"/>
    <p:sldId id="270" r:id="rId15"/>
  </p:sldIdLst>
  <p:sldSz cx="9144000" cy="6858000" type="screen4x3"/>
  <p:notesSz cx="6858000" cy="9144000"/>
  <p:defaultTextStyle>
    <a:defPPr>
      <a:defRPr lang="fa-IR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0"/>
    <p:restoredTop sz="94660"/>
  </p:normalViewPr>
  <p:slideViewPr>
    <p:cSldViewPr>
      <p:cViewPr varScale="1">
        <p:scale>
          <a:sx n="66" d="100"/>
          <a:sy n="66" d="100"/>
        </p:scale>
        <p:origin x="-63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2" name="Subtitle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0BB6D66-63D4-45D3-AB0F-380487F2E7AC}" type="datetimeFigureOut">
              <a:rPr lang="fa-IR" smtClean="0"/>
              <a:pPr/>
              <a:t>03/19/1438</a:t>
            </a:fld>
            <a:endParaRPr lang="fa-IR"/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fa-IR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3C20D2F-3E20-499A-809E-3BC72BE68B55}" type="slidenum">
              <a:rPr lang="fa-IR" smtClean="0"/>
              <a:pPr/>
              <a:t>‹#›</a:t>
            </a:fld>
            <a:endParaRPr lang="fa-IR"/>
          </a:p>
        </p:txBody>
      </p:sp>
      <p:sp>
        <p:nvSpPr>
          <p:cNvPr id="8" name="Oval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0BB6D66-63D4-45D3-AB0F-380487F2E7AC}" type="datetimeFigureOut">
              <a:rPr lang="fa-IR" smtClean="0"/>
              <a:pPr/>
              <a:t>03/19/1438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3C20D2F-3E20-499A-809E-3BC72BE68B55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0BB6D66-63D4-45D3-AB0F-380487F2E7AC}" type="datetimeFigureOut">
              <a:rPr lang="fa-IR" smtClean="0"/>
              <a:pPr/>
              <a:t>03/19/1438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3C20D2F-3E20-499A-809E-3BC72BE68B55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0BB6D66-63D4-45D3-AB0F-380487F2E7AC}" type="datetimeFigureOut">
              <a:rPr lang="fa-IR" smtClean="0"/>
              <a:pPr/>
              <a:t>03/19/1438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3C20D2F-3E20-499A-809E-3BC72BE68B55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0BB6D66-63D4-45D3-AB0F-380487F2E7AC}" type="datetimeFigureOut">
              <a:rPr lang="fa-IR" smtClean="0"/>
              <a:pPr/>
              <a:t>03/19/1438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3C20D2F-3E20-499A-809E-3BC72BE68B55}" type="slidenum">
              <a:rPr lang="fa-IR" smtClean="0"/>
              <a:pPr/>
              <a:t>‹#›</a:t>
            </a:fld>
            <a:endParaRPr lang="fa-IR"/>
          </a:p>
        </p:txBody>
      </p:sp>
      <p:sp>
        <p:nvSpPr>
          <p:cNvPr id="10" name="Rectangle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0BB6D66-63D4-45D3-AB0F-380487F2E7AC}" type="datetimeFigureOut">
              <a:rPr lang="fa-IR" smtClean="0"/>
              <a:pPr/>
              <a:t>03/19/1438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3C20D2F-3E20-499A-809E-3BC72BE68B55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0BB6D66-63D4-45D3-AB0F-380487F2E7AC}" type="datetimeFigureOut">
              <a:rPr lang="fa-IR" smtClean="0"/>
              <a:pPr/>
              <a:t>03/19/1438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3C20D2F-3E20-499A-809E-3BC72BE68B55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0BB6D66-63D4-45D3-AB0F-380487F2E7AC}" type="datetimeFigureOut">
              <a:rPr lang="fa-IR" smtClean="0"/>
              <a:pPr/>
              <a:t>03/19/1438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3C20D2F-3E20-499A-809E-3BC72BE68B55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0BB6D66-63D4-45D3-AB0F-380487F2E7AC}" type="datetimeFigureOut">
              <a:rPr lang="fa-IR" smtClean="0"/>
              <a:pPr/>
              <a:t>03/19/1438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3C20D2F-3E20-499A-809E-3BC72BE68B55}" type="slidenum">
              <a:rPr lang="fa-IR" smtClean="0"/>
              <a:pPr/>
              <a:t>‹#›</a:t>
            </a:fld>
            <a:endParaRPr lang="fa-IR"/>
          </a:p>
        </p:txBody>
      </p:sp>
      <p:sp>
        <p:nvSpPr>
          <p:cNvPr id="6" name="Rectangle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0BB6D66-63D4-45D3-AB0F-380487F2E7AC}" type="datetimeFigureOut">
              <a:rPr lang="fa-IR" smtClean="0"/>
              <a:pPr/>
              <a:t>03/19/1438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3C20D2F-3E20-499A-809E-3BC72BE68B55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0BB6D66-63D4-45D3-AB0F-380487F2E7AC}" type="datetimeFigureOut">
              <a:rPr lang="fa-IR" smtClean="0"/>
              <a:pPr/>
              <a:t>03/19/1438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3C20D2F-3E20-499A-809E-3BC72BE68B55}" type="slidenum">
              <a:rPr lang="fa-IR" smtClean="0"/>
              <a:pPr/>
              <a:t>‹#›</a:t>
            </a:fld>
            <a:endParaRPr lang="fa-IR"/>
          </a:p>
        </p:txBody>
      </p:sp>
      <p:sp>
        <p:nvSpPr>
          <p:cNvPr id="8" name="Rectangle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9" name="Flowchart: Process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Flowchart: Process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e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Donut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30BB6D66-63D4-45D3-AB0F-380487F2E7AC}" type="datetimeFigureOut">
              <a:rPr lang="fa-IR" smtClean="0"/>
              <a:pPr/>
              <a:t>03/19/1438</a:t>
            </a:fld>
            <a:endParaRPr lang="fa-IR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fa-IR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43C20D2F-3E20-499A-809E-3BC72BE68B55}" type="slidenum">
              <a:rPr lang="fa-IR" smtClean="0"/>
              <a:pPr/>
              <a:t>‹#›</a:t>
            </a:fld>
            <a:endParaRPr lang="fa-IR"/>
          </a:p>
        </p:txBody>
      </p:sp>
      <p:sp>
        <p:nvSpPr>
          <p:cNvPr id="15" name="Rectangle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1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r" rtl="1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r" rtl="1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r" rtl="1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r" rtl="1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r" rtl="1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r" rtl="1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r" rtl="1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r" rtl="1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r" rtl="1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32560" y="500042"/>
            <a:ext cx="7406640" cy="5500726"/>
          </a:xfrm>
        </p:spPr>
        <p:txBody>
          <a:bodyPr/>
          <a:lstStyle/>
          <a:p>
            <a:pPr algn="ctr"/>
            <a:r>
              <a:rPr lang="fa-IR" sz="3200" b="1" dirty="0" smtClean="0">
                <a:solidFill>
                  <a:schemeClr val="tx1"/>
                </a:solidFill>
                <a:cs typeface="B Titr" pitchFamily="2" charset="-78"/>
              </a:rPr>
              <a:t>نحوه نظارت (بازرسی)وتنظیم صورتجلسه</a:t>
            </a:r>
            <a:endParaRPr lang="en-US" sz="3200" b="1" dirty="0" smtClean="0">
              <a:solidFill>
                <a:schemeClr val="tx1"/>
              </a:solidFill>
              <a:cs typeface="B Titr" pitchFamily="2" charset="-78"/>
            </a:endParaRPr>
          </a:p>
          <a:p>
            <a:pPr algn="r"/>
            <a:r>
              <a:rPr lang="fa-IR" sz="3200" b="1" dirty="0" smtClean="0">
                <a:solidFill>
                  <a:schemeClr val="tx1"/>
                </a:solidFill>
                <a:cs typeface="B Titr" pitchFamily="2" charset="-78"/>
              </a:rPr>
              <a:t>1-تعاریف:</a:t>
            </a:r>
            <a:endParaRPr lang="en-US" sz="3200" b="1" dirty="0" smtClean="0">
              <a:solidFill>
                <a:schemeClr val="tx1"/>
              </a:solidFill>
              <a:cs typeface="B Titr" pitchFamily="2" charset="-78"/>
            </a:endParaRPr>
          </a:p>
          <a:p>
            <a:pPr lvl="0" algn="r">
              <a:buFont typeface="Wingdings" pitchFamily="2" charset="2"/>
              <a:buChar char="v"/>
            </a:pPr>
            <a:r>
              <a:rPr lang="fa-IR" b="1" dirty="0" smtClean="0">
                <a:solidFill>
                  <a:schemeClr val="tx1"/>
                </a:solidFill>
                <a:cs typeface="B Nazanin" pitchFamily="2" charset="-78"/>
              </a:rPr>
              <a:t>نظارت/بازرسی</a:t>
            </a:r>
            <a:endParaRPr lang="en-US" dirty="0" smtClean="0">
              <a:solidFill>
                <a:schemeClr val="tx1"/>
              </a:solidFill>
              <a:cs typeface="B Nazanin" pitchFamily="2" charset="-78"/>
            </a:endParaRPr>
          </a:p>
          <a:p>
            <a:pPr lvl="0" algn="r">
              <a:buFont typeface="Wingdings" pitchFamily="2" charset="2"/>
              <a:buChar char="v"/>
            </a:pPr>
            <a:r>
              <a:rPr lang="fa-IR" b="1" dirty="0" smtClean="0">
                <a:solidFill>
                  <a:schemeClr val="tx1"/>
                </a:solidFill>
                <a:cs typeface="B Nazanin" pitchFamily="2" charset="-78"/>
              </a:rPr>
              <a:t>قوانین حقوقی/قوانین کیفری</a:t>
            </a:r>
            <a:endParaRPr lang="en-US" dirty="0" smtClean="0">
              <a:solidFill>
                <a:schemeClr val="tx1"/>
              </a:solidFill>
              <a:cs typeface="B Nazanin" pitchFamily="2" charset="-78"/>
            </a:endParaRPr>
          </a:p>
          <a:p>
            <a:pPr lvl="0" algn="r">
              <a:buFont typeface="Wingdings" pitchFamily="2" charset="2"/>
              <a:buChar char="v"/>
            </a:pPr>
            <a:r>
              <a:rPr lang="fa-IR" b="1" dirty="0" smtClean="0">
                <a:solidFill>
                  <a:schemeClr val="tx1"/>
                </a:solidFill>
                <a:cs typeface="B Nazanin" pitchFamily="2" charset="-78"/>
              </a:rPr>
              <a:t>قانون/آیین نامه/ضوابط/دستورالعمل(راهنما)</a:t>
            </a:r>
            <a:endParaRPr lang="en-US" dirty="0" smtClean="0">
              <a:solidFill>
                <a:schemeClr val="tx1"/>
              </a:solidFill>
              <a:cs typeface="B Nazanin" pitchFamily="2" charset="-78"/>
            </a:endParaRPr>
          </a:p>
          <a:p>
            <a:pPr lvl="0" algn="r">
              <a:buFont typeface="Wingdings" pitchFamily="2" charset="2"/>
              <a:buChar char="v"/>
            </a:pPr>
            <a:r>
              <a:rPr lang="fa-IR" b="1" dirty="0" smtClean="0">
                <a:solidFill>
                  <a:schemeClr val="tx1"/>
                </a:solidFill>
                <a:cs typeface="B Nazanin" pitchFamily="2" charset="-78"/>
              </a:rPr>
              <a:t>جرم</a:t>
            </a:r>
            <a:endParaRPr lang="en-US" dirty="0" smtClean="0">
              <a:solidFill>
                <a:schemeClr val="tx1"/>
              </a:solidFill>
              <a:cs typeface="B Nazanin" pitchFamily="2" charset="-78"/>
            </a:endParaRPr>
          </a:p>
          <a:p>
            <a:pPr lvl="0" algn="r">
              <a:buFont typeface="Wingdings" pitchFamily="2" charset="2"/>
              <a:buChar char="v"/>
            </a:pPr>
            <a:r>
              <a:rPr lang="fa-IR" b="1" dirty="0" smtClean="0">
                <a:solidFill>
                  <a:schemeClr val="tx1"/>
                </a:solidFill>
                <a:cs typeface="B Nazanin" pitchFamily="2" charset="-78"/>
              </a:rPr>
              <a:t>کالای مجاز/کالای مجازمشروط/کالای ممنوع</a:t>
            </a:r>
            <a:endParaRPr lang="en-US" dirty="0" smtClean="0">
              <a:solidFill>
                <a:schemeClr val="tx1"/>
              </a:solidFill>
              <a:cs typeface="B Nazanin" pitchFamily="2" charset="-78"/>
            </a:endParaRPr>
          </a:p>
          <a:p>
            <a:pPr lvl="0" algn="r">
              <a:buFont typeface="Wingdings" pitchFamily="2" charset="2"/>
              <a:buChar char="v"/>
            </a:pPr>
            <a:r>
              <a:rPr lang="fa-IR" b="1" dirty="0" smtClean="0">
                <a:solidFill>
                  <a:schemeClr val="tx1"/>
                </a:solidFill>
                <a:cs typeface="B Nazanin" pitchFamily="2" charset="-78"/>
              </a:rPr>
              <a:t>کالای قاچاق/کالای غیر اصیل(تقلبی)</a:t>
            </a:r>
            <a:endParaRPr lang="en-US" dirty="0" smtClean="0">
              <a:solidFill>
                <a:schemeClr val="tx1"/>
              </a:solidFill>
              <a:cs typeface="B Nazanin" pitchFamily="2" charset="-78"/>
            </a:endParaRPr>
          </a:p>
          <a:p>
            <a:pPr lvl="0" algn="r">
              <a:buFont typeface="Wingdings" pitchFamily="2" charset="2"/>
              <a:buChar char="v"/>
            </a:pPr>
            <a:r>
              <a:rPr lang="fa-IR" b="1" dirty="0" smtClean="0">
                <a:solidFill>
                  <a:schemeClr val="tx1"/>
                </a:solidFill>
                <a:cs typeface="B Nazanin" pitchFamily="2" charset="-78"/>
              </a:rPr>
              <a:t>برچسب کالا</a:t>
            </a:r>
            <a:endParaRPr lang="en-US" dirty="0" smtClean="0">
              <a:solidFill>
                <a:schemeClr val="tx1"/>
              </a:solidFill>
              <a:cs typeface="B Nazanin" pitchFamily="2" charset="-78"/>
            </a:endParaRPr>
          </a:p>
          <a:p>
            <a:pPr algn="r"/>
            <a:endParaRPr lang="fa-IR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35608" y="642918"/>
            <a:ext cx="7498080" cy="5605482"/>
          </a:xfrm>
        </p:spPr>
        <p:txBody>
          <a:bodyPr/>
          <a:lstStyle/>
          <a:p>
            <a:pPr>
              <a:buNone/>
            </a:pPr>
            <a:r>
              <a:rPr lang="fa-IR" b="1" dirty="0" smtClean="0">
                <a:cs typeface="B Titr" pitchFamily="2" charset="-78"/>
              </a:rPr>
              <a:t>10- نظارت (بازرسی) ممکن است از</a:t>
            </a:r>
            <a:r>
              <a:rPr lang="fa-IR" b="1" dirty="0" smtClean="0">
                <a:cs typeface="B Nazanin" pitchFamily="2" charset="-78"/>
              </a:rPr>
              <a:t>:</a:t>
            </a:r>
            <a:endParaRPr lang="en-US" dirty="0" smtClean="0">
              <a:cs typeface="B Nazanin" pitchFamily="2" charset="-78"/>
            </a:endParaRPr>
          </a:p>
          <a:p>
            <a:pPr>
              <a:buFont typeface="Wingdings" pitchFamily="2" charset="2"/>
              <a:buChar char="v"/>
            </a:pPr>
            <a:r>
              <a:rPr lang="fa-IR" b="1" dirty="0" smtClean="0">
                <a:cs typeface="B Nazanin" pitchFamily="2" charset="-78"/>
              </a:rPr>
              <a:t>مراکزدرمانی(دولتی/غیر دولتی)</a:t>
            </a:r>
          </a:p>
          <a:p>
            <a:pPr>
              <a:buFont typeface="Wingdings" pitchFamily="2" charset="2"/>
              <a:buChar char="v"/>
            </a:pPr>
            <a:r>
              <a:rPr lang="fa-IR" b="1" dirty="0" smtClean="0">
                <a:cs typeface="B Nazanin" pitchFamily="2" charset="-78"/>
              </a:rPr>
              <a:t>موسسات پزشکی</a:t>
            </a:r>
          </a:p>
          <a:p>
            <a:pPr>
              <a:buFont typeface="Wingdings" pitchFamily="2" charset="2"/>
              <a:buChar char="v"/>
            </a:pPr>
            <a:r>
              <a:rPr lang="fa-IR" b="1" dirty="0" smtClean="0">
                <a:cs typeface="B Nazanin" pitchFamily="2" charset="-78"/>
              </a:rPr>
              <a:t>صنوف(فروشگاه ها)</a:t>
            </a:r>
          </a:p>
          <a:p>
            <a:pPr>
              <a:buFont typeface="Wingdings" pitchFamily="2" charset="2"/>
              <a:buChar char="v"/>
            </a:pPr>
            <a:r>
              <a:rPr lang="fa-IR" b="1" dirty="0" smtClean="0">
                <a:cs typeface="B Nazanin" pitchFamily="2" charset="-78"/>
              </a:rPr>
              <a:t>شرکت ها(تولیدی/وارداتی/توزیعی و..)</a:t>
            </a:r>
          </a:p>
          <a:p>
            <a:pPr>
              <a:buFont typeface="Wingdings" pitchFamily="2" charset="2"/>
              <a:buChar char="v"/>
            </a:pPr>
            <a:r>
              <a:rPr lang="fa-IR" b="1" smtClean="0">
                <a:cs typeface="B Nazanin" pitchFamily="2" charset="-78"/>
              </a:rPr>
              <a:t>انبار</a:t>
            </a:r>
            <a:endParaRPr lang="fa-IR" b="1" dirty="0" smtClean="0">
              <a:cs typeface="B Nazanin" pitchFamily="2" charset="-78"/>
            </a:endParaRPr>
          </a:p>
          <a:p>
            <a:pPr>
              <a:buFont typeface="Wingdings" pitchFamily="2" charset="2"/>
              <a:buChar char="v"/>
            </a:pPr>
            <a:r>
              <a:rPr lang="fa-IR" b="1" dirty="0" smtClean="0">
                <a:cs typeface="B Nazanin" pitchFamily="2" charset="-78"/>
              </a:rPr>
              <a:t>منزل</a:t>
            </a:r>
            <a:endParaRPr lang="en-US" dirty="0">
              <a:cs typeface="B Nazanin" pitchFamily="2" charset="-78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35608" y="571480"/>
            <a:ext cx="7498080" cy="5676920"/>
          </a:xfrm>
        </p:spPr>
        <p:txBody>
          <a:bodyPr/>
          <a:lstStyle/>
          <a:p>
            <a:pPr>
              <a:buNone/>
            </a:pPr>
            <a:r>
              <a:rPr lang="fa-IR" dirty="0" smtClean="0">
                <a:cs typeface="B Titr" pitchFamily="2" charset="-78"/>
              </a:rPr>
              <a:t>11- مستندات ورود به مراکز:</a:t>
            </a:r>
          </a:p>
          <a:p>
            <a:pPr>
              <a:buNone/>
            </a:pPr>
            <a:endParaRPr lang="en-US" dirty="0" smtClean="0">
              <a:cs typeface="B Titr" pitchFamily="2" charset="-78"/>
            </a:endParaRPr>
          </a:p>
          <a:p>
            <a:pPr>
              <a:buFont typeface="Wingdings" pitchFamily="2" charset="2"/>
              <a:buChar char="v"/>
            </a:pPr>
            <a:r>
              <a:rPr lang="fa-IR" b="1" dirty="0" smtClean="0">
                <a:cs typeface="B Nazanin" pitchFamily="2" charset="-78"/>
              </a:rPr>
              <a:t>شناسایی محل.</a:t>
            </a:r>
            <a:endParaRPr lang="en-US" dirty="0" smtClean="0">
              <a:cs typeface="B Nazanin" pitchFamily="2" charset="-78"/>
            </a:endParaRPr>
          </a:p>
          <a:p>
            <a:pPr>
              <a:buFont typeface="Wingdings" pitchFamily="2" charset="2"/>
              <a:buChar char="v"/>
            </a:pPr>
            <a:r>
              <a:rPr lang="fa-IR" b="1" dirty="0" smtClean="0">
                <a:cs typeface="B Nazanin" pitchFamily="2" charset="-78"/>
              </a:rPr>
              <a:t>تحویل معرفی نامه از محل کار یا مقام قضایی. </a:t>
            </a:r>
          </a:p>
          <a:p>
            <a:pPr>
              <a:buFont typeface="Wingdings" pitchFamily="2" charset="2"/>
              <a:buChar char="v"/>
            </a:pPr>
            <a:r>
              <a:rPr lang="fa-IR" b="1" dirty="0" smtClean="0">
                <a:cs typeface="B Nazanin" pitchFamily="2" charset="-78"/>
              </a:rPr>
              <a:t>تحویل کارت پرسنلی معتبرتمام کارشناسان (ترجیحاً کارت بازرسی معتبر.)</a:t>
            </a:r>
          </a:p>
          <a:p>
            <a:pPr>
              <a:buNone/>
            </a:pPr>
            <a:endParaRPr lang="fa-IR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35608" y="428604"/>
            <a:ext cx="7498080" cy="5819796"/>
          </a:xfrm>
        </p:spPr>
        <p:txBody>
          <a:bodyPr>
            <a:normAutofit fontScale="92500" lnSpcReduction="20000"/>
          </a:bodyPr>
          <a:lstStyle/>
          <a:p>
            <a:pPr marL="596646" indent="-514350">
              <a:buNone/>
            </a:pPr>
            <a:r>
              <a:rPr lang="fa-IR" sz="3500" dirty="0" smtClean="0">
                <a:cs typeface="B Titr" pitchFamily="2" charset="-78"/>
              </a:rPr>
              <a:t>12- موضوعات بازرسی:</a:t>
            </a:r>
          </a:p>
          <a:p>
            <a:pPr marL="596646" indent="-514350">
              <a:buNone/>
            </a:pPr>
            <a:endParaRPr lang="en-US" dirty="0" smtClean="0">
              <a:cs typeface="B Nazanin" pitchFamily="2" charset="-78"/>
            </a:endParaRPr>
          </a:p>
          <a:p>
            <a:pPr marL="596646" indent="-514350">
              <a:buFont typeface="Wingdings" pitchFamily="2" charset="2"/>
              <a:buChar char="v"/>
            </a:pPr>
            <a:r>
              <a:rPr lang="fa-IR" b="1" dirty="0" smtClean="0">
                <a:cs typeface="B Nazanin" pitchFamily="2" charset="-78"/>
              </a:rPr>
              <a:t>خدمات پس از فروش</a:t>
            </a:r>
          </a:p>
          <a:p>
            <a:pPr marL="596646" indent="-514350">
              <a:buFont typeface="Wingdings" pitchFamily="2" charset="2"/>
              <a:buChar char="v"/>
            </a:pPr>
            <a:r>
              <a:rPr lang="fa-IR" b="1" dirty="0" smtClean="0">
                <a:cs typeface="B Nazanin" pitchFamily="2" charset="-78"/>
              </a:rPr>
              <a:t>گرانفروشی</a:t>
            </a:r>
          </a:p>
          <a:p>
            <a:pPr marL="596646" indent="-514350">
              <a:buFont typeface="Wingdings" pitchFamily="2" charset="2"/>
              <a:buChar char="v"/>
            </a:pPr>
            <a:r>
              <a:rPr lang="fa-IR" b="1" dirty="0" smtClean="0">
                <a:cs typeface="B Nazanin" pitchFamily="2" charset="-78"/>
              </a:rPr>
              <a:t>عرضه کالای غیر مجاز</a:t>
            </a:r>
          </a:p>
          <a:p>
            <a:pPr marL="596646" indent="-514350">
              <a:buFont typeface="Wingdings" pitchFamily="2" charset="2"/>
              <a:buChar char="v"/>
            </a:pPr>
            <a:r>
              <a:rPr lang="fa-IR" b="1" dirty="0" smtClean="0">
                <a:cs typeface="B Nazanin" pitchFamily="2" charset="-78"/>
              </a:rPr>
              <a:t>جعل سند</a:t>
            </a:r>
          </a:p>
          <a:p>
            <a:pPr marL="596646" indent="-514350">
              <a:buFont typeface="Wingdings" pitchFamily="2" charset="2"/>
              <a:buChar char="v"/>
            </a:pPr>
            <a:r>
              <a:rPr lang="fa-IR" b="1" dirty="0" smtClean="0">
                <a:cs typeface="B Nazanin" pitchFamily="2" charset="-78"/>
              </a:rPr>
              <a:t>تبلیغات خلاف واقع</a:t>
            </a:r>
          </a:p>
          <a:p>
            <a:pPr marL="596646" indent="-514350">
              <a:buFont typeface="Wingdings" pitchFamily="2" charset="2"/>
              <a:buChar char="v"/>
            </a:pPr>
            <a:r>
              <a:rPr lang="fa-IR" b="1" dirty="0" smtClean="0">
                <a:cs typeface="B Nazanin" pitchFamily="2" charset="-78"/>
              </a:rPr>
              <a:t>خسارت های مالی ویا جانی</a:t>
            </a:r>
          </a:p>
          <a:p>
            <a:pPr marL="596646" indent="-514350">
              <a:buFont typeface="Wingdings" pitchFamily="2" charset="2"/>
              <a:buChar char="v"/>
            </a:pPr>
            <a:r>
              <a:rPr lang="fa-IR" b="1" dirty="0" smtClean="0">
                <a:cs typeface="B Nazanin" pitchFamily="2" charset="-78"/>
              </a:rPr>
              <a:t>حمایت از تولید داخل</a:t>
            </a:r>
          </a:p>
          <a:p>
            <a:pPr marL="596646" indent="-514350">
              <a:buFont typeface="Wingdings" pitchFamily="2" charset="2"/>
              <a:buChar char="v"/>
            </a:pPr>
            <a:r>
              <a:rPr lang="fa-IR" b="1" dirty="0" smtClean="0">
                <a:cs typeface="B Nazanin" pitchFamily="2" charset="-78"/>
              </a:rPr>
              <a:t>تولید بدون مجوز</a:t>
            </a:r>
          </a:p>
          <a:p>
            <a:pPr marL="596646" indent="-514350">
              <a:buFont typeface="Wingdings" pitchFamily="2" charset="2"/>
              <a:buChar char="v"/>
            </a:pPr>
            <a:r>
              <a:rPr lang="fa-IR" b="1" dirty="0" smtClean="0">
                <a:cs typeface="B Nazanin" pitchFamily="2" charset="-78"/>
              </a:rPr>
              <a:t>امحای کالا</a:t>
            </a:r>
          </a:p>
          <a:p>
            <a:pPr marL="596646" indent="-514350">
              <a:buFont typeface="Wingdings" pitchFamily="2" charset="2"/>
              <a:buChar char="v"/>
            </a:pPr>
            <a:r>
              <a:rPr lang="fa-IR" b="1" dirty="0" smtClean="0">
                <a:cs typeface="B Nazanin" pitchFamily="2" charset="-78"/>
              </a:rPr>
              <a:t>نمایشگاه وهمایش ها</a:t>
            </a:r>
          </a:p>
          <a:p>
            <a:pPr marL="596646" indent="-514350">
              <a:buFont typeface="Wingdings" pitchFamily="2" charset="2"/>
              <a:buChar char="v"/>
            </a:pPr>
            <a:r>
              <a:rPr lang="fa-IR" b="1" dirty="0" smtClean="0">
                <a:cs typeface="B Nazanin" pitchFamily="2" charset="-78"/>
              </a:rPr>
              <a:t>بدهی مراکز</a:t>
            </a:r>
            <a:endParaRPr lang="en-US" dirty="0" smtClean="0">
              <a:cs typeface="B Nazanin" pitchFamily="2" charset="-78"/>
            </a:endParaRPr>
          </a:p>
          <a:p>
            <a:pPr>
              <a:buNone/>
            </a:pPr>
            <a:endParaRPr lang="fa-IR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35608" y="500042"/>
            <a:ext cx="7498080" cy="5748358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fa-IR" sz="3500" dirty="0" smtClean="0">
                <a:cs typeface="B Titr" pitchFamily="2" charset="-78"/>
              </a:rPr>
              <a:t>13- نکات مهم دربازرسی:</a:t>
            </a:r>
            <a:endParaRPr lang="en-US" sz="3500" dirty="0" smtClean="0">
              <a:cs typeface="B Titr" pitchFamily="2" charset="-78"/>
            </a:endParaRPr>
          </a:p>
          <a:p>
            <a:pPr>
              <a:buFont typeface="Wingdings" pitchFamily="2" charset="2"/>
              <a:buChar char="v"/>
            </a:pPr>
            <a:r>
              <a:rPr lang="fa-IR" b="1" dirty="0" smtClean="0">
                <a:cs typeface="B Nazanin" pitchFamily="2" charset="-78"/>
              </a:rPr>
              <a:t>عصبانی نشویم.</a:t>
            </a:r>
          </a:p>
          <a:p>
            <a:pPr>
              <a:buFont typeface="Wingdings" pitchFamily="2" charset="2"/>
              <a:buChar char="v"/>
            </a:pPr>
            <a:r>
              <a:rPr lang="fa-IR" b="1" dirty="0" smtClean="0">
                <a:cs typeface="B Nazanin" pitchFamily="2" charset="-78"/>
              </a:rPr>
              <a:t>باعث عصبانیت نشویم.</a:t>
            </a:r>
          </a:p>
          <a:p>
            <a:pPr>
              <a:buFont typeface="Wingdings" pitchFamily="2" charset="2"/>
              <a:buChar char="v"/>
            </a:pPr>
            <a:r>
              <a:rPr lang="fa-IR" b="1" dirty="0" smtClean="0">
                <a:cs typeface="B Nazanin" pitchFamily="2" charset="-78"/>
              </a:rPr>
              <a:t>کارشناسی در محل ممنوع.(صاحب کالامطلع نشود)</a:t>
            </a:r>
          </a:p>
          <a:p>
            <a:pPr>
              <a:buFont typeface="Wingdings" pitchFamily="2" charset="2"/>
              <a:buChar char="v"/>
            </a:pPr>
            <a:r>
              <a:rPr lang="fa-IR" b="1" dirty="0" smtClean="0">
                <a:cs typeface="B Nazanin" pitchFamily="2" charset="-78"/>
              </a:rPr>
              <a:t>وارد حریم خصوصی نشویم.</a:t>
            </a:r>
          </a:p>
          <a:p>
            <a:pPr>
              <a:buFont typeface="Wingdings" pitchFamily="2" charset="2"/>
              <a:buChar char="v"/>
            </a:pPr>
            <a:r>
              <a:rPr lang="fa-IR" b="1" dirty="0" smtClean="0">
                <a:cs typeface="B Nazanin" pitchFamily="2" charset="-78"/>
              </a:rPr>
              <a:t>دستور بازرسی صریح باشد.</a:t>
            </a:r>
          </a:p>
          <a:p>
            <a:pPr>
              <a:buFont typeface="Wingdings" pitchFamily="2" charset="2"/>
              <a:buChar char="v"/>
            </a:pPr>
            <a:r>
              <a:rPr lang="fa-IR" b="1" dirty="0" smtClean="0">
                <a:cs typeface="B Nazanin" pitchFamily="2" charset="-78"/>
              </a:rPr>
              <a:t>مشخصات شاکی محرمانه باشد.</a:t>
            </a:r>
          </a:p>
          <a:p>
            <a:pPr>
              <a:buFont typeface="Wingdings" pitchFamily="2" charset="2"/>
              <a:buChar char="v"/>
            </a:pPr>
            <a:r>
              <a:rPr lang="fa-IR" b="1" dirty="0" smtClean="0">
                <a:cs typeface="B Nazanin" pitchFamily="2" charset="-78"/>
              </a:rPr>
              <a:t>اصل اسناد شخصی اخذ نشود.</a:t>
            </a:r>
          </a:p>
          <a:p>
            <a:pPr>
              <a:buFont typeface="Wingdings" pitchFamily="2" charset="2"/>
              <a:buChar char="v"/>
            </a:pPr>
            <a:r>
              <a:rPr lang="fa-IR" b="1" dirty="0" smtClean="0">
                <a:cs typeface="B Nazanin" pitchFamily="2" charset="-78"/>
              </a:rPr>
              <a:t>خسارت وارد نشود.</a:t>
            </a:r>
          </a:p>
          <a:p>
            <a:pPr>
              <a:buFont typeface="Wingdings" pitchFamily="2" charset="2"/>
              <a:buChar char="v"/>
            </a:pPr>
            <a:r>
              <a:rPr lang="fa-IR" b="1" dirty="0" smtClean="0">
                <a:cs typeface="B Nazanin" pitchFamily="2" charset="-78"/>
              </a:rPr>
              <a:t>مسامحه نشود.</a:t>
            </a:r>
          </a:p>
          <a:p>
            <a:pPr>
              <a:buFont typeface="Wingdings" pitchFamily="2" charset="2"/>
              <a:buChar char="v"/>
            </a:pPr>
            <a:r>
              <a:rPr lang="fa-IR" b="1" dirty="0" smtClean="0">
                <a:cs typeface="B Nazanin" pitchFamily="2" charset="-78"/>
              </a:rPr>
              <a:t>حرمت ساکنان واطرافیان حفظ شود.</a:t>
            </a:r>
          </a:p>
          <a:p>
            <a:pPr>
              <a:buFont typeface="Wingdings" pitchFamily="2" charset="2"/>
              <a:buChar char="v"/>
            </a:pPr>
            <a:r>
              <a:rPr lang="fa-IR" b="1" dirty="0" smtClean="0">
                <a:cs typeface="B Nazanin" pitchFamily="2" charset="-78"/>
              </a:rPr>
              <a:t>تهیه گزارش فی سبیل الله باشد.</a:t>
            </a:r>
            <a:endParaRPr lang="en-US" dirty="0" smtClean="0">
              <a:cs typeface="B Nazanin" pitchFamily="2" charset="-78"/>
            </a:endParaRPr>
          </a:p>
          <a:p>
            <a:pPr>
              <a:buNone/>
            </a:pPr>
            <a:endParaRPr lang="fa-IR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35608" y="428604"/>
            <a:ext cx="7498080" cy="5819796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fa-IR" sz="3500" dirty="0" smtClean="0">
                <a:cs typeface="B Titr" pitchFamily="2" charset="-78"/>
              </a:rPr>
              <a:t>14- مراحل تنظیم صورتجلسه(مستندسازی):</a:t>
            </a:r>
          </a:p>
          <a:p>
            <a:pPr>
              <a:buNone/>
            </a:pPr>
            <a:endParaRPr lang="en-US" sz="3500" dirty="0" smtClean="0">
              <a:cs typeface="B Titr" pitchFamily="2" charset="-78"/>
            </a:endParaRPr>
          </a:p>
          <a:p>
            <a:pPr>
              <a:buFont typeface="Wingdings" pitchFamily="2" charset="2"/>
              <a:buChar char="v"/>
            </a:pPr>
            <a:r>
              <a:rPr lang="fa-IR" b="1" dirty="0" smtClean="0">
                <a:cs typeface="B Nazanin" pitchFamily="2" charset="-78"/>
              </a:rPr>
              <a:t>مقدمه.</a:t>
            </a:r>
          </a:p>
          <a:p>
            <a:pPr>
              <a:buFont typeface="Wingdings" pitchFamily="2" charset="2"/>
              <a:buChar char="v"/>
            </a:pPr>
            <a:r>
              <a:rPr lang="fa-IR" b="1" dirty="0" smtClean="0">
                <a:cs typeface="B Nazanin" pitchFamily="2" charset="-78"/>
              </a:rPr>
              <a:t>مصاحبه.</a:t>
            </a:r>
          </a:p>
          <a:p>
            <a:pPr>
              <a:buFont typeface="Wingdings" pitchFamily="2" charset="2"/>
              <a:buChar char="v"/>
            </a:pPr>
            <a:r>
              <a:rPr lang="fa-IR" b="1" dirty="0" smtClean="0">
                <a:cs typeface="B Nazanin" pitchFamily="2" charset="-78"/>
              </a:rPr>
              <a:t>مشاهده.</a:t>
            </a:r>
          </a:p>
          <a:p>
            <a:pPr>
              <a:buFont typeface="Wingdings" pitchFamily="2" charset="2"/>
              <a:buChar char="v"/>
            </a:pPr>
            <a:r>
              <a:rPr lang="fa-IR" b="1" dirty="0" smtClean="0">
                <a:cs typeface="B Nazanin" pitchFamily="2" charset="-78"/>
              </a:rPr>
              <a:t>توصیف کالای مورد نظر.</a:t>
            </a:r>
          </a:p>
          <a:p>
            <a:pPr>
              <a:buFont typeface="Wingdings" pitchFamily="2" charset="2"/>
              <a:buChar char="v"/>
            </a:pPr>
            <a:r>
              <a:rPr lang="fa-IR" b="1" dirty="0" smtClean="0">
                <a:cs typeface="B Nazanin" pitchFamily="2" charset="-78"/>
              </a:rPr>
              <a:t>اخذ مستندات مورد نظر.</a:t>
            </a:r>
          </a:p>
          <a:p>
            <a:pPr>
              <a:buFont typeface="Wingdings" pitchFamily="2" charset="2"/>
              <a:buChar char="v"/>
            </a:pPr>
            <a:r>
              <a:rPr lang="fa-IR" b="1" dirty="0" smtClean="0">
                <a:cs typeface="B Nazanin" pitchFamily="2" charset="-78"/>
              </a:rPr>
              <a:t>موارد استنکاف.</a:t>
            </a:r>
          </a:p>
          <a:p>
            <a:pPr>
              <a:buFont typeface="Wingdings" pitchFamily="2" charset="2"/>
              <a:buChar char="v"/>
            </a:pPr>
            <a:r>
              <a:rPr lang="fa-IR" b="1" dirty="0" smtClean="0">
                <a:cs typeface="B Nazanin" pitchFamily="2" charset="-78"/>
              </a:rPr>
              <a:t>خط خوردگی.</a:t>
            </a:r>
          </a:p>
          <a:p>
            <a:pPr>
              <a:buFont typeface="Wingdings" pitchFamily="2" charset="2"/>
              <a:buChar char="v"/>
            </a:pPr>
            <a:r>
              <a:rPr lang="fa-IR" b="1" dirty="0" smtClean="0">
                <a:cs typeface="B Nazanin" pitchFamily="2" charset="-78"/>
              </a:rPr>
              <a:t>ختم صورتجلسه.</a:t>
            </a:r>
          </a:p>
          <a:p>
            <a:pPr>
              <a:buFont typeface="Wingdings" pitchFamily="2" charset="2"/>
              <a:buChar char="v"/>
            </a:pPr>
            <a:r>
              <a:rPr lang="fa-IR" b="1" dirty="0" smtClean="0">
                <a:cs typeface="B Nazanin" pitchFamily="2" charset="-78"/>
              </a:rPr>
              <a:t>پی گیری وکارشناسی در محل کار.</a:t>
            </a:r>
          </a:p>
          <a:p>
            <a:pPr>
              <a:buFont typeface="Wingdings" pitchFamily="2" charset="2"/>
              <a:buChar char="v"/>
            </a:pPr>
            <a:r>
              <a:rPr lang="fa-IR" b="1" dirty="0" smtClean="0">
                <a:cs typeface="B Nazanin" pitchFamily="2" charset="-78"/>
              </a:rPr>
              <a:t>اظهار نظر کارشناسی .</a:t>
            </a:r>
          </a:p>
          <a:p>
            <a:pPr>
              <a:buFont typeface="Wingdings" pitchFamily="2" charset="2"/>
              <a:buChar char="v"/>
            </a:pPr>
            <a:r>
              <a:rPr lang="fa-IR" b="1" dirty="0" smtClean="0">
                <a:cs typeface="B Nazanin" pitchFamily="2" charset="-78"/>
              </a:rPr>
              <a:t>اقدام نهایی.</a:t>
            </a:r>
            <a:endParaRPr lang="en-US" dirty="0" smtClean="0">
              <a:cs typeface="B Nazanin" pitchFamily="2" charset="-78"/>
            </a:endParaRPr>
          </a:p>
          <a:p>
            <a:pPr>
              <a:buNone/>
            </a:pPr>
            <a:endParaRPr lang="fa-IR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35608" y="500042"/>
            <a:ext cx="7498080" cy="574835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fa-IR" sz="2800" b="1" dirty="0" smtClean="0">
                <a:cs typeface="B Titr" pitchFamily="2" charset="-78"/>
              </a:rPr>
              <a:t>2- دریافت شکایت:</a:t>
            </a:r>
            <a:endParaRPr lang="en-US" sz="2800" b="1" dirty="0" smtClean="0">
              <a:cs typeface="B Titr" pitchFamily="2" charset="-78"/>
            </a:endParaRPr>
          </a:p>
          <a:p>
            <a:pPr>
              <a:buFont typeface="Wingdings" pitchFamily="2" charset="2"/>
              <a:buChar char="v"/>
            </a:pPr>
            <a:r>
              <a:rPr lang="fa-IR" sz="2800" b="1" dirty="0" smtClean="0">
                <a:cs typeface="B Nazanin" pitchFamily="2" charset="-78"/>
              </a:rPr>
              <a:t>کتبی</a:t>
            </a:r>
          </a:p>
          <a:p>
            <a:pPr>
              <a:buFont typeface="Wingdings" pitchFamily="2" charset="2"/>
              <a:buChar char="v"/>
            </a:pPr>
            <a:r>
              <a:rPr lang="fa-IR" sz="2800" b="1" dirty="0" smtClean="0">
                <a:cs typeface="B Nazanin" pitchFamily="2" charset="-78"/>
              </a:rPr>
              <a:t>شفاهی        </a:t>
            </a:r>
            <a:endParaRPr lang="en-US" sz="2800" dirty="0" smtClean="0">
              <a:cs typeface="B Nazanin" pitchFamily="2" charset="-78"/>
            </a:endParaRPr>
          </a:p>
          <a:p>
            <a:pPr>
              <a:buNone/>
            </a:pPr>
            <a:r>
              <a:rPr lang="fa-IR" sz="2800" b="1" dirty="0" smtClean="0">
                <a:cs typeface="B Titr" pitchFamily="2" charset="-78"/>
              </a:rPr>
              <a:t>3-مقدمات انجام نظارت /رسیدگی به شکایات:</a:t>
            </a:r>
            <a:endParaRPr lang="en-US" sz="2800" b="1" dirty="0" smtClean="0">
              <a:cs typeface="B Titr" pitchFamily="2" charset="-78"/>
            </a:endParaRPr>
          </a:p>
          <a:p>
            <a:pPr>
              <a:buFont typeface="Wingdings" pitchFamily="2" charset="2"/>
              <a:buChar char="v"/>
            </a:pPr>
            <a:r>
              <a:rPr lang="fa-IR" sz="2800" b="1" dirty="0" smtClean="0">
                <a:cs typeface="B Nazanin" pitchFamily="2" charset="-78"/>
              </a:rPr>
              <a:t>شناخت کامل از کالا</a:t>
            </a:r>
            <a:endParaRPr lang="en-US" sz="2800" dirty="0" smtClean="0">
              <a:cs typeface="B Nazanin" pitchFamily="2" charset="-78"/>
            </a:endParaRPr>
          </a:p>
          <a:p>
            <a:pPr>
              <a:buFont typeface="Wingdings" pitchFamily="2" charset="2"/>
              <a:buChar char="v"/>
            </a:pPr>
            <a:r>
              <a:rPr lang="fa-IR" sz="2800" b="1" dirty="0" smtClean="0">
                <a:cs typeface="B Nazanin" pitchFamily="2" charset="-78"/>
              </a:rPr>
              <a:t>شناخت از سازنده کالا(وارداتی/داخلی)</a:t>
            </a:r>
            <a:endParaRPr lang="en-US" sz="2800" dirty="0" smtClean="0">
              <a:cs typeface="B Nazanin" pitchFamily="2" charset="-78"/>
            </a:endParaRPr>
          </a:p>
          <a:p>
            <a:pPr>
              <a:buFont typeface="Wingdings" pitchFamily="2" charset="2"/>
              <a:buChar char="v"/>
            </a:pPr>
            <a:r>
              <a:rPr lang="fa-IR" sz="2800" b="1" dirty="0" smtClean="0">
                <a:cs typeface="B Nazanin" pitchFamily="2" charset="-78"/>
              </a:rPr>
              <a:t>شناخت مدارک ومستندات موضوع مرتبط باکالا</a:t>
            </a:r>
            <a:endParaRPr lang="en-US" sz="2800" dirty="0" smtClean="0">
              <a:cs typeface="B Nazanin" pitchFamily="2" charset="-78"/>
            </a:endParaRPr>
          </a:p>
          <a:p>
            <a:pPr>
              <a:buFont typeface="Wingdings" pitchFamily="2" charset="2"/>
              <a:buChar char="v"/>
            </a:pPr>
            <a:r>
              <a:rPr lang="fa-IR" sz="2800" b="1" dirty="0" smtClean="0">
                <a:cs typeface="B Nazanin" pitchFamily="2" charset="-78"/>
              </a:rPr>
              <a:t>شناخت اصالت مدارک ومستندات کالا</a:t>
            </a:r>
            <a:endParaRPr lang="en-US" sz="2800" dirty="0" smtClean="0">
              <a:cs typeface="B Nazanin" pitchFamily="2" charset="-78"/>
            </a:endParaRPr>
          </a:p>
          <a:p>
            <a:pPr>
              <a:buFont typeface="Wingdings" pitchFamily="2" charset="2"/>
              <a:buChar char="v"/>
            </a:pPr>
            <a:r>
              <a:rPr lang="fa-IR" sz="2800" b="1" dirty="0" smtClean="0">
                <a:cs typeface="B Nazanin" pitchFamily="2" charset="-78"/>
              </a:rPr>
              <a:t>شناخت مجوزهای کالا(صادره از اداره کل)</a:t>
            </a:r>
            <a:endParaRPr lang="en-US" sz="2800" dirty="0" smtClean="0">
              <a:cs typeface="B Nazanin" pitchFamily="2" charset="-78"/>
            </a:endParaRPr>
          </a:p>
          <a:p>
            <a:pPr>
              <a:buFont typeface="Wingdings" pitchFamily="2" charset="2"/>
              <a:buChar char="v"/>
            </a:pPr>
            <a:r>
              <a:rPr lang="fa-IR" sz="2800" b="1" dirty="0" smtClean="0">
                <a:cs typeface="B Nazanin" pitchFamily="2" charset="-78"/>
              </a:rPr>
              <a:t>شناخت قوانین ،آیین نامه ،ضوابط ودستورالعمل ها</a:t>
            </a:r>
            <a:endParaRPr lang="en-US" sz="2800" dirty="0" smtClean="0">
              <a:cs typeface="B Nazanin" pitchFamily="2" charset="-78"/>
            </a:endParaRPr>
          </a:p>
          <a:p>
            <a:pPr>
              <a:buFont typeface="Wingdings" pitchFamily="2" charset="2"/>
              <a:buChar char="v"/>
            </a:pPr>
            <a:r>
              <a:rPr lang="fa-IR" sz="2800" b="1" dirty="0" smtClean="0">
                <a:cs typeface="B Nazanin" pitchFamily="2" charset="-78"/>
              </a:rPr>
              <a:t>شناخت سامانه اداره کل</a:t>
            </a:r>
            <a:endParaRPr lang="en-US" sz="2800" dirty="0" smtClean="0">
              <a:cs typeface="B Nazanin" pitchFamily="2" charset="-78"/>
            </a:endParaRPr>
          </a:p>
          <a:p>
            <a:pPr>
              <a:buNone/>
            </a:pPr>
            <a:endParaRPr lang="fa-IR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35608" y="571480"/>
            <a:ext cx="7498080" cy="5676920"/>
          </a:xfrm>
        </p:spPr>
        <p:txBody>
          <a:bodyPr/>
          <a:lstStyle/>
          <a:p>
            <a:pPr>
              <a:buNone/>
            </a:pPr>
            <a:r>
              <a:rPr lang="fa-IR" sz="2800" b="1" dirty="0" smtClean="0">
                <a:cs typeface="B Titr" pitchFamily="2" charset="-78"/>
              </a:rPr>
              <a:t>4- مدارک ومستندات کیفی وسایل پزشکی:</a:t>
            </a:r>
          </a:p>
          <a:p>
            <a:pPr>
              <a:buNone/>
            </a:pPr>
            <a:endParaRPr lang="en-US" sz="2800" dirty="0" smtClean="0">
              <a:cs typeface="B Nazanin" pitchFamily="2" charset="-78"/>
            </a:endParaRPr>
          </a:p>
          <a:p>
            <a:pPr>
              <a:buFont typeface="Wingdings" pitchFamily="2" charset="2"/>
              <a:buChar char="v"/>
            </a:pPr>
            <a:r>
              <a:rPr lang="fa-IR" sz="2800" b="1" dirty="0" smtClean="0">
                <a:cs typeface="B Nazanin" pitchFamily="2" charset="-78"/>
              </a:rPr>
              <a:t>گواهینامه های بین المللی</a:t>
            </a:r>
          </a:p>
          <a:p>
            <a:pPr>
              <a:buFont typeface="Wingdings" pitchFamily="2" charset="2"/>
              <a:buChar char="v"/>
            </a:pPr>
            <a:r>
              <a:rPr lang="fa-IR" sz="2800" b="1" dirty="0" smtClean="0">
                <a:cs typeface="B Nazanin" pitchFamily="2" charset="-78"/>
              </a:rPr>
              <a:t> 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CE</a:t>
            </a:r>
          </a:p>
          <a:p>
            <a:pPr>
              <a:buFont typeface="Wingdings" pitchFamily="2" charset="2"/>
              <a:buChar char="v"/>
            </a:pP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FDA</a:t>
            </a:r>
          </a:p>
          <a:p>
            <a:pPr>
              <a:buFont typeface="Wingdings" pitchFamily="2" charset="2"/>
              <a:buChar char="v"/>
            </a:pP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ISO13485</a:t>
            </a:r>
          </a:p>
          <a:p>
            <a:pPr>
              <a:buFont typeface="Wingdings" pitchFamily="2" charset="2"/>
              <a:buChar char="v"/>
            </a:pP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TEC FILE</a:t>
            </a:r>
          </a:p>
          <a:p>
            <a:pPr>
              <a:buFont typeface="Wingdings" pitchFamily="2" charset="2"/>
              <a:buChar char="v"/>
            </a:pP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GMP</a:t>
            </a: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fa-IR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35608" y="428604"/>
            <a:ext cx="7498080" cy="5819796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fa-IR" b="1" dirty="0" smtClean="0">
                <a:cs typeface="B Titr" pitchFamily="2" charset="-78"/>
              </a:rPr>
              <a:t>5-مدارک ومستندات بازرگانی</a:t>
            </a:r>
            <a:r>
              <a:rPr lang="en-US" b="1" dirty="0" smtClean="0">
                <a:cs typeface="B Titr" pitchFamily="2" charset="-78"/>
              </a:rPr>
              <a:t>:</a:t>
            </a:r>
            <a:endParaRPr lang="fa-IR" b="1" dirty="0" smtClean="0">
              <a:cs typeface="B Titr" pitchFamily="2" charset="-78"/>
            </a:endParaRPr>
          </a:p>
          <a:p>
            <a:pPr>
              <a:buNone/>
            </a:pPr>
            <a:endParaRPr lang="fa-IR" b="1" dirty="0" smtClean="0">
              <a:cs typeface="B Nazanin" pitchFamily="2" charset="-78"/>
            </a:endParaRPr>
          </a:p>
          <a:p>
            <a:pPr>
              <a:buFont typeface="Wingdings" pitchFamily="2" charset="2"/>
              <a:buChar char="v"/>
            </a:pPr>
            <a:r>
              <a:rPr lang="fa-IR" b="1" dirty="0" smtClean="0">
                <a:cs typeface="B Nazanin" pitchFamily="2" charset="-78"/>
              </a:rPr>
              <a:t>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INVOICE</a:t>
            </a:r>
          </a:p>
          <a:p>
            <a:pPr>
              <a:buFont typeface="Wingdings" pitchFamily="2" charset="2"/>
              <a:buChar char="v"/>
            </a:pP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ProFORMA</a:t>
            </a:r>
            <a:endParaRPr lang="en-US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v"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PAKING LIST</a:t>
            </a:r>
          </a:p>
          <a:p>
            <a:pPr>
              <a:buFont typeface="Wingdings" pitchFamily="2" charset="2"/>
              <a:buChar char="v"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LABELING</a:t>
            </a:r>
          </a:p>
          <a:p>
            <a:pPr>
              <a:buFont typeface="Wingdings" pitchFamily="2" charset="2"/>
              <a:buChar char="v"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PRICE  LIST</a:t>
            </a:r>
            <a:endParaRPr lang="fa-IR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v"/>
            </a:pPr>
            <a:r>
              <a:rPr lang="fa-IR" b="1" dirty="0" smtClean="0">
                <a:cs typeface="B Nazanin" pitchFamily="2" charset="-78"/>
              </a:rPr>
              <a:t>بارنامه</a:t>
            </a:r>
          </a:p>
          <a:p>
            <a:pPr>
              <a:buFont typeface="Wingdings" pitchFamily="2" charset="2"/>
              <a:buChar char="v"/>
            </a:pPr>
            <a:r>
              <a:rPr lang="fa-IR" b="1" dirty="0" smtClean="0">
                <a:cs typeface="B Nazanin" pitchFamily="2" charset="-78"/>
              </a:rPr>
              <a:t>قبض انبار</a:t>
            </a:r>
          </a:p>
          <a:p>
            <a:pPr>
              <a:buFont typeface="Wingdings" pitchFamily="2" charset="2"/>
              <a:buChar char="v"/>
            </a:pPr>
            <a:r>
              <a:rPr lang="fa-IR" b="1" dirty="0" smtClean="0">
                <a:cs typeface="B Nazanin" pitchFamily="2" charset="-78"/>
              </a:rPr>
              <a:t>برگ سبز کمرکی</a:t>
            </a:r>
          </a:p>
          <a:p>
            <a:pPr>
              <a:buFont typeface="Wingdings" pitchFamily="2" charset="2"/>
              <a:buChar char="v"/>
            </a:pPr>
            <a:r>
              <a:rPr lang="fa-IR" b="1" dirty="0" smtClean="0">
                <a:cs typeface="B Nazanin" pitchFamily="2" charset="-78"/>
              </a:rPr>
              <a:t>فاکتور ریالی</a:t>
            </a:r>
          </a:p>
          <a:p>
            <a:pPr>
              <a:buFont typeface="Wingdings" pitchFamily="2" charset="2"/>
              <a:buChar char="v"/>
            </a:pPr>
            <a:r>
              <a:rPr lang="fa-IR" b="1" dirty="0" smtClean="0">
                <a:cs typeface="B Nazanin" pitchFamily="2" charset="-78"/>
              </a:rPr>
              <a:t>پیش فاکتور ریالی</a:t>
            </a:r>
            <a:endParaRPr lang="fa-IR" dirty="0">
              <a:cs typeface="B Nazanin" pitchFamily="2" charset="-78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35608" y="357166"/>
            <a:ext cx="7498080" cy="5891234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fa-IR" sz="3500" b="1" dirty="0" smtClean="0">
                <a:cs typeface="B Titr" pitchFamily="2" charset="-78"/>
              </a:rPr>
              <a:t>6-مشخصات  کالا</a:t>
            </a:r>
            <a:r>
              <a:rPr lang="en-US" sz="3500" b="1" dirty="0" smtClean="0">
                <a:cs typeface="B Titr" pitchFamily="2" charset="-78"/>
              </a:rPr>
              <a:t>:</a:t>
            </a:r>
            <a:endParaRPr lang="fa-IR" sz="3500" b="1" dirty="0" smtClean="0">
              <a:cs typeface="B Titr" pitchFamily="2" charset="-78"/>
            </a:endParaRPr>
          </a:p>
          <a:p>
            <a:pPr>
              <a:buNone/>
            </a:pPr>
            <a:endParaRPr lang="fa-IR" sz="3500" b="1" dirty="0" smtClean="0">
              <a:cs typeface="B Titr" pitchFamily="2" charset="-78"/>
            </a:endParaRPr>
          </a:p>
          <a:p>
            <a:pPr>
              <a:buFont typeface="Wingdings" pitchFamily="2" charset="2"/>
              <a:buChar char="v"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LOT .NO</a:t>
            </a:r>
          </a:p>
          <a:p>
            <a:pPr>
              <a:buFont typeface="Wingdings" pitchFamily="2" charset="2"/>
              <a:buChar char="v"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BATCH .NO</a:t>
            </a:r>
          </a:p>
          <a:p>
            <a:pPr>
              <a:buFont typeface="Wingdings" pitchFamily="2" charset="2"/>
              <a:buChar char="v"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SER .NO</a:t>
            </a:r>
          </a:p>
          <a:p>
            <a:pPr>
              <a:buFont typeface="Wingdings" pitchFamily="2" charset="2"/>
              <a:buChar char="v"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CATALOG .NO</a:t>
            </a:r>
            <a:endParaRPr lang="fa-IR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v"/>
            </a:pPr>
            <a:r>
              <a:rPr lang="fa-IR" b="1" dirty="0" smtClean="0">
                <a:cs typeface="B Nazanin" pitchFamily="2" charset="-78"/>
              </a:rPr>
              <a:t>تاریخ تولید وانقضاء</a:t>
            </a:r>
          </a:p>
          <a:p>
            <a:pPr>
              <a:buFont typeface="Wingdings" pitchFamily="2" charset="2"/>
              <a:buChar char="v"/>
            </a:pPr>
            <a:r>
              <a:rPr lang="fa-IR" b="1" dirty="0" smtClean="0">
                <a:cs typeface="B Nazanin" pitchFamily="2" charset="-78"/>
              </a:rPr>
              <a:t>استریلیتی</a:t>
            </a:r>
          </a:p>
          <a:p>
            <a:pPr>
              <a:buFont typeface="Wingdings" pitchFamily="2" charset="2"/>
              <a:buChar char="v"/>
            </a:pPr>
            <a:r>
              <a:rPr lang="fa-IR" b="1" dirty="0" smtClean="0">
                <a:cs typeface="B Nazanin" pitchFamily="2" charset="-78"/>
              </a:rPr>
              <a:t>مارک </a:t>
            </a:r>
            <a:r>
              <a:rPr lang="en-US" b="1" dirty="0" smtClean="0">
                <a:cs typeface="B Nazanin" pitchFamily="2" charset="-78"/>
              </a:rPr>
              <a:t>)</a:t>
            </a:r>
            <a:r>
              <a:rPr lang="fa-IR" b="1" dirty="0" smtClean="0">
                <a:cs typeface="B Nazanin" pitchFamily="2" charset="-78"/>
              </a:rPr>
              <a:t>یابرند</a:t>
            </a:r>
            <a:r>
              <a:rPr lang="en-US" b="1" dirty="0" smtClean="0">
                <a:cs typeface="B Nazanin" pitchFamily="2" charset="-78"/>
              </a:rPr>
              <a:t>(</a:t>
            </a:r>
            <a:endParaRPr lang="fa-IR" b="1" dirty="0" smtClean="0">
              <a:cs typeface="B Nazanin" pitchFamily="2" charset="-78"/>
            </a:endParaRPr>
          </a:p>
          <a:p>
            <a:pPr>
              <a:buFont typeface="Wingdings" pitchFamily="2" charset="2"/>
              <a:buChar char="v"/>
            </a:pPr>
            <a:r>
              <a:rPr lang="fa-IR" b="1" dirty="0" smtClean="0">
                <a:cs typeface="B Nazanin" pitchFamily="2" charset="-78"/>
              </a:rPr>
              <a:t>سایز</a:t>
            </a:r>
          </a:p>
          <a:p>
            <a:pPr>
              <a:buFont typeface="Wingdings" pitchFamily="2" charset="2"/>
              <a:buChar char="v"/>
            </a:pPr>
            <a:r>
              <a:rPr lang="fa-IR" b="1" dirty="0" smtClean="0">
                <a:cs typeface="B Nazanin" pitchFamily="2" charset="-78"/>
              </a:rPr>
              <a:t>مدل</a:t>
            </a:r>
          </a:p>
          <a:p>
            <a:pPr>
              <a:buFont typeface="Wingdings" pitchFamily="2" charset="2"/>
              <a:buChar char="v"/>
            </a:pPr>
            <a:r>
              <a:rPr lang="fa-IR" b="1" dirty="0" smtClean="0">
                <a:cs typeface="B Nazanin" pitchFamily="2" charset="-78"/>
              </a:rPr>
              <a:t>کشورسازنده</a:t>
            </a:r>
          </a:p>
          <a:p>
            <a:pPr>
              <a:buFont typeface="Wingdings" pitchFamily="2" charset="2"/>
              <a:buChar char="v"/>
            </a:pPr>
            <a:r>
              <a:rPr lang="fa-IR" b="1" dirty="0" smtClean="0">
                <a:cs typeface="B Nazanin" pitchFamily="2" charset="-78"/>
              </a:rPr>
              <a:t>کاتالوگ</a:t>
            </a:r>
          </a:p>
          <a:p>
            <a:pPr>
              <a:buNone/>
            </a:pPr>
            <a:endParaRPr lang="en-US" b="1" dirty="0" smtClean="0">
              <a:cs typeface="B Nazanin" pitchFamily="2" charset="-78"/>
            </a:endParaRPr>
          </a:p>
          <a:p>
            <a:pPr>
              <a:buNone/>
            </a:pPr>
            <a:endParaRPr lang="fa-IR" b="1" dirty="0" smtClean="0"/>
          </a:p>
          <a:p>
            <a:pPr>
              <a:buNone/>
            </a:pPr>
            <a:endParaRPr lang="fa-IR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35608" y="571480"/>
            <a:ext cx="7498080" cy="5676920"/>
          </a:xfrm>
        </p:spPr>
        <p:txBody>
          <a:bodyPr/>
          <a:lstStyle/>
          <a:p>
            <a:pPr>
              <a:buFont typeface="Wingdings" pitchFamily="2" charset="2"/>
              <a:buChar char="v"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USERMANUAL</a:t>
            </a:r>
          </a:p>
          <a:p>
            <a:pPr>
              <a:buFont typeface="Wingdings" pitchFamily="2" charset="2"/>
              <a:buChar char="v"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SERVIS MANUAL</a:t>
            </a:r>
            <a:endParaRPr lang="fa-IR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v"/>
            </a:pPr>
            <a:r>
              <a:rPr lang="fa-IR" b="1" dirty="0" smtClean="0">
                <a:cs typeface="B Nazanin" pitchFamily="2" charset="-78"/>
              </a:rPr>
              <a:t>کاربری سریع</a:t>
            </a:r>
          </a:p>
          <a:p>
            <a:pPr>
              <a:buFont typeface="Wingdings" pitchFamily="2" charset="2"/>
              <a:buChar char="v"/>
            </a:pPr>
            <a:r>
              <a:rPr lang="fa-IR" b="1" dirty="0" smtClean="0">
                <a:cs typeface="B Nazanin" pitchFamily="2" charset="-78"/>
              </a:rPr>
              <a:t>تست های پذیرش</a:t>
            </a:r>
          </a:p>
          <a:p>
            <a:pPr>
              <a:buFont typeface="Wingdings" pitchFamily="2" charset="2"/>
              <a:buChar char="v"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PM</a:t>
            </a:r>
            <a:endParaRPr lang="fa-IR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fa-IR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35608" y="571480"/>
            <a:ext cx="7498080" cy="5676920"/>
          </a:xfrm>
        </p:spPr>
        <p:txBody>
          <a:bodyPr/>
          <a:lstStyle/>
          <a:p>
            <a:pPr>
              <a:buNone/>
            </a:pPr>
            <a:r>
              <a:rPr lang="fa-IR" b="1" dirty="0" smtClean="0">
                <a:cs typeface="B Titr" pitchFamily="2" charset="-78"/>
              </a:rPr>
              <a:t>7-انواع تولید</a:t>
            </a:r>
            <a:r>
              <a:rPr lang="en-US" b="1" dirty="0" smtClean="0">
                <a:cs typeface="B Titr" pitchFamily="2" charset="-78"/>
              </a:rPr>
              <a:t>:</a:t>
            </a:r>
            <a:endParaRPr lang="fa-IR" b="1" dirty="0" smtClean="0">
              <a:cs typeface="B Titr" pitchFamily="2" charset="-78"/>
            </a:endParaRPr>
          </a:p>
          <a:p>
            <a:pPr>
              <a:buNone/>
            </a:pPr>
            <a:endParaRPr lang="fa-IR" b="1" dirty="0" smtClean="0">
              <a:cs typeface="B Nazanin" pitchFamily="2" charset="-78"/>
            </a:endParaRPr>
          </a:p>
          <a:p>
            <a:pPr>
              <a:buFont typeface="Wingdings" pitchFamily="2" charset="2"/>
              <a:buChar char="v"/>
            </a:pPr>
            <a:r>
              <a:rPr lang="fa-IR" b="1" dirty="0" smtClean="0">
                <a:cs typeface="B Nazanin" pitchFamily="2" charset="-78"/>
              </a:rPr>
              <a:t>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SKD</a:t>
            </a:r>
            <a:r>
              <a:rPr lang="fa-IR" b="1" dirty="0" smtClean="0">
                <a:latin typeface="Times New Roman" pitchFamily="18" charset="0"/>
                <a:cs typeface="Times New Roman" pitchFamily="18" charset="0"/>
              </a:rPr>
              <a:t>(مونتاژ)</a:t>
            </a:r>
            <a:endParaRPr lang="en-US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v"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CKD</a:t>
            </a:r>
            <a:r>
              <a:rPr lang="fa-IR" b="1" dirty="0" smtClean="0">
                <a:latin typeface="Times New Roman" pitchFamily="18" charset="0"/>
                <a:cs typeface="Times New Roman" pitchFamily="18" charset="0"/>
              </a:rPr>
              <a:t>(مونتاژ)</a:t>
            </a:r>
            <a:endParaRPr lang="en-US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v"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OBL</a:t>
            </a:r>
            <a:r>
              <a:rPr lang="fa-IR" b="1" dirty="0" smtClean="0">
                <a:latin typeface="Times New Roman" pitchFamily="18" charset="0"/>
                <a:cs typeface="Times New Roman" pitchFamily="18" charset="0"/>
              </a:rPr>
              <a:t>(برچسب گذاری)</a:t>
            </a:r>
            <a:endParaRPr lang="en-US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v"/>
            </a:pPr>
            <a:r>
              <a:rPr lang="fa-IR" b="1" dirty="0" smtClean="0">
                <a:cs typeface="B Nazanin" pitchFamily="2" charset="-78"/>
              </a:rPr>
              <a:t>مستقل(ساخت داخل)</a:t>
            </a:r>
            <a:endParaRPr lang="fa-IR" dirty="0">
              <a:cs typeface="B Nazanin" pitchFamily="2" charset="-78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35608" y="357166"/>
            <a:ext cx="7498080" cy="5891234"/>
          </a:xfrm>
        </p:spPr>
        <p:txBody>
          <a:bodyPr/>
          <a:lstStyle/>
          <a:p>
            <a:pPr>
              <a:buNone/>
            </a:pPr>
            <a:r>
              <a:rPr lang="fa-IR" b="1" dirty="0" smtClean="0">
                <a:cs typeface="B Titr" pitchFamily="2" charset="-78"/>
              </a:rPr>
              <a:t>8-انواع ارزومدارک قیمت گذاری: </a:t>
            </a:r>
          </a:p>
          <a:p>
            <a:pPr>
              <a:buNone/>
            </a:pPr>
            <a:endParaRPr lang="fa-IR" b="1" dirty="0" smtClean="0">
              <a:cs typeface="B Nazanin" pitchFamily="2" charset="-78"/>
            </a:endParaRPr>
          </a:p>
          <a:p>
            <a:pPr>
              <a:buFont typeface="Wingdings" pitchFamily="2" charset="2"/>
              <a:buChar char="v"/>
            </a:pPr>
            <a:r>
              <a:rPr lang="fa-IR" b="1" dirty="0" smtClean="0">
                <a:cs typeface="B Nazanin" pitchFamily="2" charset="-78"/>
              </a:rPr>
              <a:t>ارز مرجع</a:t>
            </a:r>
          </a:p>
          <a:p>
            <a:pPr>
              <a:buFont typeface="Wingdings" pitchFamily="2" charset="2"/>
              <a:buChar char="v"/>
            </a:pPr>
            <a:r>
              <a:rPr lang="fa-IR" b="1" dirty="0" smtClean="0">
                <a:cs typeface="B Nazanin" pitchFamily="2" charset="-78"/>
              </a:rPr>
              <a:t>ارزمبادله ای</a:t>
            </a:r>
          </a:p>
          <a:p>
            <a:pPr>
              <a:buFont typeface="Wingdings" pitchFamily="2" charset="2"/>
              <a:buChar char="v"/>
            </a:pPr>
            <a:r>
              <a:rPr lang="fa-IR" b="1" dirty="0" smtClean="0">
                <a:cs typeface="B Nazanin" pitchFamily="2" charset="-78"/>
              </a:rPr>
              <a:t>بدون انتقال ارز</a:t>
            </a:r>
          </a:p>
          <a:p>
            <a:pPr>
              <a:buFont typeface="Wingdings" pitchFamily="2" charset="2"/>
              <a:buChar char="v"/>
            </a:pPr>
            <a:r>
              <a:rPr lang="fa-IR" b="1" dirty="0" smtClean="0">
                <a:cs typeface="B Nazanin" pitchFamily="2" charset="-78"/>
              </a:rPr>
              <a:t>ارز آزاد(صرافی)</a:t>
            </a:r>
          </a:p>
          <a:p>
            <a:pPr>
              <a:buFont typeface="Wingdings" pitchFamily="2" charset="2"/>
              <a:buChar char="v"/>
            </a:pPr>
            <a:r>
              <a:rPr lang="fa-IR" b="1" dirty="0" smtClean="0">
                <a:cs typeface="B Nazanin" pitchFamily="2" charset="-78"/>
              </a:rPr>
              <a:t>مدارک مثبته قیمت گذاری</a:t>
            </a:r>
          </a:p>
          <a:p>
            <a:pPr>
              <a:buNone/>
            </a:pPr>
            <a:endParaRPr lang="fa-IR" dirty="0">
              <a:cs typeface="B Nazanin" pitchFamily="2" charset="-78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35608" y="428604"/>
            <a:ext cx="7498080" cy="5819796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fa-IR" b="1" dirty="0" smtClean="0">
                <a:cs typeface="B Titr" pitchFamily="2" charset="-78"/>
              </a:rPr>
              <a:t>9-انواع مجوز:</a:t>
            </a:r>
          </a:p>
          <a:p>
            <a:pPr>
              <a:buNone/>
            </a:pPr>
            <a:endParaRPr lang="fa-IR" b="1" dirty="0" smtClean="0">
              <a:cs typeface="B Titr" pitchFamily="2" charset="-78"/>
            </a:endParaRPr>
          </a:p>
          <a:p>
            <a:pPr>
              <a:buFont typeface="Wingdings" pitchFamily="2" charset="2"/>
              <a:buChar char="v"/>
            </a:pPr>
            <a:r>
              <a:rPr lang="fa-IR" b="1" dirty="0" smtClean="0">
                <a:cs typeface="B Nazanin" pitchFamily="2" charset="-78"/>
              </a:rPr>
              <a:t>ورود.</a:t>
            </a:r>
          </a:p>
          <a:p>
            <a:pPr>
              <a:buFont typeface="Wingdings" pitchFamily="2" charset="2"/>
              <a:buChar char="v"/>
            </a:pPr>
            <a:r>
              <a:rPr lang="fa-IR" b="1" dirty="0" smtClean="0">
                <a:cs typeface="B Nazanin" pitchFamily="2" charset="-78"/>
              </a:rPr>
              <a:t>ترخیص.</a:t>
            </a:r>
          </a:p>
          <a:p>
            <a:pPr>
              <a:buFont typeface="Wingdings" pitchFamily="2" charset="2"/>
              <a:buChar char="v"/>
            </a:pPr>
            <a:r>
              <a:rPr lang="fa-IR" b="1" dirty="0" smtClean="0">
                <a:cs typeface="B Nazanin" pitchFamily="2" charset="-78"/>
              </a:rPr>
              <a:t>ورودترخیص همزمان.</a:t>
            </a:r>
          </a:p>
          <a:p>
            <a:pPr>
              <a:buFont typeface="Wingdings" pitchFamily="2" charset="2"/>
              <a:buChar char="v"/>
            </a:pPr>
            <a:r>
              <a:rPr lang="fa-IR" b="1" dirty="0" smtClean="0">
                <a:cs typeface="B Nazanin" pitchFamily="2" charset="-78"/>
              </a:rPr>
              <a:t>تولید.</a:t>
            </a:r>
          </a:p>
          <a:p>
            <a:pPr>
              <a:buFont typeface="Wingdings" pitchFamily="2" charset="2"/>
              <a:buChar char="v"/>
            </a:pPr>
            <a:r>
              <a:rPr lang="fa-IR" b="1" dirty="0" smtClean="0">
                <a:cs typeface="B Nazanin" pitchFamily="2" charset="-78"/>
              </a:rPr>
              <a:t>صادرات.</a:t>
            </a:r>
          </a:p>
          <a:p>
            <a:pPr>
              <a:buFont typeface="Wingdings" pitchFamily="2" charset="2"/>
              <a:buChar char="v"/>
            </a:pPr>
            <a:r>
              <a:rPr lang="fa-IR" b="1" dirty="0" smtClean="0">
                <a:cs typeface="B Nazanin" pitchFamily="2" charset="-78"/>
              </a:rPr>
              <a:t>خدمات(ثالث وکنترل کیفی).</a:t>
            </a:r>
          </a:p>
          <a:p>
            <a:pPr>
              <a:buFont typeface="Wingdings" pitchFamily="2" charset="2"/>
              <a:buChar char="v"/>
            </a:pPr>
            <a:r>
              <a:rPr lang="fa-IR" b="1" dirty="0" smtClean="0">
                <a:cs typeface="B Nazanin" pitchFamily="2" charset="-78"/>
              </a:rPr>
              <a:t>مهرهای وهولوگرام اداره کل.</a:t>
            </a:r>
          </a:p>
          <a:p>
            <a:pPr>
              <a:buFont typeface="Wingdings" pitchFamily="2" charset="2"/>
              <a:buChar char="v"/>
            </a:pPr>
            <a:r>
              <a:rPr lang="fa-IR" b="1" dirty="0" smtClean="0">
                <a:cs typeface="B Nazanin" pitchFamily="2" charset="-78"/>
              </a:rPr>
              <a:t>نوع نمایندگی.</a:t>
            </a:r>
          </a:p>
          <a:p>
            <a:pPr>
              <a:buFont typeface="Wingdings" pitchFamily="2" charset="2"/>
              <a:buChar char="v"/>
            </a:pPr>
            <a:r>
              <a:rPr lang="fa-IR" b="1" dirty="0" smtClean="0">
                <a:cs typeface="B Nazanin" pitchFamily="2" charset="-78"/>
              </a:rPr>
              <a:t>مجوز عرضه وتوزیع/زنجیره توزیع(سامانه اداره کل)</a:t>
            </a:r>
            <a:endParaRPr lang="en-US" dirty="0" smtClean="0">
              <a:cs typeface="B Nazanin" pitchFamily="2" charset="-78"/>
            </a:endParaRPr>
          </a:p>
          <a:p>
            <a:pPr>
              <a:buFont typeface="Wingdings" pitchFamily="2" charset="2"/>
              <a:buChar char="v"/>
            </a:pPr>
            <a:r>
              <a:rPr lang="fa-IR" b="1" dirty="0" smtClean="0">
                <a:cs typeface="B Nazanin" pitchFamily="2" charset="-78"/>
              </a:rPr>
              <a:t>اساسنامه شرکت/روزنامه رسمی.</a:t>
            </a:r>
            <a:endParaRPr lang="en-US" dirty="0" smtClean="0">
              <a:cs typeface="B Nazanin" pitchFamily="2" charset="-78"/>
            </a:endParaRPr>
          </a:p>
          <a:p>
            <a:pPr>
              <a:buFont typeface="Wingdings" pitchFamily="2" charset="2"/>
              <a:buChar char="v"/>
            </a:pPr>
            <a:endParaRPr lang="en-US" dirty="0" smtClean="0">
              <a:cs typeface="B Nazanin" pitchFamily="2" charset="-78"/>
            </a:endParaRPr>
          </a:p>
          <a:p>
            <a:pPr>
              <a:buFont typeface="Wingdings" pitchFamily="2" charset="2"/>
              <a:buChar char="v"/>
            </a:pPr>
            <a:endParaRPr lang="en-US" dirty="0" smtClean="0">
              <a:cs typeface="B Nazanin" pitchFamily="2" charset="-78"/>
            </a:endParaRPr>
          </a:p>
          <a:p>
            <a:pPr>
              <a:buFont typeface="Wingdings" pitchFamily="2" charset="2"/>
              <a:buChar char="v"/>
            </a:pPr>
            <a:endParaRPr lang="fa-IR" b="1" dirty="0" smtClean="0">
              <a:cs typeface="B Nazanin" pitchFamily="2" charset="-78"/>
            </a:endParaRPr>
          </a:p>
          <a:p>
            <a:pPr>
              <a:buNone/>
            </a:pPr>
            <a:endParaRPr lang="fa-IR" dirty="0">
              <a:cs typeface="B Nazanin" pitchFamily="2" charset="-78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olstice">
  <a:themeElements>
    <a:clrScheme name="Solstice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Solstice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161</TotalTime>
  <Words>427</Words>
  <Application>Microsoft Office PowerPoint</Application>
  <PresentationFormat>On-screen Show (4:3)</PresentationFormat>
  <Paragraphs>136</Paragraphs>
  <Slides>14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Solstice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CO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m.mirmoeini</dc:creator>
  <cp:lastModifiedBy>Alireza Attaran(M.D)</cp:lastModifiedBy>
  <cp:revision>47</cp:revision>
  <dcterms:created xsi:type="dcterms:W3CDTF">2016-07-16T11:50:02Z</dcterms:created>
  <dcterms:modified xsi:type="dcterms:W3CDTF">2016-12-18T12:23:13Z</dcterms:modified>
</cp:coreProperties>
</file>