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5"/>
  </p:notesMasterIdLst>
  <p:sldIdLst>
    <p:sldId id="350" r:id="rId2"/>
    <p:sldId id="256" r:id="rId3"/>
    <p:sldId id="257" r:id="rId4"/>
    <p:sldId id="351" r:id="rId5"/>
    <p:sldId id="352" r:id="rId6"/>
    <p:sldId id="421" r:id="rId7"/>
    <p:sldId id="353" r:id="rId8"/>
    <p:sldId id="354" r:id="rId9"/>
    <p:sldId id="355" r:id="rId10"/>
    <p:sldId id="356" r:id="rId11"/>
    <p:sldId id="358" r:id="rId12"/>
    <p:sldId id="357" r:id="rId13"/>
    <p:sldId id="359" r:id="rId14"/>
    <p:sldId id="360" r:id="rId15"/>
    <p:sldId id="361" r:id="rId16"/>
    <p:sldId id="362" r:id="rId17"/>
    <p:sldId id="363" r:id="rId18"/>
    <p:sldId id="364" r:id="rId19"/>
    <p:sldId id="365" r:id="rId20"/>
    <p:sldId id="366" r:id="rId21"/>
    <p:sldId id="367" r:id="rId22"/>
    <p:sldId id="368" r:id="rId23"/>
    <p:sldId id="371" r:id="rId24"/>
    <p:sldId id="372" r:id="rId25"/>
    <p:sldId id="370" r:id="rId26"/>
    <p:sldId id="369" r:id="rId27"/>
    <p:sldId id="373" r:id="rId28"/>
    <p:sldId id="377" r:id="rId29"/>
    <p:sldId id="376" r:id="rId30"/>
    <p:sldId id="419" r:id="rId31"/>
    <p:sldId id="375" r:id="rId32"/>
    <p:sldId id="374" r:id="rId33"/>
    <p:sldId id="381" r:id="rId34"/>
    <p:sldId id="382" r:id="rId35"/>
    <p:sldId id="380" r:id="rId36"/>
    <p:sldId id="379" r:id="rId37"/>
    <p:sldId id="378" r:id="rId38"/>
    <p:sldId id="384" r:id="rId39"/>
    <p:sldId id="386" r:id="rId40"/>
    <p:sldId id="385" r:id="rId41"/>
    <p:sldId id="387" r:id="rId42"/>
    <p:sldId id="388" r:id="rId43"/>
    <p:sldId id="390" r:id="rId44"/>
    <p:sldId id="391" r:id="rId45"/>
    <p:sldId id="389" r:id="rId46"/>
    <p:sldId id="393" r:id="rId47"/>
    <p:sldId id="392" r:id="rId48"/>
    <p:sldId id="395" r:id="rId49"/>
    <p:sldId id="396" r:id="rId50"/>
    <p:sldId id="394" r:id="rId51"/>
    <p:sldId id="398" r:id="rId52"/>
    <p:sldId id="397" r:id="rId53"/>
    <p:sldId id="400" r:id="rId54"/>
    <p:sldId id="401" r:id="rId55"/>
    <p:sldId id="399" r:id="rId56"/>
    <p:sldId id="402" r:id="rId57"/>
    <p:sldId id="404" r:id="rId58"/>
    <p:sldId id="405" r:id="rId59"/>
    <p:sldId id="403" r:id="rId60"/>
    <p:sldId id="407" r:id="rId61"/>
    <p:sldId id="406" r:id="rId62"/>
    <p:sldId id="410" r:id="rId63"/>
    <p:sldId id="411" r:id="rId64"/>
    <p:sldId id="409" r:id="rId65"/>
    <p:sldId id="408" r:id="rId66"/>
    <p:sldId id="412" r:id="rId67"/>
    <p:sldId id="414" r:id="rId68"/>
    <p:sldId id="415" r:id="rId69"/>
    <p:sldId id="413" r:id="rId70"/>
    <p:sldId id="417" r:id="rId71"/>
    <p:sldId id="416" r:id="rId72"/>
    <p:sldId id="418" r:id="rId73"/>
    <p:sldId id="332"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0000"/>
    <a:srgbClr val="CC6600"/>
    <a:srgbClr val="008000"/>
    <a:srgbClr val="FF6600"/>
    <a:srgbClr val="9900CC"/>
    <a:srgbClr val="006600"/>
    <a:srgbClr val="FFFF99"/>
    <a:srgbClr val="FF66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164" y="-8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8FECAD-11C3-4412-98B1-D7179914FFA0}" type="datetimeFigureOut">
              <a:rPr lang="en-US" smtClean="0"/>
              <a:t>2/23/2016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DE5E96-7236-4B99-AA46-B41237F42E62}" type="slidenum">
              <a:rPr lang="en-US" smtClean="0"/>
              <a:t>‹#›</a:t>
            </a:fld>
            <a:endParaRPr lang="en-US"/>
          </a:p>
        </p:txBody>
      </p:sp>
    </p:spTree>
    <p:extLst>
      <p:ext uri="{BB962C8B-B14F-4D97-AF65-F5344CB8AC3E}">
        <p14:creationId xmlns:p14="http://schemas.microsoft.com/office/powerpoint/2010/main" val="2669461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2BA9DBE-EB11-4877-8E51-01C9A666A707}"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BA9DBE-EB11-4877-8E51-01C9A666A707}"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BA9DBE-EB11-4877-8E51-01C9A666A707}"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BA9DBE-EB11-4877-8E51-01C9A666A707}"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2BA9DBE-EB11-4877-8E51-01C9A666A707}" type="datetimeFigureOut">
              <a:rPr lang="en-US" smtClean="0"/>
              <a:pPr/>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2BA9DBE-EB11-4877-8E51-01C9A666A707}" type="datetimeFigureOut">
              <a:rPr lang="en-US" smtClean="0"/>
              <a:pPr/>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7F29A-511C-4D74-BB91-08CAC3F7524C}"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2BA9DBE-EB11-4877-8E51-01C9A666A707}" type="datetimeFigureOut">
              <a:rPr lang="en-US" smtClean="0"/>
              <a:pPr/>
              <a:t>2/23/2016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BA9DBE-EB11-4877-8E51-01C9A666A707}" type="datetimeFigureOut">
              <a:rPr lang="en-US" smtClean="0"/>
              <a:pPr/>
              <a:t>2/23/2016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BA9DBE-EB11-4877-8E51-01C9A666A707}" type="datetimeFigureOut">
              <a:rPr lang="en-US" smtClean="0"/>
              <a:pPr/>
              <a:t>2/23/2016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2BA9DBE-EB11-4877-8E51-01C9A666A707}" type="datetimeFigureOut">
              <a:rPr lang="en-US" smtClean="0"/>
              <a:pPr/>
              <a:t>2/23/2016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9E7F29A-511C-4D74-BB91-08CAC3F752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BA9DBE-EB11-4877-8E51-01C9A666A707}" type="datetimeFigureOut">
              <a:rPr lang="en-US" smtClean="0"/>
              <a:pPr/>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E7F29A-511C-4D74-BB91-08CAC3F752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2BA9DBE-EB11-4877-8E51-01C9A666A707}" type="datetimeFigureOut">
              <a:rPr lang="en-US" smtClean="0"/>
              <a:pPr/>
              <a:t>2/23/2016</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9E7F29A-511C-4D74-BB91-08CAC3F752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aratim1\Pictures\besm-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82" y="609600"/>
            <a:ext cx="9220200" cy="556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91472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lnSpcReduction="20000"/>
          </a:bodyPr>
          <a:lstStyle/>
          <a:p>
            <a:pPr algn="just" rtl="1">
              <a:lnSpc>
                <a:spcPct val="150000"/>
              </a:lnSpc>
            </a:pPr>
            <a:r>
              <a:rPr lang="fa-IR" sz="2400" dirty="0" smtClean="0">
                <a:cs typeface="B Nazanin" panose="00000400000000000000" pitchFamily="2" charset="-78"/>
              </a:rPr>
              <a:t>، </a:t>
            </a:r>
            <a:r>
              <a:rPr lang="fa-IR" sz="2600" dirty="0" smtClean="0">
                <a:cs typeface="B Nazanin" panose="00000400000000000000" pitchFamily="2" charset="-78"/>
              </a:rPr>
              <a:t>سندرم رینود، فشارخون، هیپوتیروئیدی از یک تنگ کننده عروق مانند</a:t>
            </a:r>
            <a:r>
              <a:rPr lang="en-US" sz="2600" dirty="0" smtClean="0">
                <a:cs typeface="B Nazanin" panose="00000400000000000000" pitchFamily="2" charset="-78"/>
              </a:rPr>
              <a:t> </a:t>
            </a:r>
            <a:r>
              <a:rPr lang="en-US" sz="2400" dirty="0" err="1" smtClean="0">
                <a:cs typeface="B Nazanin" panose="00000400000000000000" pitchFamily="2" charset="-78"/>
              </a:rPr>
              <a:t>octapression</a:t>
            </a:r>
            <a:r>
              <a:rPr lang="fa-IR" sz="2600" dirty="0" smtClean="0">
                <a:cs typeface="B Nazanin" panose="00000400000000000000" pitchFamily="2" charset="-78"/>
              </a:rPr>
              <a:t> به جای آدرنالین استفاده می شود.</a:t>
            </a:r>
          </a:p>
          <a:p>
            <a:pPr algn="just" rtl="1">
              <a:lnSpc>
                <a:spcPct val="150000"/>
              </a:lnSpc>
            </a:pPr>
            <a:r>
              <a:rPr lang="fa-IR" sz="2600" dirty="0" smtClean="0">
                <a:solidFill>
                  <a:srgbClr val="FF0000"/>
                </a:solidFill>
                <a:cs typeface="B Nazanin" panose="00000400000000000000" pitchFamily="2" charset="-78"/>
              </a:rPr>
              <a:t>2- متوکلوپرامید همراه داروهای ضد درد: </a:t>
            </a:r>
            <a:r>
              <a:rPr lang="fa-IR" sz="2600" dirty="0" smtClean="0">
                <a:cs typeface="B Nazanin" panose="00000400000000000000" pitchFamily="2" charset="-78"/>
              </a:rPr>
              <a:t>به طور معمول در حملات میگرنی سرعت حرکات دستگاه گوارش کاهش و در نتیجه سرعت جذب داروهای مسکن در روده کوچک کاهش می یابد، با مصرف همزمان متوکلوپرامید که سرعت (  </a:t>
            </a:r>
            <a:r>
              <a:rPr lang="en-US" sz="2400" dirty="0" smtClean="0">
                <a:cs typeface="B Nazanin" panose="00000400000000000000" pitchFamily="2" charset="-78"/>
              </a:rPr>
              <a:t>GI</a:t>
            </a:r>
            <a:r>
              <a:rPr lang="fa-IR" sz="2600" dirty="0" smtClean="0">
                <a:cs typeface="B Nazanin" panose="00000400000000000000" pitchFamily="2" charset="-78"/>
              </a:rPr>
              <a:t>)حرکات گوارش را افزایش می دهد، این مشکل بر طرف می گردد.</a:t>
            </a:r>
            <a:endParaRPr lang="en-US" sz="2600" dirty="0">
              <a:cs typeface="B Nazanin" panose="00000400000000000000" pitchFamily="2" charset="-78"/>
            </a:endParaRPr>
          </a:p>
        </p:txBody>
      </p:sp>
    </p:spTree>
    <p:extLst>
      <p:ext uri="{BB962C8B-B14F-4D97-AF65-F5344CB8AC3E}">
        <p14:creationId xmlns:p14="http://schemas.microsoft.com/office/powerpoint/2010/main" val="3096869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766772"/>
          </a:xfrm>
        </p:spPr>
        <p:txBody>
          <a:bodyPr>
            <a:normAutofit fontScale="92500"/>
          </a:bodyPr>
          <a:lstStyle/>
          <a:p>
            <a:pPr algn="just" rtl="1">
              <a:lnSpc>
                <a:spcPct val="150000"/>
              </a:lnSpc>
            </a:pPr>
            <a:r>
              <a:rPr lang="fa-IR" sz="2400" dirty="0" smtClean="0">
                <a:solidFill>
                  <a:srgbClr val="FF0000"/>
                </a:solidFill>
                <a:cs typeface="B Nazanin" panose="00000400000000000000" pitchFamily="2" charset="-78"/>
              </a:rPr>
              <a:t>3-لودوپا همراه بنزرازید: </a:t>
            </a:r>
            <a:r>
              <a:rPr lang="fa-IR" sz="2400" dirty="0" smtClean="0">
                <a:cs typeface="B Nazanin" panose="00000400000000000000" pitchFamily="2" charset="-78"/>
              </a:rPr>
              <a:t>ال – دوپا توسط آنزیم دوپا دکربوکسیلاز به دوپامین تبدیل می شود.این تبدیل هم در محیط و هم در </a:t>
            </a:r>
            <a:r>
              <a:rPr lang="en-US" sz="2400" dirty="0" smtClean="0">
                <a:cs typeface="B Nazanin" panose="00000400000000000000" pitchFamily="2" charset="-78"/>
              </a:rPr>
              <a:t>CNS </a:t>
            </a:r>
            <a:r>
              <a:rPr lang="fa-IR" sz="2400" dirty="0" smtClean="0">
                <a:cs typeface="B Nazanin" panose="00000400000000000000" pitchFamily="2" charset="-78"/>
              </a:rPr>
              <a:t> صورت می گیرد.آن مقدار از </a:t>
            </a:r>
            <a:r>
              <a:rPr lang="fa-IR" sz="2400" dirty="0">
                <a:cs typeface="B Nazanin" panose="00000400000000000000" pitchFamily="2" charset="-78"/>
              </a:rPr>
              <a:t>ال – دوپا </a:t>
            </a:r>
            <a:r>
              <a:rPr lang="fa-IR" sz="2400" dirty="0" smtClean="0">
                <a:cs typeface="B Nazanin" panose="00000400000000000000" pitchFamily="2" charset="-78"/>
              </a:rPr>
              <a:t>که در محیط به دوپامین تبدیل می شود. عوارض محیطی مانند تهوع و استفراغ را ایجاد می کند، لذا می توان متابولیسم </a:t>
            </a:r>
            <a:r>
              <a:rPr lang="fa-IR" sz="2400" dirty="0">
                <a:cs typeface="B Nazanin" panose="00000400000000000000" pitchFamily="2" charset="-78"/>
              </a:rPr>
              <a:t>ال – دوپا </a:t>
            </a:r>
            <a:r>
              <a:rPr lang="fa-IR" sz="2400" dirty="0" smtClean="0">
                <a:cs typeface="B Nazanin" panose="00000400000000000000" pitchFamily="2" charset="-78"/>
              </a:rPr>
              <a:t>را با استفاده از مهارکننده های دوپا دکربوکسیلاز مثل بنزرازید و کربی دوپا مهار کرد، این داروها، تبدیل محیطی به دوپامین را مهار می نماید ولی قابلیت عبور از </a:t>
            </a:r>
            <a:r>
              <a:rPr lang="en-US" sz="2400" dirty="0" smtClean="0">
                <a:cs typeface="B Nazanin" panose="00000400000000000000" pitchFamily="2" charset="-78"/>
              </a:rPr>
              <a:t>BBB </a:t>
            </a:r>
            <a:r>
              <a:rPr lang="fa-IR" sz="2400" dirty="0" smtClean="0">
                <a:cs typeface="B Nazanin" panose="00000400000000000000" pitchFamily="2" charset="-78"/>
              </a:rPr>
              <a:t> را ندارند و در نتیجه با جلوگیری از متابولیسم </a:t>
            </a:r>
            <a:r>
              <a:rPr lang="fa-IR" sz="2400" dirty="0">
                <a:cs typeface="B Nazanin" panose="00000400000000000000" pitchFamily="2" charset="-78"/>
              </a:rPr>
              <a:t>ال – دوپا </a:t>
            </a:r>
            <a:r>
              <a:rPr lang="fa-IR" sz="2400" dirty="0" smtClean="0">
                <a:cs typeface="B Nazanin" panose="00000400000000000000" pitchFamily="2" charset="-78"/>
              </a:rPr>
              <a:t>در محیط و افزایش ورود آن به </a:t>
            </a:r>
            <a:r>
              <a:rPr lang="en-US" sz="2400" dirty="0" smtClean="0">
                <a:cs typeface="B Nazanin" panose="00000400000000000000" pitchFamily="2" charset="-78"/>
              </a:rPr>
              <a:t>CNS </a:t>
            </a:r>
            <a:r>
              <a:rPr lang="fa-IR" sz="2400" dirty="0" smtClean="0">
                <a:cs typeface="B Nazanin" panose="00000400000000000000" pitchFamily="2" charset="-78"/>
              </a:rPr>
              <a:t> ما شاهد حداکثر اثر درمانی در مقابل حداقل عوارض دارویی ممکن خواهیم بود.</a:t>
            </a:r>
            <a:endParaRPr lang="en-US" sz="2400" dirty="0">
              <a:cs typeface="B Nazanin" panose="00000400000000000000" pitchFamily="2" charset="-78"/>
            </a:endParaRPr>
          </a:p>
        </p:txBody>
      </p:sp>
    </p:spTree>
    <p:extLst>
      <p:ext uri="{BB962C8B-B14F-4D97-AF65-F5344CB8AC3E}">
        <p14:creationId xmlns:p14="http://schemas.microsoft.com/office/powerpoint/2010/main" val="7864175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1100628"/>
            <a:ext cx="7520940" cy="3242771"/>
          </a:xfrm>
        </p:spPr>
        <p:txBody>
          <a:bodyPr>
            <a:normAutofit/>
          </a:bodyPr>
          <a:lstStyle/>
          <a:p>
            <a:pPr algn="just" rtl="1">
              <a:lnSpc>
                <a:spcPct val="150000"/>
              </a:lnSpc>
            </a:pPr>
            <a:r>
              <a:rPr lang="fa-IR" sz="2400" dirty="0" smtClean="0">
                <a:solidFill>
                  <a:srgbClr val="FF0000"/>
                </a:solidFill>
                <a:cs typeface="B Nazanin" panose="00000400000000000000" pitchFamily="2" charset="-78"/>
              </a:rPr>
              <a:t>4-توام درمانی داروهای ضد فشارخون: </a:t>
            </a:r>
            <a:r>
              <a:rPr lang="fa-IR" sz="2400" dirty="0" smtClean="0">
                <a:cs typeface="B Nazanin" panose="00000400000000000000" pitchFamily="2" charset="-78"/>
              </a:rPr>
              <a:t>مصرف توام یک داروی</a:t>
            </a:r>
            <a:r>
              <a:rPr lang="en-US" sz="2200" dirty="0" smtClean="0">
                <a:cs typeface="B Nazanin" panose="00000400000000000000" pitchFamily="2" charset="-78"/>
              </a:rPr>
              <a:t>ACEI </a:t>
            </a:r>
            <a:r>
              <a:rPr lang="fa-IR" sz="2200" dirty="0" smtClean="0">
                <a:cs typeface="B Nazanin" panose="00000400000000000000" pitchFamily="2" charset="-78"/>
              </a:rPr>
              <a:t> </a:t>
            </a:r>
            <a:r>
              <a:rPr lang="fa-IR" sz="2400" dirty="0" smtClean="0">
                <a:cs typeface="B Nazanin" panose="00000400000000000000" pitchFamily="2" charset="-78"/>
              </a:rPr>
              <a:t>(مانند کاپتوپریل)با یک دیورتیک (تیازیدها) علاوه بر اثر سینرژیسم درمانی، از هایپو کالمی احتمالی در اثر مصرف تیازیدها جلوگیری   می کند. </a:t>
            </a:r>
            <a:endParaRPr lang="en-US" sz="2400" dirty="0">
              <a:cs typeface="B Nazanin" panose="00000400000000000000" pitchFamily="2" charset="-78"/>
            </a:endParaRPr>
          </a:p>
        </p:txBody>
      </p:sp>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4820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461972"/>
          </a:xfrm>
        </p:spPr>
        <p:txBody>
          <a:bodyPr>
            <a:normAutofit/>
          </a:bodyPr>
          <a:lstStyle/>
          <a:p>
            <a:pPr algn="just" rtl="1">
              <a:lnSpc>
                <a:spcPct val="150000"/>
              </a:lnSpc>
            </a:pPr>
            <a:r>
              <a:rPr lang="fa-IR" sz="2400" dirty="0" smtClean="0">
                <a:solidFill>
                  <a:srgbClr val="FF0000"/>
                </a:solidFill>
                <a:cs typeface="B Nazanin" panose="00000400000000000000" pitchFamily="2" charset="-78"/>
              </a:rPr>
              <a:t>5-توام </a:t>
            </a:r>
            <a:r>
              <a:rPr lang="fa-IR" sz="2400" dirty="0">
                <a:solidFill>
                  <a:srgbClr val="FF0000"/>
                </a:solidFill>
                <a:cs typeface="B Nazanin" panose="00000400000000000000" pitchFamily="2" charset="-78"/>
              </a:rPr>
              <a:t>درمانی </a:t>
            </a:r>
            <a:r>
              <a:rPr lang="fa-IR" sz="2400" dirty="0" smtClean="0">
                <a:solidFill>
                  <a:srgbClr val="FF0000"/>
                </a:solidFill>
                <a:cs typeface="B Nazanin" panose="00000400000000000000" pitchFamily="2" charset="-78"/>
              </a:rPr>
              <a:t>داروهای با داروهای آنتی بیوتیک:</a:t>
            </a:r>
            <a:r>
              <a:rPr lang="fa-IR" sz="2400" dirty="0" smtClean="0">
                <a:cs typeface="B Nazanin" panose="00000400000000000000" pitchFamily="2" charset="-78"/>
              </a:rPr>
              <a:t>استفاده</a:t>
            </a:r>
            <a:r>
              <a:rPr lang="fa-IR" sz="2400" dirty="0" smtClean="0">
                <a:solidFill>
                  <a:srgbClr val="FF0000"/>
                </a:solidFill>
                <a:cs typeface="B Nazanin" panose="00000400000000000000" pitchFamily="2" charset="-78"/>
              </a:rPr>
              <a:t> </a:t>
            </a:r>
            <a:r>
              <a:rPr lang="fa-IR" sz="2400" dirty="0" smtClean="0">
                <a:cs typeface="B Nazanin" panose="00000400000000000000" pitchFamily="2" charset="-78"/>
              </a:rPr>
              <a:t>همزمان از آمینوگلیکوزیدها با ونکومایسین برای درمان عفونت های ناشی از استافیلوکک طلایی و یا ترکیب آمینوگلیکوزیدها با پنی سیلین ها در اندوکاردیت انتروککی و یا همراهی آمینوگلیکوزیدها با کاربنی سبلین و تیکارسیلین در درمان عفونت های پسودومونایی در کاهش شدت عفونت و افزایش سرعت بهبودی نقش به سزایی دارند.</a:t>
            </a:r>
            <a:endParaRPr lang="en-US" sz="2400" dirty="0"/>
          </a:p>
        </p:txBody>
      </p:sp>
    </p:spTree>
    <p:extLst>
      <p:ext uri="{BB962C8B-B14F-4D97-AF65-F5344CB8AC3E}">
        <p14:creationId xmlns:p14="http://schemas.microsoft.com/office/powerpoint/2010/main" val="1896616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fa-IR" sz="2400" dirty="0" smtClean="0">
                <a:solidFill>
                  <a:srgbClr val="FF0000"/>
                </a:solidFill>
                <a:cs typeface="B Nazanin" panose="00000400000000000000" pitchFamily="2" charset="-78"/>
              </a:rPr>
              <a:t>ب- تداخلات مضر: </a:t>
            </a:r>
            <a:r>
              <a:rPr lang="fa-IR" sz="2400" dirty="0" smtClean="0">
                <a:cs typeface="B Nazanin" panose="00000400000000000000" pitchFamily="2" charset="-78"/>
              </a:rPr>
              <a:t>تداخلاتی هستند که باعث کاهش اثرات درمانی یا افزایش سمیت می شوند.</a:t>
            </a:r>
          </a:p>
          <a:p>
            <a:pPr algn="just" rtl="1">
              <a:lnSpc>
                <a:spcPct val="150000"/>
              </a:lnSpc>
            </a:pPr>
            <a:r>
              <a:rPr lang="fa-IR" sz="2400" dirty="0" smtClean="0">
                <a:cs typeface="B Nazanin" panose="00000400000000000000" pitchFamily="2" charset="-78"/>
              </a:rPr>
              <a:t>مثال: تشدید تضعیف عملکرد </a:t>
            </a:r>
            <a:r>
              <a:rPr lang="en-US" sz="2200" dirty="0" smtClean="0">
                <a:cs typeface="B Nazanin" panose="00000400000000000000" pitchFamily="2" charset="-78"/>
              </a:rPr>
              <a:t>CNS </a:t>
            </a:r>
            <a:r>
              <a:rPr lang="fa-IR" sz="2200" dirty="0" smtClean="0">
                <a:cs typeface="B Nazanin" panose="00000400000000000000" pitchFamily="2" charset="-78"/>
              </a:rPr>
              <a:t> </a:t>
            </a:r>
            <a:r>
              <a:rPr lang="fa-IR" sz="2400" dirty="0" smtClean="0">
                <a:cs typeface="B Nazanin" panose="00000400000000000000" pitchFamily="2" charset="-78"/>
              </a:rPr>
              <a:t>در اثر مصرف هم زمان داروهای ضد افسردگی سه حلقه ای با الکل و داروهای مخدر و یا افزایش خطر خونریزی در اثر مصرف مداوم </a:t>
            </a:r>
            <a:r>
              <a:rPr lang="en-US" sz="2200" dirty="0" smtClean="0">
                <a:cs typeface="B Nazanin" panose="00000400000000000000" pitchFamily="2" charset="-78"/>
              </a:rPr>
              <a:t>NSDAIS </a:t>
            </a:r>
            <a:r>
              <a:rPr lang="fa-IR" sz="2400" dirty="0" smtClean="0">
                <a:cs typeface="B Nazanin" panose="00000400000000000000" pitchFamily="2" charset="-78"/>
              </a:rPr>
              <a:t>ها.</a:t>
            </a:r>
            <a:endParaRPr lang="en-US" sz="2400" dirty="0">
              <a:cs typeface="B Nazanin" panose="00000400000000000000" pitchFamily="2" charset="-78"/>
            </a:endParaRPr>
          </a:p>
        </p:txBody>
      </p:sp>
    </p:spTree>
    <p:extLst>
      <p:ext uri="{BB962C8B-B14F-4D97-AF65-F5344CB8AC3E}">
        <p14:creationId xmlns:p14="http://schemas.microsoft.com/office/powerpoint/2010/main" val="1930908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09600"/>
            <a:ext cx="7520940" cy="5638800"/>
          </a:xfrm>
        </p:spPr>
        <p:txBody>
          <a:bodyPr>
            <a:normAutofit lnSpcReduction="10000"/>
          </a:bodyPr>
          <a:lstStyle/>
          <a:p>
            <a:pPr algn="just" rtl="1">
              <a:lnSpc>
                <a:spcPct val="150000"/>
              </a:lnSpc>
            </a:pPr>
            <a:r>
              <a:rPr lang="fa-IR" sz="2400" dirty="0" smtClean="0">
                <a:solidFill>
                  <a:srgbClr val="FF0000"/>
                </a:solidFill>
                <a:cs typeface="B Nazanin" panose="00000400000000000000" pitchFamily="2" charset="-78"/>
              </a:rPr>
              <a:t>ج- تداخلات خارج از بدن: </a:t>
            </a:r>
            <a:r>
              <a:rPr lang="fa-IR" sz="2400" dirty="0" smtClean="0">
                <a:cs typeface="B Nazanin" panose="00000400000000000000" pitchFamily="2" charset="-78"/>
              </a:rPr>
              <a:t>ناسازگاری های فیزیکوشیمیایی مختلفی در هنگام ترکیب داروها، جهت انفوزیون وریدی رخ می دهد این تداخلات می توانند سبب کاهش اثرات درمانی و یا افزایش سمیت شوند.</a:t>
            </a:r>
            <a:r>
              <a:rPr lang="fa-IR" sz="2400" dirty="0">
                <a:cs typeface="B Nazanin" panose="00000400000000000000" pitchFamily="2" charset="-78"/>
              </a:rPr>
              <a:t>مثال</a:t>
            </a:r>
            <a:r>
              <a:rPr lang="fa-IR" sz="2400" dirty="0" smtClean="0">
                <a:cs typeface="B Nazanin" panose="00000400000000000000" pitchFamily="2" charset="-78"/>
              </a:rPr>
              <a:t>: </a:t>
            </a:r>
          </a:p>
          <a:p>
            <a:pPr algn="just" rtl="1">
              <a:lnSpc>
                <a:spcPct val="150000"/>
              </a:lnSpc>
            </a:pPr>
            <a:r>
              <a:rPr lang="fa-IR" sz="2400" dirty="0" smtClean="0">
                <a:solidFill>
                  <a:srgbClr val="FF0000"/>
                </a:solidFill>
                <a:cs typeface="B Nazanin" panose="00000400000000000000" pitchFamily="2" charset="-78"/>
              </a:rPr>
              <a:t>1- تداخل هپارین با اکثر داروها</a:t>
            </a:r>
          </a:p>
          <a:p>
            <a:pPr algn="just" rtl="1">
              <a:lnSpc>
                <a:spcPct val="150000"/>
              </a:lnSpc>
            </a:pPr>
            <a:r>
              <a:rPr lang="fa-IR" sz="2400" dirty="0" smtClean="0">
                <a:solidFill>
                  <a:srgbClr val="FF0000"/>
                </a:solidFill>
                <a:cs typeface="B Nazanin" panose="00000400000000000000" pitchFamily="2" charset="-78"/>
              </a:rPr>
              <a:t>2-</a:t>
            </a:r>
            <a:r>
              <a:rPr lang="fa-IR" sz="2400" dirty="0" smtClean="0">
                <a:cs typeface="B Nazanin" panose="00000400000000000000" pitchFamily="2" charset="-78"/>
              </a:rPr>
              <a:t> </a:t>
            </a:r>
            <a:r>
              <a:rPr lang="fa-IR" sz="2400" dirty="0" smtClean="0">
                <a:solidFill>
                  <a:srgbClr val="FF0000"/>
                </a:solidFill>
                <a:cs typeface="B Nazanin" panose="00000400000000000000" pitchFamily="2" charset="-78"/>
              </a:rPr>
              <a:t>ترکیب آمینوگلیکوزیدها با پنی سیلین ها: </a:t>
            </a:r>
            <a:r>
              <a:rPr lang="fa-IR" sz="2400" dirty="0" smtClean="0">
                <a:cs typeface="B Nazanin" panose="00000400000000000000" pitchFamily="2" charset="-78"/>
              </a:rPr>
              <a:t>که باعث از بین رفتن اثر درمانی پنی سیلین ها می شود.</a:t>
            </a:r>
          </a:p>
          <a:p>
            <a:pPr algn="just" rtl="1">
              <a:lnSpc>
                <a:spcPct val="150000"/>
              </a:lnSpc>
            </a:pPr>
            <a:r>
              <a:rPr lang="fa-IR" sz="2400" dirty="0" smtClean="0">
                <a:solidFill>
                  <a:srgbClr val="FF0000"/>
                </a:solidFill>
                <a:cs typeface="B Nazanin" panose="00000400000000000000" pitchFamily="2" charset="-78"/>
              </a:rPr>
              <a:t>د- تداخلات داخل بدن: </a:t>
            </a:r>
            <a:r>
              <a:rPr lang="fa-IR" sz="2400" dirty="0" smtClean="0">
                <a:cs typeface="B Nazanin" panose="00000400000000000000" pitchFamily="2" charset="-78"/>
              </a:rPr>
              <a:t>در نقطه ای از بدن و یا در سیستمی خاص (مثل کبد و یا گوارش) و یا محل اثر دارو رخ می دهند.مانند مصرف همزمان دو داروی نفروتوکسیک.</a:t>
            </a:r>
            <a:endParaRPr lang="en-US" sz="2400" dirty="0">
              <a:cs typeface="B Nazanin" panose="00000400000000000000" pitchFamily="2" charset="-78"/>
            </a:endParaRPr>
          </a:p>
        </p:txBody>
      </p:sp>
    </p:spTree>
    <p:extLst>
      <p:ext uri="{BB962C8B-B14F-4D97-AF65-F5344CB8AC3E}">
        <p14:creationId xmlns:p14="http://schemas.microsoft.com/office/powerpoint/2010/main" val="1907711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62000" y="685800"/>
            <a:ext cx="7520940" cy="5334000"/>
          </a:xfrm>
        </p:spPr>
        <p:txBody>
          <a:bodyPr>
            <a:noAutofit/>
          </a:bodyPr>
          <a:lstStyle/>
          <a:p>
            <a:pPr algn="just" rtl="1">
              <a:lnSpc>
                <a:spcPct val="150000"/>
              </a:lnSpc>
            </a:pPr>
            <a:r>
              <a:rPr lang="fa-IR" sz="2400" dirty="0">
                <a:solidFill>
                  <a:srgbClr val="FF0000"/>
                </a:solidFill>
                <a:cs typeface="B Titr" panose="00000700000000000000" pitchFamily="2" charset="-78"/>
              </a:rPr>
              <a:t>مکانیسم تداخلات دارویی</a:t>
            </a:r>
            <a:endParaRPr lang="fa-IR" sz="2400" dirty="0" smtClean="0">
              <a:solidFill>
                <a:srgbClr val="FF0000"/>
              </a:solidFill>
              <a:cs typeface="B Titr" panose="00000700000000000000" pitchFamily="2" charset="-78"/>
            </a:endParaRPr>
          </a:p>
          <a:p>
            <a:pPr algn="just" rtl="1">
              <a:lnSpc>
                <a:spcPct val="150000"/>
              </a:lnSpc>
            </a:pPr>
            <a:r>
              <a:rPr lang="fa-IR" sz="2400" dirty="0" smtClean="0">
                <a:cs typeface="B Nazanin" panose="00000400000000000000" pitchFamily="2" charset="-78"/>
              </a:rPr>
              <a:t>به طور کلی مکانیسم تداخل بین داروها را در 2 عنوان فارماکوکینتیک و فاماکودینامیک می توان خلاصه نمود.اطلاع از این مکانیسم ها، از لحاظ بالینی اهمیت دارد.</a:t>
            </a:r>
          </a:p>
          <a:p>
            <a:pPr algn="just" rtl="1">
              <a:lnSpc>
                <a:spcPct val="150000"/>
              </a:lnSpc>
            </a:pPr>
            <a:r>
              <a:rPr lang="fa-IR" sz="2400" dirty="0" smtClean="0">
                <a:solidFill>
                  <a:srgbClr val="FF0000"/>
                </a:solidFill>
                <a:cs typeface="B Titr" panose="00000700000000000000" pitchFamily="2" charset="-78"/>
              </a:rPr>
              <a:t>مکانیسم فارماکوکینتیک: </a:t>
            </a:r>
            <a:r>
              <a:rPr lang="fa-IR" sz="2400" dirty="0" smtClean="0">
                <a:cs typeface="B Nazanin" panose="00000400000000000000" pitchFamily="2" charset="-78"/>
              </a:rPr>
              <a:t>مکانیسم های فارماکوکینتیکی که سبب بوجود آمدن تداخلات می گردند، عبارتند از:</a:t>
            </a:r>
          </a:p>
          <a:p>
            <a:pPr algn="just" rtl="1">
              <a:lnSpc>
                <a:spcPct val="150000"/>
              </a:lnSpc>
            </a:pPr>
            <a:r>
              <a:rPr lang="fa-IR" sz="2400" dirty="0" smtClean="0">
                <a:cs typeface="B Nazanin" panose="00000400000000000000" pitchFamily="2" charset="-78"/>
              </a:rPr>
              <a:t>1- جذب : جذب گوارشی داروها ممکن است تحت تاثیر مصرف هم زمان سایر عواملی قرار گیرد که دارای خصوصیات زیر باشند:</a:t>
            </a:r>
          </a:p>
        </p:txBody>
      </p:sp>
    </p:spTree>
    <p:extLst>
      <p:ext uri="{BB962C8B-B14F-4D97-AF65-F5344CB8AC3E}">
        <p14:creationId xmlns:p14="http://schemas.microsoft.com/office/powerpoint/2010/main" val="1261029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62000" y="1100628"/>
            <a:ext cx="7581900" cy="4919172"/>
          </a:xfrm>
        </p:spPr>
        <p:txBody>
          <a:bodyPr>
            <a:normAutofit/>
          </a:bodyPr>
          <a:lstStyle/>
          <a:p>
            <a:pPr algn="just" rtl="1">
              <a:lnSpc>
                <a:spcPct val="150000"/>
              </a:lnSpc>
            </a:pPr>
            <a:r>
              <a:rPr lang="fa-IR" dirty="0" smtClean="0">
                <a:cs typeface="B Nazanin" panose="00000400000000000000" pitchFamily="2" charset="-78"/>
              </a:rPr>
              <a:t>الف</a:t>
            </a:r>
            <a:r>
              <a:rPr lang="fa-IR" sz="2400" dirty="0" smtClean="0">
                <a:cs typeface="B Nazanin" panose="00000400000000000000" pitchFamily="2" charset="-78"/>
              </a:rPr>
              <a:t>)سطح </a:t>
            </a:r>
            <a:r>
              <a:rPr lang="fa-IR" sz="2400" dirty="0">
                <a:cs typeface="B Nazanin" panose="00000400000000000000" pitchFamily="2" charset="-78"/>
              </a:rPr>
              <a:t>مولکولی وسیعی دارند که دارو می تواند جذب آن شود.(مصرف آنتی اسیدها با سایر داروها)</a:t>
            </a:r>
          </a:p>
          <a:p>
            <a:pPr algn="just" rtl="1">
              <a:lnSpc>
                <a:spcPct val="150000"/>
              </a:lnSpc>
            </a:pPr>
            <a:r>
              <a:rPr lang="fa-IR" sz="2400" dirty="0" smtClean="0">
                <a:cs typeface="B Nazanin" panose="00000400000000000000" pitchFamily="2" charset="-78"/>
              </a:rPr>
              <a:t>ب)با </a:t>
            </a:r>
            <a:r>
              <a:rPr lang="fa-IR" sz="2400" dirty="0">
                <a:cs typeface="B Nazanin" panose="00000400000000000000" pitchFamily="2" charset="-78"/>
              </a:rPr>
              <a:t>دارو شلات تشکیل می </a:t>
            </a:r>
            <a:r>
              <a:rPr lang="fa-IR" sz="2400" dirty="0" smtClean="0">
                <a:cs typeface="B Nazanin" panose="00000400000000000000" pitchFamily="2" charset="-78"/>
              </a:rPr>
              <a:t>دهند.مصرف هم زمان </a:t>
            </a:r>
            <a:r>
              <a:rPr lang="fa-IR" sz="2400" dirty="0">
                <a:cs typeface="B Nazanin" panose="00000400000000000000" pitchFamily="2" charset="-78"/>
              </a:rPr>
              <a:t>تتراسیکلین ها و املاح)</a:t>
            </a:r>
          </a:p>
          <a:p>
            <a:pPr algn="just" rtl="1">
              <a:lnSpc>
                <a:spcPct val="150000"/>
              </a:lnSpc>
            </a:pPr>
            <a:r>
              <a:rPr lang="fa-IR" sz="2400" dirty="0">
                <a:cs typeface="B Nazanin" panose="00000400000000000000" pitchFamily="2" charset="-78"/>
              </a:rPr>
              <a:t>پ) داروهایی که به سایر داروها متصل می </a:t>
            </a:r>
            <a:r>
              <a:rPr lang="fa-IR" sz="2400" dirty="0" smtClean="0">
                <a:cs typeface="B Nazanin" panose="00000400000000000000" pitchFamily="2" charset="-78"/>
              </a:rPr>
              <a:t>شوند.(</a:t>
            </a:r>
            <a:r>
              <a:rPr lang="fa-IR" sz="2400" dirty="0">
                <a:cs typeface="B Nazanin" panose="00000400000000000000" pitchFamily="2" charset="-78"/>
              </a:rPr>
              <a:t>کلستیرامین</a:t>
            </a:r>
            <a:r>
              <a:rPr lang="fa-IR" sz="2400" dirty="0" smtClean="0">
                <a:cs typeface="B Nazanin" panose="00000400000000000000" pitchFamily="2" charset="-78"/>
              </a:rPr>
              <a:t>)</a:t>
            </a:r>
          </a:p>
          <a:p>
            <a:pPr algn="just" rtl="1">
              <a:lnSpc>
                <a:spcPct val="150000"/>
              </a:lnSpc>
            </a:pPr>
            <a:r>
              <a:rPr lang="fa-IR" sz="2400" dirty="0" smtClean="0">
                <a:cs typeface="B Nazanin" panose="00000400000000000000" pitchFamily="2" charset="-78"/>
              </a:rPr>
              <a:t>ت)داروهایی که از طریق تغییر </a:t>
            </a:r>
            <a:r>
              <a:rPr lang="en-US" sz="2200" dirty="0" smtClean="0">
                <a:cs typeface="B Nazanin" panose="00000400000000000000" pitchFamily="2" charset="-78"/>
              </a:rPr>
              <a:t>PH </a:t>
            </a:r>
            <a:r>
              <a:rPr lang="fa-IR" sz="2200" dirty="0" smtClean="0">
                <a:cs typeface="B Nazanin" panose="00000400000000000000" pitchFamily="2" charset="-78"/>
              </a:rPr>
              <a:t> </a:t>
            </a:r>
            <a:r>
              <a:rPr lang="fa-IR" sz="2400" dirty="0" smtClean="0">
                <a:cs typeface="B Nazanin" panose="00000400000000000000" pitchFamily="2" charset="-78"/>
              </a:rPr>
              <a:t>معده باعث کاهش جذب داروهایی می شوند که جذب آنها وابسته به </a:t>
            </a:r>
            <a:r>
              <a:rPr lang="en-US" sz="2200" dirty="0" smtClean="0">
                <a:cs typeface="B Nazanin" panose="00000400000000000000" pitchFamily="2" charset="-78"/>
              </a:rPr>
              <a:t>PH </a:t>
            </a:r>
            <a:r>
              <a:rPr lang="fa-IR" sz="2200" dirty="0" smtClean="0">
                <a:cs typeface="B Nazanin" panose="00000400000000000000" pitchFamily="2" charset="-78"/>
              </a:rPr>
              <a:t> </a:t>
            </a:r>
            <a:r>
              <a:rPr lang="fa-IR" sz="2400" dirty="0" smtClean="0">
                <a:cs typeface="B Nazanin" panose="00000400000000000000" pitchFamily="2" charset="-78"/>
              </a:rPr>
              <a:t>می باشد.(آنتی اسیدها سبب کاهش جذب سیپروفلوکساسین می شوند.)</a:t>
            </a:r>
            <a:endParaRPr lang="en-US" sz="2400" dirty="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1075944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5147772"/>
          </a:xfrm>
        </p:spPr>
        <p:txBody>
          <a:bodyPr>
            <a:normAutofit lnSpcReduction="10000"/>
          </a:bodyPr>
          <a:lstStyle/>
          <a:p>
            <a:pPr algn="just" rtl="1">
              <a:lnSpc>
                <a:spcPct val="150000"/>
              </a:lnSpc>
            </a:pPr>
            <a:r>
              <a:rPr lang="fa-IR" sz="2400" dirty="0" smtClean="0">
                <a:cs typeface="B Nazanin" panose="00000400000000000000" pitchFamily="2" charset="-78"/>
              </a:rPr>
              <a:t>ث)مواد یا داروهایی که حرکات دستگاه گوارش را تغییر می دهند(مصرف هم زمان آنتی کلینرژیک ها با سایر داروها که باعث کاهش جذب و اثر برخی داروها می شوند.)</a:t>
            </a:r>
          </a:p>
          <a:p>
            <a:pPr algn="just" rtl="1">
              <a:lnSpc>
                <a:spcPct val="150000"/>
              </a:lnSpc>
            </a:pPr>
            <a:r>
              <a:rPr lang="fa-IR" sz="2400" dirty="0" smtClean="0">
                <a:cs typeface="B Nazanin" panose="00000400000000000000" pitchFamily="2" charset="-78"/>
              </a:rPr>
              <a:t>ج)داروهایی که از طریق تغییر فلور میکروبی دستگاه گوارش جذب سایر داروها را تحت تاثیر قرار می دهند.(مانند مصرف هم زمان تتراسیکلین ها و کنتراسپتیوها که باعث مختل شدن سیکل انتروهپاتیک کنتراسپتیوها و کاهش غلظت موثر آنها می شوند.)</a:t>
            </a:r>
          </a:p>
          <a:p>
            <a:pPr algn="just" rtl="1">
              <a:lnSpc>
                <a:spcPct val="150000"/>
              </a:lnSpc>
            </a:pPr>
            <a:r>
              <a:rPr lang="fa-IR" sz="2400" dirty="0" smtClean="0">
                <a:cs typeface="B Nazanin" panose="00000400000000000000" pitchFamily="2" charset="-78"/>
              </a:rPr>
              <a:t>لازم به ذکر است که در صورت همراهی کاهش سرعت جذب داروها با غلظت خونی کمتر می توان تداخل را از نظر بالینی قلمدادنمود.</a:t>
            </a:r>
            <a:endParaRPr lang="en-US" sz="2400" dirty="0">
              <a:cs typeface="B Nazanin" panose="00000400000000000000" pitchFamily="2" charset="-78"/>
            </a:endParaRPr>
          </a:p>
        </p:txBody>
      </p:sp>
    </p:spTree>
    <p:extLst>
      <p:ext uri="{BB962C8B-B14F-4D97-AF65-F5344CB8AC3E}">
        <p14:creationId xmlns:p14="http://schemas.microsoft.com/office/powerpoint/2010/main" val="3247556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fa-IR" sz="2400" dirty="0" smtClean="0">
                <a:cs typeface="B Nazanin" panose="00000400000000000000" pitchFamily="2" charset="-78"/>
              </a:rPr>
              <a:t>2-توزیع داروها: نیز ممکن است از طریق مکانیسم های مختلف تحت تاثیر سایر داروها قرار گیرد.این مکانیسم ها عبارتند از:</a:t>
            </a:r>
          </a:p>
          <a:p>
            <a:pPr algn="just" rtl="1">
              <a:lnSpc>
                <a:spcPct val="150000"/>
              </a:lnSpc>
            </a:pPr>
            <a:r>
              <a:rPr lang="fa-IR" sz="2400" dirty="0" smtClean="0">
                <a:cs typeface="B Nazanin" panose="00000400000000000000" pitchFamily="2" charset="-78"/>
              </a:rPr>
              <a:t>الف) رقابت برای اتصال به پروتئین های پلاسما، که سبب افزایش غلظت پلاسمایی یکی از داروها می شود.(مانند رقابت فلوروکینولون ها و وارفارین در اتصال به پروتئین های پلاسما که باعث افزایش میزان آزاد وارفارین می گردد).</a:t>
            </a:r>
          </a:p>
        </p:txBody>
      </p:sp>
    </p:spTree>
    <p:extLst>
      <p:ext uri="{BB962C8B-B14F-4D97-AF65-F5344CB8AC3E}">
        <p14:creationId xmlns:p14="http://schemas.microsoft.com/office/powerpoint/2010/main" val="1478885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352800"/>
          </a:xfrm>
        </p:spPr>
        <p:txBody>
          <a:bodyPr>
            <a:normAutofit/>
          </a:bodyPr>
          <a:lstStyle/>
          <a:p>
            <a:pPr algn="ctr" rtl="1"/>
            <a:r>
              <a:rPr lang="ar-SA" sz="6600" dirty="0" smtClean="0">
                <a:solidFill>
                  <a:srgbClr val="FF0000"/>
                </a:solidFill>
                <a:cs typeface="B Jadid" pitchFamily="2" charset="-78"/>
              </a:rPr>
              <a:t>تداخل دارو</a:t>
            </a:r>
            <a:r>
              <a:rPr lang="fa-IR" sz="6600" dirty="0" smtClean="0">
                <a:solidFill>
                  <a:srgbClr val="FF0000"/>
                </a:solidFill>
                <a:cs typeface="B Jadid" pitchFamily="2" charset="-78"/>
              </a:rPr>
              <a:t> و دارو</a:t>
            </a:r>
            <a:r>
              <a:rPr lang="ar-SA" sz="6600" dirty="0" smtClean="0">
                <a:solidFill>
                  <a:srgbClr val="FF0000"/>
                </a:solidFill>
                <a:cs typeface="B Jadid" pitchFamily="2" charset="-78"/>
              </a:rPr>
              <a:t> </a:t>
            </a:r>
            <a:r>
              <a:rPr lang="fa-IR" sz="5400" dirty="0" smtClean="0">
                <a:solidFill>
                  <a:srgbClr val="C00000"/>
                </a:solidFill>
                <a:cs typeface="B Jadid" pitchFamily="2" charset="-78"/>
              </a:rPr>
              <a:t/>
            </a:r>
            <a:br>
              <a:rPr lang="fa-IR" sz="5400" dirty="0" smtClean="0">
                <a:solidFill>
                  <a:srgbClr val="C00000"/>
                </a:solidFill>
                <a:cs typeface="B Jadid" pitchFamily="2" charset="-78"/>
              </a:rPr>
            </a:br>
            <a:r>
              <a:rPr lang="en-US" sz="5400" dirty="0" smtClean="0">
                <a:cs typeface="B Titr" pitchFamily="2" charset="-78"/>
              </a:rPr>
              <a:t/>
            </a:r>
            <a:br>
              <a:rPr lang="en-US" sz="5400" dirty="0" smtClean="0">
                <a:cs typeface="B Titr" pitchFamily="2" charset="-78"/>
              </a:rPr>
            </a:br>
            <a:endParaRPr lang="en-US" sz="5400" dirty="0">
              <a:cs typeface="B Titr" pitchFamily="2" charset="-78"/>
            </a:endParaRPr>
          </a:p>
        </p:txBody>
      </p:sp>
      <p:sp>
        <p:nvSpPr>
          <p:cNvPr id="3" name="Subtitle 2"/>
          <p:cNvSpPr>
            <a:spLocks noGrp="1"/>
          </p:cNvSpPr>
          <p:nvPr>
            <p:ph type="subTitle" idx="1"/>
          </p:nvPr>
        </p:nvSpPr>
        <p:spPr>
          <a:xfrm>
            <a:off x="685800" y="2895600"/>
            <a:ext cx="3429000" cy="1828800"/>
          </a:xfrm>
        </p:spPr>
        <p:txBody>
          <a:bodyPr>
            <a:normAutofit/>
          </a:bodyPr>
          <a:lstStyle/>
          <a:p>
            <a:pPr algn="ctr"/>
            <a:r>
              <a:rPr lang="fa-IR" b="1" dirty="0" smtClean="0">
                <a:solidFill>
                  <a:srgbClr val="000099"/>
                </a:solidFill>
                <a:cs typeface="B Titr" panose="00000700000000000000" pitchFamily="2" charset="-78"/>
              </a:rPr>
              <a:t>معاونت غذا و دارو</a:t>
            </a:r>
          </a:p>
          <a:p>
            <a:pPr algn="ctr"/>
            <a:r>
              <a:rPr lang="fa-IR" dirty="0" smtClean="0">
                <a:solidFill>
                  <a:srgbClr val="000099"/>
                </a:solidFill>
                <a:cs typeface="B Titr" panose="00000700000000000000" pitchFamily="2" charset="-78"/>
              </a:rPr>
              <a:t>اسفند1394</a:t>
            </a:r>
            <a:endParaRPr lang="en-US" dirty="0">
              <a:solidFill>
                <a:srgbClr val="000099"/>
              </a:solidFill>
              <a:cs typeface="B Titr" pitchFamily="2" charset="-78"/>
            </a:endParaRPr>
          </a:p>
        </p:txBody>
      </p:sp>
      <p:pic>
        <p:nvPicPr>
          <p:cNvPr id="5"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3657600"/>
            <a:ext cx="33528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8058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004772"/>
          </a:xfrm>
        </p:spPr>
        <p:txBody>
          <a:bodyPr>
            <a:normAutofit/>
          </a:bodyPr>
          <a:lstStyle/>
          <a:p>
            <a:pPr algn="just" rtl="1">
              <a:lnSpc>
                <a:spcPct val="150000"/>
              </a:lnSpc>
            </a:pPr>
            <a:r>
              <a:rPr lang="fa-IR" sz="2400" dirty="0">
                <a:cs typeface="B Nazanin" panose="00000400000000000000" pitchFamily="2" charset="-78"/>
              </a:rPr>
              <a:t>مسئله رقابت </a:t>
            </a:r>
            <a:r>
              <a:rPr lang="fa-IR" sz="2400" dirty="0" smtClean="0">
                <a:cs typeface="B Nazanin" panose="00000400000000000000" pitchFamily="2" charset="-78"/>
              </a:rPr>
              <a:t>بر سر اتصال پروتئینی بویژه در مورد داروهایی با خصوصیات زیر اهمیت دارد:</a:t>
            </a:r>
          </a:p>
          <a:p>
            <a:pPr algn="just" rtl="1">
              <a:lnSpc>
                <a:spcPct val="150000"/>
              </a:lnSpc>
              <a:buFont typeface="Arial" panose="020B0604020202020204" pitchFamily="34" charset="0"/>
              <a:buChar char="•"/>
            </a:pPr>
            <a:r>
              <a:rPr lang="fa-IR" sz="2400" dirty="0" smtClean="0">
                <a:cs typeface="B Nazanin" panose="00000400000000000000" pitchFamily="2" charset="-78"/>
              </a:rPr>
              <a:t>میزان اتصال پروتئینی بالا(فنی توئین 90% و وارفارین99%)</a:t>
            </a:r>
          </a:p>
          <a:p>
            <a:pPr algn="just" rtl="1">
              <a:lnSpc>
                <a:spcPct val="150000"/>
              </a:lnSpc>
              <a:buFont typeface="Arial" panose="020B0604020202020204" pitchFamily="34" charset="0"/>
              <a:buChar char="•"/>
            </a:pPr>
            <a:r>
              <a:rPr lang="fa-IR" sz="2400" dirty="0" smtClean="0">
                <a:cs typeface="B Nazanin" panose="00000400000000000000" pitchFamily="2" charset="-78"/>
              </a:rPr>
              <a:t>حجم توزیع پایین </a:t>
            </a:r>
          </a:p>
          <a:p>
            <a:pPr algn="just" rtl="1">
              <a:lnSpc>
                <a:spcPct val="150000"/>
              </a:lnSpc>
              <a:buFont typeface="Arial" panose="020B0604020202020204" pitchFamily="34" charset="0"/>
              <a:buChar char="•"/>
            </a:pPr>
            <a:r>
              <a:rPr lang="fa-IR" sz="2400" dirty="0" smtClean="0">
                <a:cs typeface="B Nazanin" panose="00000400000000000000" pitchFamily="2" charset="-78"/>
              </a:rPr>
              <a:t>سرعت متابولیسم آهسته</a:t>
            </a:r>
          </a:p>
          <a:p>
            <a:pPr algn="just" rtl="1">
              <a:lnSpc>
                <a:spcPct val="150000"/>
              </a:lnSpc>
              <a:buFont typeface="Arial" panose="020B0604020202020204" pitchFamily="34" charset="0"/>
              <a:buChar char="•"/>
            </a:pPr>
            <a:r>
              <a:rPr lang="fa-IR" sz="2400" dirty="0" smtClean="0">
                <a:cs typeface="B Nazanin" panose="00000400000000000000" pitchFamily="2" charset="-78"/>
              </a:rPr>
              <a:t>پنجره درمانی باریک</a:t>
            </a:r>
          </a:p>
          <a:p>
            <a:pPr algn="r" rtl="1"/>
            <a:endParaRPr lang="en-US" dirty="0"/>
          </a:p>
        </p:txBody>
      </p:sp>
    </p:spTree>
    <p:extLst>
      <p:ext uri="{BB962C8B-B14F-4D97-AF65-F5344CB8AC3E}">
        <p14:creationId xmlns:p14="http://schemas.microsoft.com/office/powerpoint/2010/main" val="19359623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609600" y="609600"/>
            <a:ext cx="7924800" cy="5638800"/>
          </a:xfrm>
        </p:spPr>
        <p:txBody>
          <a:bodyPr>
            <a:normAutofit fontScale="92500" lnSpcReduction="10000"/>
          </a:bodyPr>
          <a:lstStyle/>
          <a:p>
            <a:pPr algn="just" rtl="1">
              <a:lnSpc>
                <a:spcPct val="150000"/>
              </a:lnSpc>
            </a:pPr>
            <a:r>
              <a:rPr lang="fa-IR" sz="2600" dirty="0" smtClean="0">
                <a:cs typeface="B Nazanin" panose="00000400000000000000" pitchFamily="2" charset="-78"/>
              </a:rPr>
              <a:t>ب)جابجایی </a:t>
            </a:r>
            <a:r>
              <a:rPr lang="fa-IR" sz="2600" dirty="0">
                <a:cs typeface="B Nazanin" panose="00000400000000000000" pitchFamily="2" charset="-78"/>
              </a:rPr>
              <a:t>از محل های اتصال </a:t>
            </a:r>
            <a:r>
              <a:rPr lang="fa-IR" sz="2600" dirty="0" smtClean="0">
                <a:cs typeface="B Nazanin" panose="00000400000000000000" pitchFamily="2" charset="-78"/>
              </a:rPr>
              <a:t>بافتی</a:t>
            </a:r>
          </a:p>
          <a:p>
            <a:pPr algn="just" rtl="1">
              <a:lnSpc>
                <a:spcPct val="150000"/>
              </a:lnSpc>
            </a:pPr>
            <a:r>
              <a:rPr lang="fa-IR" sz="2600" dirty="0" smtClean="0">
                <a:cs typeface="B Nazanin" panose="00000400000000000000" pitchFamily="2" charset="-78"/>
              </a:rPr>
              <a:t>گرچه رقابت برای اتصال به پروتئین های پلاسما می تواند ،غلظت آزاد و بنابراین تاثیر آن را افزایش دهد. ولی به علت افزایش جبرانی میزان دفع دارو، این اثر غالباً موقتی است و به نظر می رسد اهمیت بالینی آن به طور غیر واقعی بیش از حد ،مورد تاکید قرار گرفته است.</a:t>
            </a:r>
          </a:p>
          <a:p>
            <a:pPr algn="just" rtl="1">
              <a:lnSpc>
                <a:spcPct val="150000"/>
              </a:lnSpc>
            </a:pPr>
            <a:r>
              <a:rPr lang="fa-IR" sz="2600" dirty="0" smtClean="0">
                <a:cs typeface="B Nazanin" panose="00000400000000000000" pitchFamily="2" charset="-78"/>
              </a:rPr>
              <a:t>3- متابولیسم: متابولیسم داروها می تواند توسط سایر داروهای مصرفی تحریک و یا مهار شود.</a:t>
            </a:r>
          </a:p>
          <a:p>
            <a:pPr algn="just" rtl="1">
              <a:lnSpc>
                <a:spcPct val="150000"/>
              </a:lnSpc>
            </a:pPr>
            <a:r>
              <a:rPr lang="fa-IR" sz="2600" dirty="0" smtClean="0">
                <a:cs typeface="B Nazanin" panose="00000400000000000000" pitchFamily="2" charset="-78"/>
              </a:rPr>
              <a:t>- مهارآنزیمی: داروهایی مانند کلرام فنیکل، سایمتدین، اریترومایسین، سیپروفلوکساسین، سولفونامیدها و ... می توانند سبب مهار آنزیم های میکروزومال کبدی شوند.</a:t>
            </a:r>
          </a:p>
          <a:p>
            <a:pPr algn="just" rtl="1">
              <a:lnSpc>
                <a:spcPct val="150000"/>
              </a:lnSpc>
            </a:pPr>
            <a:endParaRPr lang="en-US" sz="2400" dirty="0">
              <a:cs typeface="B Nazanin" panose="00000400000000000000" pitchFamily="2" charset="-78"/>
            </a:endParaRPr>
          </a:p>
          <a:p>
            <a:pPr algn="just" rtl="1"/>
            <a:endParaRPr lang="en-US" dirty="0"/>
          </a:p>
        </p:txBody>
      </p:sp>
    </p:spTree>
    <p:extLst>
      <p:ext uri="{BB962C8B-B14F-4D97-AF65-F5344CB8AC3E}">
        <p14:creationId xmlns:p14="http://schemas.microsoft.com/office/powerpoint/2010/main" val="649914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609600" y="533400"/>
            <a:ext cx="7848600" cy="5791200"/>
          </a:xfrm>
        </p:spPr>
        <p:txBody>
          <a:bodyPr>
            <a:noAutofit/>
          </a:bodyPr>
          <a:lstStyle/>
          <a:p>
            <a:pPr algn="just" rtl="1">
              <a:lnSpc>
                <a:spcPct val="150000"/>
              </a:lnSpc>
            </a:pPr>
            <a:r>
              <a:rPr lang="fa-IR" sz="2400" dirty="0" smtClean="0">
                <a:cs typeface="B Nazanin" panose="00000400000000000000" pitchFamily="2" charset="-78"/>
              </a:rPr>
              <a:t>مهار متابولیسم عموماً سریع تر از القاء </a:t>
            </a:r>
            <a:r>
              <a:rPr lang="fa-IR" sz="2400" dirty="0">
                <a:cs typeface="B Nazanin" panose="00000400000000000000" pitchFamily="2" charset="-78"/>
              </a:rPr>
              <a:t>آ</a:t>
            </a:r>
            <a:r>
              <a:rPr lang="fa-IR" sz="2400" dirty="0" smtClean="0">
                <a:cs typeface="B Nazanin" panose="00000400000000000000" pitchFamily="2" charset="-78"/>
              </a:rPr>
              <a:t>نزیمی صورت می گیرد و ممکن است به محض ایجاد غلظت کافی از داروی مهارکننده، شروع شود.اما اگر نیمه عمر داروی تحت تاثیر قرارگیرنده طولانی باشد ممکن است رسیدن به سطح پایدار از داروی دوم یک یا چند هفته به طول انجامد.</a:t>
            </a:r>
          </a:p>
          <a:p>
            <a:pPr algn="just" rtl="1">
              <a:lnSpc>
                <a:spcPct val="150000"/>
              </a:lnSpc>
            </a:pPr>
            <a:r>
              <a:rPr lang="fa-IR" sz="2400" dirty="0" smtClean="0">
                <a:cs typeface="B Nazanin" panose="00000400000000000000" pitchFamily="2" charset="-78"/>
              </a:rPr>
              <a:t>القاء آنزیمی: داروهایی چون فنی توئین،فنوباربیتال و ریفامپین از طریق القاء آنزیم های میکروزومال کبدی ممکن است باعث کاهش غلظت سایر داروها شوند.</a:t>
            </a:r>
          </a:p>
          <a:p>
            <a:pPr algn="just" rtl="1">
              <a:lnSpc>
                <a:spcPct val="150000"/>
              </a:lnSpc>
            </a:pPr>
            <a:r>
              <a:rPr lang="fa-IR" sz="2400" dirty="0" smtClean="0">
                <a:cs typeface="B Nazanin" panose="00000400000000000000" pitchFamily="2" charset="-78"/>
              </a:rPr>
              <a:t>(سایر مهار کننده ها: آلوپورینول،دیلتیازم،کلاریترومایسین، فلوکونازول، ایزونیازید،ایتراکونازول،کتونازول،مترونیدازول،میکونازول،فنیل بوتازون، پروپوکسیفن و وراپامیل)</a:t>
            </a:r>
            <a:endParaRPr lang="en-US" sz="2400" dirty="0">
              <a:cs typeface="B Nazanin" panose="00000400000000000000" pitchFamily="2" charset="-78"/>
            </a:endParaRPr>
          </a:p>
        </p:txBody>
      </p:sp>
    </p:spTree>
    <p:extLst>
      <p:ext uri="{BB962C8B-B14F-4D97-AF65-F5344CB8AC3E}">
        <p14:creationId xmlns:p14="http://schemas.microsoft.com/office/powerpoint/2010/main" val="31046450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533400"/>
            <a:ext cx="7520940" cy="5867400"/>
          </a:xfrm>
        </p:spPr>
        <p:txBody>
          <a:bodyPr>
            <a:noAutofit/>
          </a:bodyPr>
          <a:lstStyle/>
          <a:p>
            <a:pPr algn="just" rtl="1">
              <a:lnSpc>
                <a:spcPct val="150000"/>
              </a:lnSpc>
            </a:pPr>
            <a:r>
              <a:rPr lang="fa-IR" sz="2400" dirty="0" smtClean="0">
                <a:cs typeface="B Nazanin" panose="00000400000000000000" pitchFamily="2" charset="-78"/>
              </a:rPr>
              <a:t>دفع- دفع کلیوی داروی فعال می تواند تحت تاثیر داروهای دیگری که بر </a:t>
            </a:r>
            <a:r>
              <a:rPr lang="en-US" sz="2200" dirty="0" smtClean="0">
                <a:cs typeface="B Nazanin" panose="00000400000000000000" pitchFamily="2" charset="-78"/>
              </a:rPr>
              <a:t>PH</a:t>
            </a:r>
            <a:r>
              <a:rPr lang="en-US" sz="2400" dirty="0" smtClean="0">
                <a:cs typeface="B Nazanin" panose="00000400000000000000" pitchFamily="2" charset="-78"/>
              </a:rPr>
              <a:t> </a:t>
            </a:r>
            <a:r>
              <a:rPr lang="fa-IR" sz="2400" dirty="0" smtClean="0">
                <a:cs typeface="B Nazanin" panose="00000400000000000000" pitchFamily="2" charset="-78"/>
              </a:rPr>
              <a:t> ادراری اثر می گذارند، قرار گیرد.(مانند افزایش غلظت خونی سولفونیدها در مصرف توام با داروهای اسیدی کننده ادرار مانند متنامین مندلات)این امر ناشی از تغییر یونیزه شدن دارو، در نتیجه تغییر میزان حلالیت آن و قابلیت باز جذب آن به درون خون از از طریق توبول های کلیوی می باشد.</a:t>
            </a:r>
          </a:p>
          <a:p>
            <a:pPr algn="just" rtl="1">
              <a:lnSpc>
                <a:spcPct val="150000"/>
              </a:lnSpc>
            </a:pPr>
            <a:r>
              <a:rPr lang="fa-IR" sz="2400" dirty="0" smtClean="0">
                <a:cs typeface="B Nazanin" panose="00000400000000000000" pitchFamily="2" charset="-78"/>
              </a:rPr>
              <a:t>در مورد برخی داروها، ترشح فعال به داخل توبول های کلیوی یک مسیر دفعی مهم به شمار می آید.این فرآیند، ممکن است تحت تاثیر تجویز سایر داروها قرار گرفته و غلظت سرمی دارو و پاسخ فیزیولوژیک را تغییر دهد.</a:t>
            </a:r>
            <a:endParaRPr lang="en-US" sz="2400" dirty="0">
              <a:cs typeface="B Nazanin" panose="00000400000000000000" pitchFamily="2" charset="-78"/>
            </a:endParaRPr>
          </a:p>
        </p:txBody>
      </p:sp>
    </p:spTree>
    <p:extLst>
      <p:ext uri="{BB962C8B-B14F-4D97-AF65-F5344CB8AC3E}">
        <p14:creationId xmlns:p14="http://schemas.microsoft.com/office/powerpoint/2010/main" val="25178997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rtl="1"/>
            <a:r>
              <a:rPr lang="fa-IR" dirty="0" smtClean="0">
                <a:solidFill>
                  <a:srgbClr val="FF0000"/>
                </a:solidFill>
                <a:cs typeface="B Titr" panose="00000700000000000000" pitchFamily="2" charset="-78"/>
              </a:rPr>
              <a:t>مکانیسم های فارماکودینامیک</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614372"/>
          </a:xfrm>
        </p:spPr>
        <p:txBody>
          <a:bodyPr>
            <a:normAutofit/>
          </a:bodyPr>
          <a:lstStyle/>
          <a:p>
            <a:pPr algn="just" rtl="1">
              <a:lnSpc>
                <a:spcPct val="150000"/>
              </a:lnSpc>
            </a:pPr>
            <a:r>
              <a:rPr lang="fa-IR" sz="2400" dirty="0" smtClean="0">
                <a:cs typeface="B Nazanin" panose="00000400000000000000" pitchFamily="2" charset="-78"/>
              </a:rPr>
              <a:t>مصرف داروها با اثرات فارماکولوژیک مشابه از طریق تحت تاثیر قرار دادن گیرنده های مشابه و یا سایر مکانیسم فارماکولوژیک می تواند باعث پاسخ افزایشی یا سینرژیسم شود.گاهی از اثرات سینرژیسم در موارد درمانی استفاده می شود مانند مصرف هم زمان دو یا چند داروی ضد فشار خون.بر عکس، داروها با اثرات فارماکولوژی متضاد ممکن است پاسخ به یک یا هر دو دارو را کاهش دهند.</a:t>
            </a:r>
            <a:r>
              <a:rPr lang="fa-IR" sz="2400" dirty="0">
                <a:cs typeface="B Nazanin" panose="00000400000000000000" pitchFamily="2" charset="-78"/>
              </a:rPr>
              <a:t> مثلاً استفاده </a:t>
            </a:r>
            <a:endParaRPr lang="en-US" sz="2400" dirty="0">
              <a:cs typeface="B Nazanin" panose="00000400000000000000" pitchFamily="2" charset="-78"/>
            </a:endParaRPr>
          </a:p>
        </p:txBody>
      </p:sp>
    </p:spTree>
    <p:extLst>
      <p:ext uri="{BB962C8B-B14F-4D97-AF65-F5344CB8AC3E}">
        <p14:creationId xmlns:p14="http://schemas.microsoft.com/office/powerpoint/2010/main" val="11263135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385772"/>
          </a:xfrm>
        </p:spPr>
        <p:txBody>
          <a:bodyPr>
            <a:normAutofit/>
          </a:bodyPr>
          <a:lstStyle/>
          <a:p>
            <a:pPr algn="just" rtl="1">
              <a:lnSpc>
                <a:spcPct val="150000"/>
              </a:lnSpc>
            </a:pPr>
            <a:r>
              <a:rPr lang="fa-IR" sz="2400" dirty="0" smtClean="0">
                <a:cs typeface="B Nazanin" panose="00000400000000000000" pitchFamily="2" charset="-78"/>
              </a:rPr>
              <a:t>    از </a:t>
            </a:r>
            <a:r>
              <a:rPr lang="fa-IR" sz="2400" dirty="0">
                <a:cs typeface="B Nazanin" panose="00000400000000000000" pitchFamily="2" charset="-78"/>
              </a:rPr>
              <a:t>داروهای ضد افسردگی به تنهایی باعث کاهش فشار خون می شوند، اما وقتی فشار خون بوسیله کلونیدین کنترل شده باشد و سپس </a:t>
            </a:r>
            <a:r>
              <a:rPr lang="en-US" sz="2200" dirty="0">
                <a:cs typeface="B Nazanin" panose="00000400000000000000" pitchFamily="2" charset="-78"/>
              </a:rPr>
              <a:t>TCA</a:t>
            </a:r>
            <a:r>
              <a:rPr lang="en-US" sz="2400" dirty="0">
                <a:cs typeface="B Nazanin" panose="00000400000000000000" pitchFamily="2" charset="-78"/>
              </a:rPr>
              <a:t> </a:t>
            </a:r>
            <a:r>
              <a:rPr lang="fa-IR" sz="2400" dirty="0">
                <a:cs typeface="B Nazanin" panose="00000400000000000000" pitchFamily="2" charset="-78"/>
              </a:rPr>
              <a:t>(ضدافسردگی سه حلقوی) به رژیم </a:t>
            </a:r>
            <a:r>
              <a:rPr lang="fa-IR" sz="2400" dirty="0" smtClean="0">
                <a:cs typeface="B Nazanin" panose="00000400000000000000" pitchFamily="2" charset="-78"/>
              </a:rPr>
              <a:t>درمانی اضافه گردد، می تواند سبب افزایش فشارخون شود.تداخلات دارویی فارماکوکینتیک در مداخلات بالینی نسبتاً شایع بوده و اگر این تداخلات پیش بینی شده و معیارهای مقابله مناسب لحاظ گردد، تاثیرات جانبی نا مطلوب، می تواند به حداقل رسانده شود.</a:t>
            </a:r>
            <a:endParaRPr lang="en-US" sz="2400" dirty="0">
              <a:cs typeface="B Nazanin" panose="00000400000000000000" pitchFamily="2" charset="-78"/>
            </a:endParaRPr>
          </a:p>
        </p:txBody>
      </p:sp>
    </p:spTree>
    <p:extLst>
      <p:ext uri="{BB962C8B-B14F-4D97-AF65-F5344CB8AC3E}">
        <p14:creationId xmlns:p14="http://schemas.microsoft.com/office/powerpoint/2010/main" val="14933429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rtl="1"/>
            <a:r>
              <a:rPr lang="fa-IR" dirty="0" smtClean="0">
                <a:solidFill>
                  <a:srgbClr val="FF0000"/>
                </a:solidFill>
                <a:cs typeface="B Titr" panose="00000700000000000000" pitchFamily="2" charset="-78"/>
              </a:rPr>
              <a:t>سمیت ترکیبی</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2400" dirty="0" smtClean="0">
                <a:cs typeface="B Nazanin" panose="00000400000000000000" pitchFamily="2" charset="-78"/>
              </a:rPr>
              <a:t>    مصرف ترکیبی دو یا چند دارو با اثرات ناشی سمی بر یک ارگان          می تواند آسیب ارگان ها را افزایش دهد. در این بین مواردی نیز مشاهده شده که هر یک از داروها به طور ذاتی واجد هیچ گونه اثر سمی نبوده و تنها زمانی که به صورت ترکیبی مصرف شده اند سمیت بروز نموده است.</a:t>
            </a:r>
            <a:endParaRPr lang="en-US" sz="2400" dirty="0">
              <a:cs typeface="B Nazanin" panose="00000400000000000000" pitchFamily="2" charset="-78"/>
            </a:endParaRPr>
          </a:p>
        </p:txBody>
      </p:sp>
    </p:spTree>
    <p:extLst>
      <p:ext uri="{BB962C8B-B14F-4D97-AF65-F5344CB8AC3E}">
        <p14:creationId xmlns:p14="http://schemas.microsoft.com/office/powerpoint/2010/main" val="1243329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rtl="1"/>
            <a:r>
              <a:rPr lang="fa-IR" dirty="0" smtClean="0">
                <a:solidFill>
                  <a:srgbClr val="FF0000"/>
                </a:solidFill>
                <a:cs typeface="B Titr" panose="00000700000000000000" pitchFamily="2" charset="-78"/>
              </a:rPr>
              <a:t>طبقه بندی تداخلات دارویی </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385772"/>
          </a:xfrm>
        </p:spPr>
        <p:txBody>
          <a:bodyPr>
            <a:normAutofit/>
          </a:bodyPr>
          <a:lstStyle/>
          <a:p>
            <a:pPr rtl="1">
              <a:lnSpc>
                <a:spcPct val="150000"/>
              </a:lnSpc>
            </a:pPr>
            <a:r>
              <a:rPr lang="en-US" sz="2400" dirty="0" smtClean="0">
                <a:solidFill>
                  <a:srgbClr val="FF0000"/>
                </a:solidFill>
                <a:cs typeface="B Titr" panose="00000700000000000000" pitchFamily="2" charset="-78"/>
              </a:rPr>
              <a:t>Class:1     Major Drug-Interaction</a:t>
            </a:r>
            <a:endParaRPr lang="fa-IR" sz="2400" dirty="0" smtClean="0">
              <a:solidFill>
                <a:srgbClr val="FF0000"/>
              </a:solidFill>
              <a:cs typeface="B Titr" panose="00000700000000000000" pitchFamily="2" charset="-78"/>
            </a:endParaRPr>
          </a:p>
          <a:p>
            <a:pPr algn="just" rtl="1">
              <a:lnSpc>
                <a:spcPct val="150000"/>
              </a:lnSpc>
            </a:pPr>
            <a:r>
              <a:rPr lang="en-US" sz="2400" dirty="0" smtClean="0">
                <a:cs typeface="B Titr" panose="00000700000000000000" pitchFamily="2" charset="-78"/>
              </a:rPr>
              <a:t>   </a:t>
            </a:r>
            <a:r>
              <a:rPr lang="fa-IR" sz="2400" dirty="0" smtClean="0">
                <a:solidFill>
                  <a:srgbClr val="FF0000"/>
                </a:solidFill>
                <a:cs typeface="B Titr" panose="00000700000000000000" pitchFamily="2" charset="-78"/>
              </a:rPr>
              <a:t>گروه اول: تداخلات دارویی شدید</a:t>
            </a:r>
          </a:p>
          <a:p>
            <a:pPr algn="just" rtl="1">
              <a:lnSpc>
                <a:spcPct val="150000"/>
              </a:lnSpc>
            </a:pPr>
            <a:r>
              <a:rPr lang="fa-IR" sz="2400" dirty="0" smtClean="0">
                <a:cs typeface="B Nazanin" panose="00000400000000000000" pitchFamily="2" charset="-78"/>
              </a:rPr>
              <a:t>     این تداخلات دارای اهمیت بالینی معنی دار بوده و از نظر زمانی ، بلافاصله و یا حداکثر در 24 ساعت اول پس از مصرف دو داروی تداخل مشاهده می شوند.در این رابطه با این تداخلات اسناد و مدارک و گزارشات مستند در دسترس می باشد مانند تشنج ناشی از مصرف هم زمان دو داروی سیپروفلوکساسین و تئوفیلین.</a:t>
            </a:r>
            <a:endParaRPr lang="en-US" sz="2400" dirty="0">
              <a:cs typeface="B Nazanin" panose="00000400000000000000" pitchFamily="2" charset="-78"/>
            </a:endParaRPr>
          </a:p>
        </p:txBody>
      </p:sp>
    </p:spTree>
    <p:extLst>
      <p:ext uri="{BB962C8B-B14F-4D97-AF65-F5344CB8AC3E}">
        <p14:creationId xmlns:p14="http://schemas.microsoft.com/office/powerpoint/2010/main" val="18165851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461972"/>
          </a:xfrm>
        </p:spPr>
        <p:txBody>
          <a:bodyPr/>
          <a:lstStyle/>
          <a:p>
            <a:pPr rtl="1">
              <a:lnSpc>
                <a:spcPct val="150000"/>
              </a:lnSpc>
            </a:pPr>
            <a:r>
              <a:rPr lang="en-US" sz="2400" dirty="0" smtClean="0">
                <a:solidFill>
                  <a:srgbClr val="FF0000"/>
                </a:solidFill>
                <a:cs typeface="B Titr" panose="00000700000000000000" pitchFamily="2" charset="-78"/>
              </a:rPr>
              <a:t>Class:2     Moderate </a:t>
            </a:r>
            <a:r>
              <a:rPr lang="en-US" sz="2400" dirty="0">
                <a:solidFill>
                  <a:srgbClr val="FF0000"/>
                </a:solidFill>
                <a:cs typeface="B Titr" panose="00000700000000000000" pitchFamily="2" charset="-78"/>
              </a:rPr>
              <a:t>Drug-Interaction</a:t>
            </a:r>
            <a:endParaRPr lang="fa-IR" sz="2400" dirty="0">
              <a:solidFill>
                <a:srgbClr val="FF0000"/>
              </a:solidFill>
              <a:cs typeface="B Titr" panose="00000700000000000000" pitchFamily="2" charset="-78"/>
            </a:endParaRPr>
          </a:p>
          <a:p>
            <a:pPr algn="just" rtl="1">
              <a:lnSpc>
                <a:spcPct val="150000"/>
              </a:lnSpc>
            </a:pPr>
            <a:r>
              <a:rPr lang="fa-IR" sz="2400" dirty="0" smtClean="0">
                <a:solidFill>
                  <a:srgbClr val="FF0000"/>
                </a:solidFill>
                <a:cs typeface="B Titr" panose="00000700000000000000" pitchFamily="2" charset="-78"/>
              </a:rPr>
              <a:t>گروه دوم: </a:t>
            </a:r>
            <a:r>
              <a:rPr lang="fa-IR" sz="2400" dirty="0">
                <a:solidFill>
                  <a:srgbClr val="FF0000"/>
                </a:solidFill>
                <a:cs typeface="B Titr" panose="00000700000000000000" pitchFamily="2" charset="-78"/>
              </a:rPr>
              <a:t>تداخلات دارویی </a:t>
            </a:r>
            <a:r>
              <a:rPr lang="fa-IR" sz="2400" dirty="0" smtClean="0">
                <a:solidFill>
                  <a:srgbClr val="FF0000"/>
                </a:solidFill>
                <a:cs typeface="B Titr" panose="00000700000000000000" pitchFamily="2" charset="-78"/>
              </a:rPr>
              <a:t>متوسط</a:t>
            </a:r>
          </a:p>
          <a:p>
            <a:pPr algn="just" rtl="1">
              <a:lnSpc>
                <a:spcPct val="150000"/>
              </a:lnSpc>
            </a:pPr>
            <a:r>
              <a:rPr lang="fa-IR" sz="2400" dirty="0">
                <a:cs typeface="B Nazanin" panose="00000400000000000000" pitchFamily="2" charset="-78"/>
              </a:rPr>
              <a:t>این تداخلات از </a:t>
            </a:r>
            <a:r>
              <a:rPr lang="fa-IR" sz="2400" dirty="0" smtClean="0">
                <a:cs typeface="B Nazanin" panose="00000400000000000000" pitchFamily="2" charset="-78"/>
              </a:rPr>
              <a:t>اهمیت </a:t>
            </a:r>
            <a:r>
              <a:rPr lang="fa-IR" sz="2400" dirty="0">
                <a:cs typeface="B Nazanin" panose="00000400000000000000" pitchFamily="2" charset="-78"/>
              </a:rPr>
              <a:t>بالینی معنی دار بوده </a:t>
            </a:r>
            <a:r>
              <a:rPr lang="fa-IR" sz="2400" dirty="0" smtClean="0">
                <a:cs typeface="B Nazanin" panose="00000400000000000000" pitchFamily="2" charset="-78"/>
              </a:rPr>
              <a:t>و در رابطه با این تداخلات نیازمند اسناد مدارک و گزارشات مستند بیشتری هستیم. از نظر زمانی ، معمولاً پس از 24 ساعت مشاهده می شوند.مانند مصرف توام دو داروی پروپرانولول و وراپامیل.</a:t>
            </a:r>
            <a:r>
              <a:rPr lang="fa-IR" sz="2400" dirty="0" smtClean="0">
                <a:cs typeface="B Titr" panose="00000700000000000000" pitchFamily="2" charset="-78"/>
              </a:rPr>
              <a:t> </a:t>
            </a:r>
            <a:endParaRPr lang="fa-IR" sz="2400" dirty="0">
              <a:cs typeface="B Titr" panose="00000700000000000000" pitchFamily="2" charset="-78"/>
            </a:endParaRPr>
          </a:p>
          <a:p>
            <a:pPr algn="r" rtl="1"/>
            <a:endParaRPr lang="en-US" dirty="0"/>
          </a:p>
        </p:txBody>
      </p:sp>
    </p:spTree>
    <p:extLst>
      <p:ext uri="{BB962C8B-B14F-4D97-AF65-F5344CB8AC3E}">
        <p14:creationId xmlns:p14="http://schemas.microsoft.com/office/powerpoint/2010/main" val="41357346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a:bodyPr>
          <a:lstStyle/>
          <a:p>
            <a:pPr algn="r"/>
            <a:endParaRPr lang="fa-IR" sz="2400" dirty="0" smtClean="0">
              <a:cs typeface="B Titr" panose="00000700000000000000" pitchFamily="2" charset="-78"/>
            </a:endParaRPr>
          </a:p>
          <a:p>
            <a:pPr rtl="1">
              <a:lnSpc>
                <a:spcPct val="150000"/>
              </a:lnSpc>
            </a:pPr>
            <a:r>
              <a:rPr lang="en-US" sz="2400" dirty="0" smtClean="0">
                <a:solidFill>
                  <a:srgbClr val="FF0000"/>
                </a:solidFill>
                <a:cs typeface="B Titr" panose="00000700000000000000" pitchFamily="2" charset="-78"/>
              </a:rPr>
              <a:t>Class:3     Minor </a:t>
            </a:r>
            <a:r>
              <a:rPr lang="en-US" sz="2400" dirty="0">
                <a:solidFill>
                  <a:srgbClr val="FF0000"/>
                </a:solidFill>
                <a:cs typeface="B Titr" panose="00000700000000000000" pitchFamily="2" charset="-78"/>
              </a:rPr>
              <a:t>Drug-Interaction</a:t>
            </a:r>
            <a:endParaRPr lang="fa-IR" sz="2400" dirty="0">
              <a:solidFill>
                <a:srgbClr val="FF0000"/>
              </a:solidFill>
              <a:cs typeface="B Titr" panose="00000700000000000000" pitchFamily="2" charset="-78"/>
            </a:endParaRPr>
          </a:p>
          <a:p>
            <a:pPr algn="just" rtl="1">
              <a:lnSpc>
                <a:spcPct val="150000"/>
              </a:lnSpc>
            </a:pPr>
            <a:r>
              <a:rPr lang="en-US" sz="2400" dirty="0" smtClean="0">
                <a:solidFill>
                  <a:srgbClr val="FF0000"/>
                </a:solidFill>
                <a:cs typeface="B Titr" panose="00000700000000000000" pitchFamily="2" charset="-78"/>
              </a:rPr>
              <a:t>   </a:t>
            </a:r>
            <a:r>
              <a:rPr lang="fa-IR" sz="2400" dirty="0" smtClean="0">
                <a:solidFill>
                  <a:srgbClr val="FF0000"/>
                </a:solidFill>
                <a:cs typeface="B Titr" panose="00000700000000000000" pitchFamily="2" charset="-78"/>
              </a:rPr>
              <a:t>گروه </a:t>
            </a:r>
            <a:r>
              <a:rPr lang="fa-IR" sz="2400" dirty="0">
                <a:solidFill>
                  <a:srgbClr val="FF0000"/>
                </a:solidFill>
                <a:cs typeface="B Titr" panose="00000700000000000000" pitchFamily="2" charset="-78"/>
              </a:rPr>
              <a:t>س</a:t>
            </a:r>
            <a:r>
              <a:rPr lang="fa-IR" sz="2400" dirty="0" smtClean="0">
                <a:solidFill>
                  <a:srgbClr val="FF0000"/>
                </a:solidFill>
                <a:cs typeface="B Titr" panose="00000700000000000000" pitchFamily="2" charset="-78"/>
              </a:rPr>
              <a:t>وم</a:t>
            </a:r>
            <a:r>
              <a:rPr lang="fa-IR" sz="2400" dirty="0">
                <a:solidFill>
                  <a:srgbClr val="FF0000"/>
                </a:solidFill>
                <a:cs typeface="B Titr" panose="00000700000000000000" pitchFamily="2" charset="-78"/>
              </a:rPr>
              <a:t>: تداخلات دارویی </a:t>
            </a:r>
            <a:r>
              <a:rPr lang="fa-IR" sz="2400" dirty="0" smtClean="0">
                <a:solidFill>
                  <a:srgbClr val="FF0000"/>
                </a:solidFill>
                <a:cs typeface="B Titr" panose="00000700000000000000" pitchFamily="2" charset="-78"/>
              </a:rPr>
              <a:t>کوچک</a:t>
            </a:r>
          </a:p>
          <a:p>
            <a:pPr algn="just" rtl="1">
              <a:lnSpc>
                <a:spcPct val="150000"/>
              </a:lnSpc>
            </a:pPr>
            <a:r>
              <a:rPr lang="fa-IR" sz="2400" dirty="0" smtClean="0">
                <a:cs typeface="B Nazanin" panose="00000400000000000000" pitchFamily="2" charset="-78"/>
              </a:rPr>
              <a:t>     مگر در موارد خاص، از اهمیت بالینی این تداخلات می توان صرف نظر نمود.اسناد مدارک و گزارشات مستند، در رابطه با آنها بسیار کم است.</a:t>
            </a:r>
          </a:p>
          <a:p>
            <a:pPr algn="just" rtl="1">
              <a:lnSpc>
                <a:spcPct val="150000"/>
              </a:lnSpc>
            </a:pPr>
            <a:r>
              <a:rPr lang="fa-IR" sz="2400" dirty="0" smtClean="0">
                <a:cs typeface="B Nazanin" panose="00000400000000000000" pitchFamily="2" charset="-78"/>
              </a:rPr>
              <a:t>     مانند تداخل دو داروی پروپرانولول و استامینوفن.</a:t>
            </a:r>
            <a:endParaRPr lang="fa-IR" sz="2400" dirty="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260961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a:r>
              <a:rPr lang="fa-IR" dirty="0" smtClean="0">
                <a:solidFill>
                  <a:srgbClr val="FF0000"/>
                </a:solidFill>
                <a:cs typeface="B Titr" pitchFamily="2" charset="-78"/>
              </a:rPr>
              <a:t>تعریف</a:t>
            </a:r>
            <a:endParaRPr lang="en-US" dirty="0">
              <a:solidFill>
                <a:srgbClr val="FF0000"/>
              </a:solidFill>
              <a:cs typeface="B Titr" pitchFamily="2" charset="-78"/>
            </a:endParaRPr>
          </a:p>
        </p:txBody>
      </p:sp>
      <p:sp>
        <p:nvSpPr>
          <p:cNvPr id="3" name="Content Placeholder 2"/>
          <p:cNvSpPr>
            <a:spLocks noGrp="1"/>
          </p:cNvSpPr>
          <p:nvPr>
            <p:ph idx="1"/>
          </p:nvPr>
        </p:nvSpPr>
        <p:spPr>
          <a:xfrm>
            <a:off x="457200" y="990600"/>
            <a:ext cx="8229600" cy="4876800"/>
          </a:xfrm>
        </p:spPr>
        <p:txBody>
          <a:bodyPr>
            <a:normAutofit fontScale="77500" lnSpcReduction="20000"/>
          </a:bodyPr>
          <a:lstStyle/>
          <a:p>
            <a:pPr algn="r">
              <a:lnSpc>
                <a:spcPct val="170000"/>
              </a:lnSpc>
            </a:pPr>
            <a:r>
              <a:rPr lang="en-US" sz="3100" cap="all" dirty="0" smtClean="0">
                <a:solidFill>
                  <a:srgbClr val="FF0000"/>
                </a:solidFill>
                <a:latin typeface="+mj-lt"/>
                <a:ea typeface="+mj-ea"/>
                <a:cs typeface="B Titr" pitchFamily="2" charset="-78"/>
              </a:rPr>
              <a:t>DRUG INTRACTIONS                                    </a:t>
            </a:r>
            <a:r>
              <a:rPr lang="fa-IR" sz="3100" cap="all" dirty="0" smtClean="0">
                <a:solidFill>
                  <a:srgbClr val="FF0000"/>
                </a:solidFill>
                <a:latin typeface="+mj-lt"/>
                <a:ea typeface="+mj-ea"/>
                <a:cs typeface="B Titr" pitchFamily="2" charset="-78"/>
              </a:rPr>
              <a:t>تداخلات دارویی </a:t>
            </a:r>
            <a:r>
              <a:rPr lang="en-US" sz="3100" cap="all" dirty="0" smtClean="0">
                <a:solidFill>
                  <a:srgbClr val="FF0000"/>
                </a:solidFill>
                <a:latin typeface="+mj-lt"/>
                <a:ea typeface="+mj-ea"/>
                <a:cs typeface="B Titr" pitchFamily="2" charset="-78"/>
              </a:rPr>
              <a:t> </a:t>
            </a:r>
            <a:r>
              <a:rPr lang="en-US" sz="3200" dirty="0" smtClean="0">
                <a:cs typeface="B Nazanin" pitchFamily="2" charset="-78"/>
              </a:rPr>
              <a:t> </a:t>
            </a:r>
            <a:endParaRPr lang="fa-IR" sz="3100" cap="all" dirty="0">
              <a:solidFill>
                <a:srgbClr val="FF0000"/>
              </a:solidFill>
              <a:latin typeface="+mj-lt"/>
              <a:ea typeface="+mj-ea"/>
              <a:cs typeface="B Titr" pitchFamily="2" charset="-78"/>
            </a:endParaRPr>
          </a:p>
          <a:p>
            <a:pPr algn="just" rtl="1">
              <a:lnSpc>
                <a:spcPct val="170000"/>
              </a:lnSpc>
            </a:pPr>
            <a:r>
              <a:rPr lang="fa-IR" sz="2800" dirty="0" smtClean="0">
                <a:cs typeface="B Nazanin" pitchFamily="2" charset="-78"/>
              </a:rPr>
              <a:t>تداخل دارویی را می توان یک تغییر فعالیت یا </a:t>
            </a:r>
            <a:r>
              <a:rPr lang="en-US" sz="2800" dirty="0" smtClean="0">
                <a:cs typeface="B Nazanin" pitchFamily="2" charset="-78"/>
              </a:rPr>
              <a:t>modification </a:t>
            </a:r>
            <a:r>
              <a:rPr lang="fa-IR" sz="2800" dirty="0">
                <a:cs typeface="B Nazanin" pitchFamily="2" charset="-78"/>
              </a:rPr>
              <a:t> </a:t>
            </a:r>
            <a:r>
              <a:rPr lang="fa-IR" sz="2800" dirty="0" smtClean="0">
                <a:cs typeface="B Nazanin" pitchFamily="2" charset="-78"/>
              </a:rPr>
              <a:t>اثر یک دارو دانست که در اثر تداخل یک یا چند داروی دیگر بوجود می آید.در این بین تعریف دو واژه ضروری به نظر می رسد:</a:t>
            </a:r>
          </a:p>
          <a:p>
            <a:pPr algn="just" rtl="1">
              <a:lnSpc>
                <a:spcPct val="170000"/>
              </a:lnSpc>
            </a:pPr>
            <a:r>
              <a:rPr lang="fa-IR" sz="2800" dirty="0" smtClean="0">
                <a:cs typeface="B Nazanin" pitchFamily="2" charset="-78"/>
              </a:rPr>
              <a:t>1)</a:t>
            </a:r>
            <a:r>
              <a:rPr lang="fa-IR" sz="2800" dirty="0">
                <a:cs typeface="B Nazanin" pitchFamily="2" charset="-78"/>
              </a:rPr>
              <a:t> </a:t>
            </a:r>
            <a:r>
              <a:rPr lang="fa-IR" sz="2800" dirty="0" smtClean="0">
                <a:cs typeface="B Nazanin" pitchFamily="2" charset="-78"/>
              </a:rPr>
              <a:t>داروی هدف (</a:t>
            </a:r>
            <a:r>
              <a:rPr lang="en-US" sz="2800" dirty="0" smtClean="0">
                <a:cs typeface="B Nazanin" pitchFamily="2" charset="-78"/>
              </a:rPr>
              <a:t>Object drug</a:t>
            </a:r>
            <a:r>
              <a:rPr lang="fa-IR" sz="2800" dirty="0">
                <a:cs typeface="B Nazanin" pitchFamily="2" charset="-78"/>
              </a:rPr>
              <a:t>)</a:t>
            </a:r>
            <a:endParaRPr lang="fa-IR" sz="2800" dirty="0" smtClean="0">
              <a:cs typeface="B Nazanin" pitchFamily="2" charset="-78"/>
            </a:endParaRPr>
          </a:p>
          <a:p>
            <a:pPr marL="0" indent="0" algn="just" rtl="1">
              <a:lnSpc>
                <a:spcPct val="170000"/>
              </a:lnSpc>
            </a:pPr>
            <a:r>
              <a:rPr lang="fa-IR" sz="2800" b="1" dirty="0" smtClean="0">
                <a:cs typeface="B Nazanin" pitchFamily="2" charset="-78"/>
              </a:rPr>
              <a:t>دارویی است که اثرات آن در اثر تداخل بوجود آمده،تغییر نموده است.</a:t>
            </a:r>
          </a:p>
          <a:p>
            <a:pPr algn="just" rtl="1">
              <a:lnSpc>
                <a:spcPct val="170000"/>
              </a:lnSpc>
            </a:pPr>
            <a:r>
              <a:rPr lang="fa-IR" sz="2800" dirty="0" smtClean="0">
                <a:cs typeface="B Nazanin" pitchFamily="2" charset="-78"/>
              </a:rPr>
              <a:t>2)</a:t>
            </a:r>
            <a:r>
              <a:rPr lang="en-US" sz="2800" dirty="0">
                <a:cs typeface="B Nazanin" pitchFamily="2" charset="-78"/>
              </a:rPr>
              <a:t> </a:t>
            </a:r>
            <a:r>
              <a:rPr lang="fa-IR" sz="2800" dirty="0">
                <a:cs typeface="B Nazanin" pitchFamily="2" charset="-78"/>
              </a:rPr>
              <a:t>داروی </a:t>
            </a:r>
            <a:r>
              <a:rPr lang="fa-IR" sz="2800" dirty="0" smtClean="0">
                <a:cs typeface="B Nazanin" pitchFamily="2" charset="-78"/>
              </a:rPr>
              <a:t>عامل (</a:t>
            </a:r>
            <a:r>
              <a:rPr lang="en-US" sz="2800" dirty="0">
                <a:cs typeface="B Nazanin" pitchFamily="2" charset="-78"/>
              </a:rPr>
              <a:t>Precipitant </a:t>
            </a:r>
            <a:r>
              <a:rPr lang="en-US" sz="2800" dirty="0" smtClean="0">
                <a:cs typeface="B Nazanin" pitchFamily="2" charset="-78"/>
              </a:rPr>
              <a:t>drug</a:t>
            </a:r>
            <a:r>
              <a:rPr lang="fa-IR" sz="2800" dirty="0">
                <a:cs typeface="B Nazanin" pitchFamily="2" charset="-78"/>
              </a:rPr>
              <a:t>)</a:t>
            </a:r>
          </a:p>
          <a:p>
            <a:pPr marL="0" indent="0" algn="just" rtl="1">
              <a:lnSpc>
                <a:spcPct val="170000"/>
              </a:lnSpc>
            </a:pPr>
            <a:r>
              <a:rPr lang="fa-IR" sz="2800" dirty="0" smtClean="0">
                <a:cs typeface="B Nazanin" pitchFamily="2" charset="-78"/>
              </a:rPr>
              <a:t>دارویی است که تداخل را بوجود می آورد. </a:t>
            </a:r>
            <a:endParaRPr lang="en-US" sz="2800" dirty="0">
              <a:cs typeface="B Nazanin" pitchFamily="2" charset="-78"/>
            </a:endParaRPr>
          </a:p>
          <a:p>
            <a:pPr marL="0" indent="0" algn="just" rtl="1"/>
            <a:endParaRPr lang="en-US" sz="2400" dirty="0" smtClean="0">
              <a:cs typeface="B Nazanin" pitchFamily="2" charset="-78"/>
            </a:endParaRPr>
          </a:p>
          <a:p>
            <a:pPr marL="0" indent="0" algn="r" rtl="1"/>
            <a:endParaRPr lang="en-US" dirty="0">
              <a:cs typeface="B Nazanin" pitchFamily="2" charset="-78"/>
            </a:endParaRPr>
          </a:p>
          <a:p>
            <a:pPr marL="0" indent="0" algn="r" rtl="1"/>
            <a:endParaRPr lang="en-US" b="1" dirty="0" smtClean="0">
              <a:cs typeface="B Nazanin" pitchFamily="2" charset="-78"/>
            </a:endParaRPr>
          </a:p>
          <a:p>
            <a:pPr algn="just"/>
            <a:endParaRPr lang="en-US" b="1" dirty="0">
              <a:cs typeface="B Nazanin" pitchFamily="2" charset="-78"/>
            </a:endParaRPr>
          </a:p>
        </p:txBody>
      </p:sp>
    </p:spTree>
    <p:extLst>
      <p:ext uri="{BB962C8B-B14F-4D97-AF65-F5344CB8AC3E}">
        <p14:creationId xmlns:p14="http://schemas.microsoft.com/office/powerpoint/2010/main" val="1500236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304800"/>
            <a:ext cx="7520940" cy="5791200"/>
          </a:xfrm>
        </p:spPr>
        <p:txBody>
          <a:bodyPr>
            <a:noAutofit/>
          </a:bodyPr>
          <a:lstStyle/>
          <a:p>
            <a:pPr algn="just" rtl="1">
              <a:lnSpc>
                <a:spcPct val="150000"/>
              </a:lnSpc>
            </a:pPr>
            <a:r>
              <a:rPr lang="fa-IR" sz="2000" dirty="0" smtClean="0">
                <a:solidFill>
                  <a:srgbClr val="FF0000"/>
                </a:solidFill>
                <a:cs typeface="B Titr" panose="00000700000000000000" pitchFamily="2" charset="-78"/>
              </a:rPr>
              <a:t>شدت تداخل ( </a:t>
            </a:r>
            <a:r>
              <a:rPr lang="en-US" sz="2000" dirty="0" smtClean="0">
                <a:solidFill>
                  <a:srgbClr val="FF0000"/>
                </a:solidFill>
                <a:cs typeface="B Titr" panose="00000700000000000000" pitchFamily="2" charset="-78"/>
              </a:rPr>
              <a:t>Severity</a:t>
            </a:r>
            <a:r>
              <a:rPr lang="fa-IR" sz="2000" dirty="0" smtClean="0">
                <a:solidFill>
                  <a:srgbClr val="FF0000"/>
                </a:solidFill>
                <a:cs typeface="B Titr" panose="00000700000000000000" pitchFamily="2" charset="-78"/>
              </a:rPr>
              <a:t>)</a:t>
            </a:r>
          </a:p>
          <a:p>
            <a:pPr algn="just" rtl="1">
              <a:lnSpc>
                <a:spcPct val="150000"/>
              </a:lnSpc>
            </a:pPr>
            <a:r>
              <a:rPr lang="fa-IR" sz="2000" dirty="0" smtClean="0">
                <a:cs typeface="B Nazanin" panose="00000400000000000000" pitchFamily="2" charset="-78"/>
              </a:rPr>
              <a:t>برای سنجیدن منافع درمان در مقابل خطر مصرف، دانستن پتانسیل بروز عوارض شدید ناشی از تداخل از اهمیت خاصی برخوردار است.با تنظیم دوزاژ مناسب و یا اصلاح روش مصرف می توان از بسیاری از اثرات منفی ناشی از تداخل پیشگیری کرد. از نظر شدت تداخل تداخلات به سه درجه طبقه بندی می شوند:</a:t>
            </a:r>
          </a:p>
          <a:p>
            <a:pPr algn="just" rtl="1">
              <a:lnSpc>
                <a:spcPct val="150000"/>
              </a:lnSpc>
            </a:pPr>
            <a:r>
              <a:rPr lang="fa-IR" sz="2000" dirty="0" smtClean="0">
                <a:cs typeface="B Nazanin" panose="00000400000000000000" pitchFamily="2" charset="-78"/>
              </a:rPr>
              <a:t>1- شدید: به اثراتی گفته می شود که تهدید کننده حیات بوده و یا می تواند موجب موجب آسیب دائمی شود.</a:t>
            </a:r>
          </a:p>
          <a:p>
            <a:pPr algn="just" rtl="1">
              <a:lnSpc>
                <a:spcPct val="150000"/>
              </a:lnSpc>
            </a:pPr>
            <a:r>
              <a:rPr lang="fa-IR" sz="2000" dirty="0" smtClean="0">
                <a:cs typeface="B Nazanin" panose="00000400000000000000" pitchFamily="2" charset="-78"/>
              </a:rPr>
              <a:t>2-متوسط: </a:t>
            </a:r>
            <a:r>
              <a:rPr lang="fa-IR" sz="2000" dirty="0">
                <a:cs typeface="B Nazanin" panose="00000400000000000000" pitchFamily="2" charset="-78"/>
              </a:rPr>
              <a:t>به اثراتی </a:t>
            </a:r>
            <a:r>
              <a:rPr lang="fa-IR" sz="2000" dirty="0" smtClean="0">
                <a:cs typeface="B Nazanin" panose="00000400000000000000" pitchFamily="2" charset="-78"/>
              </a:rPr>
              <a:t>اطلاق می شود که وضعیت بالینی بیمار بدتر کرده و مجبور می شویم درمان اضافی در مورد وی انجام دهیم و یا بیمار را در بیمارستان حتی به مدت طولانی بستری نماییم.</a:t>
            </a:r>
          </a:p>
          <a:p>
            <a:pPr algn="just" rtl="1">
              <a:lnSpc>
                <a:spcPct val="150000"/>
              </a:lnSpc>
            </a:pPr>
            <a:r>
              <a:rPr lang="fa-IR" sz="2000" dirty="0" smtClean="0">
                <a:cs typeface="B Nazanin" panose="00000400000000000000" pitchFamily="2" charset="-78"/>
              </a:rPr>
              <a:t>3-ضعیف: این عوارض معمولاً ملایم هستند و اگر چه ممکن است درد سر ساز و قابل توجه باشند لیکن نمی توانند در نتیجه درمان تاثیر بگذارند، لذا معمولاً نیازی به درمان اضافی هم نخواهد . </a:t>
            </a:r>
          </a:p>
        </p:txBody>
      </p:sp>
    </p:spTree>
    <p:extLst>
      <p:ext uri="{BB962C8B-B14F-4D97-AF65-F5344CB8AC3E}">
        <p14:creationId xmlns:p14="http://schemas.microsoft.com/office/powerpoint/2010/main" val="39319632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ctr" rtl="1">
              <a:lnSpc>
                <a:spcPct val="150000"/>
              </a:lnSpc>
            </a:pPr>
            <a:r>
              <a:rPr lang="fa-IR" sz="2400" b="0" dirty="0" smtClean="0">
                <a:solidFill>
                  <a:srgbClr val="FF0000"/>
                </a:solidFill>
                <a:cs typeface="B Titr" panose="00000700000000000000" pitchFamily="2" charset="-78"/>
              </a:rPr>
              <a:t>زمان </a:t>
            </a:r>
            <a:r>
              <a:rPr lang="fa-IR" sz="2400" b="0" dirty="0">
                <a:solidFill>
                  <a:srgbClr val="FF0000"/>
                </a:solidFill>
                <a:cs typeface="B Titr" panose="00000700000000000000" pitchFamily="2" charset="-78"/>
              </a:rPr>
              <a:t>بروز تداخل دارویی</a:t>
            </a:r>
            <a:r>
              <a:rPr lang="fa-IR" sz="2400" b="0" dirty="0" smtClean="0">
                <a:solidFill>
                  <a:srgbClr val="FF0000"/>
                </a:solidFill>
                <a:cs typeface="B Titr" panose="00000700000000000000" pitchFamily="2" charset="-78"/>
              </a:rPr>
              <a:t>:(</a:t>
            </a:r>
            <a:r>
              <a:rPr lang="en-US" sz="2400" dirty="0" smtClean="0">
                <a:solidFill>
                  <a:srgbClr val="FF0000"/>
                </a:solidFill>
              </a:rPr>
              <a:t>Time Course of Interaction</a:t>
            </a:r>
            <a:r>
              <a:rPr lang="fa-IR" sz="2400" dirty="0" smtClean="0">
                <a:solidFill>
                  <a:srgbClr val="FF0000"/>
                </a:solidFill>
              </a:rPr>
              <a:t>)</a:t>
            </a:r>
            <a:endParaRPr lang="en-US" sz="2400" dirty="0" smtClean="0">
              <a:solidFill>
                <a:srgbClr val="FF0000"/>
              </a:solidFill>
            </a:endParaRPr>
          </a:p>
          <a:p>
            <a:pPr algn="just" rtl="1">
              <a:lnSpc>
                <a:spcPct val="150000"/>
              </a:lnSpc>
            </a:pPr>
            <a:r>
              <a:rPr lang="fa-IR" sz="2400" dirty="0" smtClean="0">
                <a:cs typeface="B Nazanin" panose="00000400000000000000" pitchFamily="2" charset="-78"/>
              </a:rPr>
              <a:t>    برخی از تداخلات دارویی سریع اتفاق افتاده و برخی ممکن است روزها و گاه هفته ها و ماه ها و شاید سال ها احتیاج به زمان داشته باشند، در نتیجه زمان ارزیابی تداخل دارویی بسیار مهم می باشد. و بعضی از تداخلات دارویی علی رغم مصرف هم زمان دارو از بین      می روند. بنابراین زمان ارزیابی تداخل دارویی بسیار مهم می باشد.</a:t>
            </a:r>
            <a:endParaRPr lang="en-US" sz="2400" dirty="0">
              <a:cs typeface="B Nazanin" panose="00000400000000000000" pitchFamily="2" charset="-78"/>
            </a:endParaRPr>
          </a:p>
        </p:txBody>
      </p:sp>
    </p:spTree>
    <p:extLst>
      <p:ext uri="{BB962C8B-B14F-4D97-AF65-F5344CB8AC3E}">
        <p14:creationId xmlns:p14="http://schemas.microsoft.com/office/powerpoint/2010/main" val="10814459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09600" y="365760"/>
            <a:ext cx="7924800" cy="548640"/>
          </a:xfrm>
        </p:spPr>
        <p:txBody>
          <a:bodyPr/>
          <a:lstStyle/>
          <a:p>
            <a:pPr algn="ctr" rtl="1"/>
            <a:r>
              <a:rPr lang="fa-IR" dirty="0" smtClean="0">
                <a:solidFill>
                  <a:srgbClr val="FF0000"/>
                </a:solidFill>
                <a:cs typeface="B Titr" panose="00000700000000000000" pitchFamily="2" charset="-78"/>
              </a:rPr>
              <a:t>تداخل دارویی بین ضد افسردگی های سه حلقوی و گوانتیدین</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080972"/>
          </a:xfrm>
        </p:spPr>
        <p:txBody>
          <a:bodyPr>
            <a:noAutofit/>
          </a:bodyPr>
          <a:lstStyle/>
          <a:p>
            <a:pPr algn="just" rtl="1">
              <a:lnSpc>
                <a:spcPct val="150000"/>
              </a:lnSpc>
            </a:pPr>
            <a:r>
              <a:rPr lang="fa-IR" sz="2400" dirty="0" smtClean="0">
                <a:cs typeface="B Nazanin" panose="00000400000000000000" pitchFamily="2" charset="-78"/>
              </a:rPr>
              <a:t>ضد افسردگی های سه حلقه ای سبب کاهش اثر گوانتیدین می گردد، اما بروز این اثر 2 تا 3 روز به طول می انجامد. بنابراین در صورت ارزیابی زودهنگام هیچ گونه تداخلی مشاهده نخواهد شد. تداخل دارویی بین اپی نفرین و بتا بلاکرهای غیر اختصاصی- در اثر مصرف هم زمان این دو دارو، تداخل تنها در دقایق اول مصرف قابل مشاهده بوده و اگر فشار خون پس از گذشت تنها 30 دقیقه از مصرف هم زمان اندازه گیری گردد، تداخل مشاهده نمی شود.</a:t>
            </a:r>
            <a:endParaRPr lang="en-US" sz="2400" dirty="0">
              <a:cs typeface="B Nazanin" panose="00000400000000000000" pitchFamily="2" charset="-78"/>
            </a:endParaRPr>
          </a:p>
        </p:txBody>
      </p:sp>
    </p:spTree>
    <p:extLst>
      <p:ext uri="{BB962C8B-B14F-4D97-AF65-F5344CB8AC3E}">
        <p14:creationId xmlns:p14="http://schemas.microsoft.com/office/powerpoint/2010/main" val="2679947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fa-IR" sz="2400" dirty="0" smtClean="0">
                <a:cs typeface="B Nazanin" panose="00000400000000000000" pitchFamily="2" charset="-78"/>
              </a:rPr>
              <a:t>تداخل بین کلرال هیدرات و وارفارین – کلرال هیدرات سبب آزاد شدن  وارفارین از اتصالات پروتئینی و باعث افزایش اثر وارفارین می گردد.اما بعد از چند روز </a:t>
            </a:r>
            <a:r>
              <a:rPr lang="en-US" sz="2400" dirty="0" smtClean="0">
                <a:cs typeface="B Nazanin" panose="00000400000000000000" pitchFamily="2" charset="-78"/>
              </a:rPr>
              <a:t>PT </a:t>
            </a:r>
            <a:r>
              <a:rPr lang="fa-IR" sz="2400" dirty="0" smtClean="0">
                <a:cs typeface="B Nazanin" panose="00000400000000000000" pitchFamily="2" charset="-78"/>
              </a:rPr>
              <a:t> به حالت اولیه بر می گردد. اگر اندازه گیری </a:t>
            </a:r>
            <a:r>
              <a:rPr lang="en-US" sz="2400" dirty="0">
                <a:cs typeface="B Nazanin" panose="00000400000000000000" pitchFamily="2" charset="-78"/>
              </a:rPr>
              <a:t>PT </a:t>
            </a:r>
            <a:r>
              <a:rPr lang="fa-IR" sz="2400" dirty="0" smtClean="0">
                <a:cs typeface="B Nazanin" panose="00000400000000000000" pitchFamily="2" charset="-78"/>
              </a:rPr>
              <a:t> در روزهای اول</a:t>
            </a:r>
            <a:r>
              <a:rPr lang="en-US" sz="2400" dirty="0" smtClean="0">
                <a:cs typeface="B Nazanin" panose="00000400000000000000" pitchFamily="2" charset="-78"/>
              </a:rPr>
              <a:t> </a:t>
            </a:r>
            <a:r>
              <a:rPr lang="fa-IR" sz="2400" dirty="0" smtClean="0">
                <a:cs typeface="B Nazanin" panose="00000400000000000000" pitchFamily="2" charset="-78"/>
              </a:rPr>
              <a:t>باشد تداخل گزارش شده، می تواند سبب افزایش اثر وارفارین شود در غیر این صورت تداخلی ردیابی          نمی شود.</a:t>
            </a:r>
            <a:endParaRPr lang="en-US" sz="2400" dirty="0">
              <a:cs typeface="B Nazanin" panose="00000400000000000000" pitchFamily="2" charset="-78"/>
            </a:endParaRPr>
          </a:p>
        </p:txBody>
      </p:sp>
    </p:spTree>
    <p:extLst>
      <p:ext uri="{BB962C8B-B14F-4D97-AF65-F5344CB8AC3E}">
        <p14:creationId xmlns:p14="http://schemas.microsoft.com/office/powerpoint/2010/main" val="10784178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rtl="1"/>
            <a:r>
              <a:rPr lang="fa-IR" dirty="0" smtClean="0">
                <a:solidFill>
                  <a:srgbClr val="FF0000"/>
                </a:solidFill>
                <a:cs typeface="B Titr" panose="00000700000000000000" pitchFamily="2" charset="-78"/>
              </a:rPr>
              <a:t>انجام مطالعات تداخل دارویی در افراد سالم</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3928572"/>
          </a:xfrm>
        </p:spPr>
        <p:txBody>
          <a:bodyPr>
            <a:normAutofit lnSpcReduction="10000"/>
          </a:bodyPr>
          <a:lstStyle/>
          <a:p>
            <a:pPr algn="just" rtl="1">
              <a:lnSpc>
                <a:spcPct val="150000"/>
              </a:lnSpc>
            </a:pPr>
            <a:r>
              <a:rPr lang="fa-IR" sz="2400" dirty="0" smtClean="0">
                <a:cs typeface="B Nazanin" panose="00000400000000000000" pitchFamily="2" charset="-78"/>
              </a:rPr>
              <a:t>    اگر چه انجام مطالعات تداخلات دارویی در افراد سالم قابلیت ردیابی تداخلات احتمالی را دارد، تنها در جمعیت های بیمار قابل شناسایی می باشد.مثال: مطالعات در افراد سالم نشان می دهد، اریترومایسین دفع وارفارین را مقدار کمی کاهش داده، ولی در بیماران این تداخل به طور معنی داری شدید گزارش شده است.دلیل این موضوع می تواند وجود تب باشد زیرا تب یک عامل موثر در افزایش متابولیسم فاکتورهای انعقادی باشد. </a:t>
            </a:r>
            <a:endParaRPr lang="en-US" sz="2400" dirty="0">
              <a:cs typeface="B Nazanin" panose="00000400000000000000" pitchFamily="2" charset="-78"/>
            </a:endParaRPr>
          </a:p>
        </p:txBody>
      </p:sp>
    </p:spTree>
    <p:extLst>
      <p:ext uri="{BB962C8B-B14F-4D97-AF65-F5344CB8AC3E}">
        <p14:creationId xmlns:p14="http://schemas.microsoft.com/office/powerpoint/2010/main" val="41470315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762000"/>
            <a:ext cx="7520940" cy="5105400"/>
          </a:xfrm>
        </p:spPr>
        <p:txBody>
          <a:bodyPr>
            <a:normAutofit lnSpcReduction="10000"/>
          </a:bodyPr>
          <a:lstStyle/>
          <a:p>
            <a:pPr algn="just" rtl="1">
              <a:lnSpc>
                <a:spcPct val="150000"/>
              </a:lnSpc>
            </a:pPr>
            <a:r>
              <a:rPr lang="fa-IR" sz="2400" dirty="0" smtClean="0">
                <a:cs typeface="B Nazanin" panose="00000400000000000000" pitchFamily="2" charset="-78"/>
              </a:rPr>
              <a:t>    مثال</a:t>
            </a:r>
            <a:r>
              <a:rPr lang="fa-IR" sz="2400" dirty="0">
                <a:cs typeface="B Nazanin" panose="00000400000000000000" pitchFamily="2" charset="-78"/>
              </a:rPr>
              <a:t>: مطالعات در افراد سالم </a:t>
            </a:r>
            <a:r>
              <a:rPr lang="fa-IR" sz="2400" dirty="0" smtClean="0">
                <a:cs typeface="B Nazanin" panose="00000400000000000000" pitchFamily="2" charset="-78"/>
              </a:rPr>
              <a:t>داروهای ضد درد غیراستروئیدی ، (</a:t>
            </a:r>
            <a:r>
              <a:rPr lang="en-US" sz="2200" dirty="0" smtClean="0">
                <a:cs typeface="B Nazanin" panose="00000400000000000000" pitchFamily="2" charset="-78"/>
              </a:rPr>
              <a:t>NSADIS</a:t>
            </a:r>
            <a:r>
              <a:rPr lang="fa-IR" sz="2400" dirty="0" smtClean="0">
                <a:cs typeface="B Nazanin" panose="00000400000000000000" pitchFamily="2" charset="-78"/>
              </a:rPr>
              <a:t> )نشان </a:t>
            </a:r>
            <a:r>
              <a:rPr lang="fa-IR" sz="2400" dirty="0">
                <a:cs typeface="B Nazanin" panose="00000400000000000000" pitchFamily="2" charset="-78"/>
              </a:rPr>
              <a:t>می </a:t>
            </a:r>
            <a:r>
              <a:rPr lang="fa-IR" sz="2400" dirty="0" smtClean="0">
                <a:cs typeface="B Nazanin" panose="00000400000000000000" pitchFamily="2" charset="-78"/>
              </a:rPr>
              <a:t>دهد دفع سدیم و دیورتیک ها را تا حدودی کاهش می دهند.اما بیماران دچار </a:t>
            </a:r>
            <a:r>
              <a:rPr lang="en-US" sz="2200" dirty="0" smtClean="0">
                <a:cs typeface="B Nazanin" panose="00000400000000000000" pitchFamily="2" charset="-78"/>
              </a:rPr>
              <a:t>CHF </a:t>
            </a:r>
            <a:r>
              <a:rPr lang="fa-IR" sz="2400" dirty="0" smtClean="0">
                <a:cs typeface="B Nazanin" panose="00000400000000000000" pitchFamily="2" charset="-78"/>
              </a:rPr>
              <a:t>می توانند شدیداً تحت تاثیر قرار گیرند(در اثر استفاده توام با دیورتیک ها) در افراد سالم پروستاگلاندین ها نقش کمی در حفظ سیستم قلب و عروق دارند و در نتیجه تداخل مهمی مشاهده نمی شود.اما در افراد دچار </a:t>
            </a:r>
            <a:r>
              <a:rPr lang="en-US" sz="2200" dirty="0">
                <a:cs typeface="B Nazanin" panose="00000400000000000000" pitchFamily="2" charset="-78"/>
              </a:rPr>
              <a:t>CHF </a:t>
            </a:r>
            <a:r>
              <a:rPr lang="fa-IR" sz="2200" dirty="0" smtClean="0">
                <a:cs typeface="B Nazanin" panose="00000400000000000000" pitchFamily="2" charset="-78"/>
              </a:rPr>
              <a:t> </a:t>
            </a:r>
          </a:p>
          <a:p>
            <a:pPr algn="just" rtl="1">
              <a:lnSpc>
                <a:spcPct val="150000"/>
              </a:lnSpc>
            </a:pPr>
            <a:r>
              <a:rPr lang="fa-IR" sz="2400" dirty="0" smtClean="0">
                <a:cs typeface="B Nazanin" panose="00000400000000000000" pitchFamily="2" charset="-78"/>
              </a:rPr>
              <a:t>    پروستاگلاندین ها به حداکثر کارایی خود رسیده اند و با مصرف </a:t>
            </a:r>
            <a:r>
              <a:rPr lang="en-US" sz="2200" dirty="0">
                <a:cs typeface="B Nazanin" panose="00000400000000000000" pitchFamily="2" charset="-78"/>
              </a:rPr>
              <a:t>NSADIS</a:t>
            </a:r>
            <a:r>
              <a:rPr lang="fa-IR" sz="2400" dirty="0">
                <a:cs typeface="B Nazanin" panose="00000400000000000000" pitchFamily="2" charset="-78"/>
              </a:rPr>
              <a:t> </a:t>
            </a:r>
            <a:r>
              <a:rPr lang="fa-IR" sz="2400" dirty="0" smtClean="0">
                <a:cs typeface="B Nazanin" panose="00000400000000000000" pitchFamily="2" charset="-78"/>
              </a:rPr>
              <a:t>این مکانیسم از بین رفته و بیمار مبتلا به </a:t>
            </a:r>
            <a:r>
              <a:rPr lang="en-US" sz="2200" dirty="0">
                <a:cs typeface="B Nazanin" panose="00000400000000000000" pitchFamily="2" charset="-78"/>
              </a:rPr>
              <a:t>CHF</a:t>
            </a:r>
            <a:r>
              <a:rPr lang="en-US" sz="2400" dirty="0">
                <a:cs typeface="B Nazanin" panose="00000400000000000000" pitchFamily="2" charset="-78"/>
              </a:rPr>
              <a:t> </a:t>
            </a:r>
            <a:r>
              <a:rPr lang="fa-IR" sz="2400" dirty="0" smtClean="0">
                <a:cs typeface="B Nazanin" panose="00000400000000000000" pitchFamily="2" charset="-78"/>
              </a:rPr>
              <a:t> دچار مشکل می شود.</a:t>
            </a:r>
            <a:endParaRPr lang="en-US" sz="2400" dirty="0"/>
          </a:p>
        </p:txBody>
      </p:sp>
    </p:spTree>
    <p:extLst>
      <p:ext uri="{BB962C8B-B14F-4D97-AF65-F5344CB8AC3E}">
        <p14:creationId xmlns:p14="http://schemas.microsoft.com/office/powerpoint/2010/main" val="4178604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rtl="1"/>
            <a:r>
              <a:rPr lang="fa-IR" sz="2400" dirty="0" smtClean="0">
                <a:solidFill>
                  <a:srgbClr val="FF0000"/>
                </a:solidFill>
                <a:cs typeface="B Titr" panose="00000700000000000000" pitchFamily="2" charset="-78"/>
              </a:rPr>
              <a:t>تعمیم تداخل دارویی یک دارو به تمام داروهای آن دسته</a:t>
            </a:r>
            <a:endParaRPr lang="en-US" sz="2400" dirty="0">
              <a:solidFill>
                <a:srgbClr val="FF0000"/>
              </a:solidFill>
              <a:cs typeface="B Titr" panose="00000700000000000000" pitchFamily="2" charset="-78"/>
            </a:endParaRPr>
          </a:p>
        </p:txBody>
      </p:sp>
      <p:sp>
        <p:nvSpPr>
          <p:cNvPr id="3" name="Content Placeholder 2"/>
          <p:cNvSpPr>
            <a:spLocks noGrp="1"/>
          </p:cNvSpPr>
          <p:nvPr>
            <p:ph idx="1"/>
          </p:nvPr>
        </p:nvSpPr>
        <p:spPr/>
        <p:txBody>
          <a:bodyPr>
            <a:noAutofit/>
          </a:bodyPr>
          <a:lstStyle/>
          <a:p>
            <a:pPr algn="just" rtl="1">
              <a:lnSpc>
                <a:spcPct val="150000"/>
              </a:lnSpc>
            </a:pPr>
            <a:r>
              <a:rPr lang="fa-IR" sz="2400" dirty="0" smtClean="0">
                <a:cs typeface="B Nazanin" panose="00000400000000000000" pitchFamily="2" charset="-78"/>
              </a:rPr>
              <a:t>برخی از دسته جات دارویی بسیار</a:t>
            </a:r>
            <a:r>
              <a:rPr lang="en-US" sz="2400" dirty="0" smtClean="0">
                <a:cs typeface="B Nazanin" panose="00000400000000000000" pitchFamily="2" charset="-78"/>
              </a:rPr>
              <a:t> </a:t>
            </a:r>
            <a:r>
              <a:rPr lang="fa-IR" sz="2400" dirty="0" smtClean="0">
                <a:cs typeface="B Nazanin" panose="00000400000000000000" pitchFamily="2" charset="-78"/>
              </a:rPr>
              <a:t>همگن می باشند و تداخلات آنها با دیگر داروها تقریبا</a:t>
            </a:r>
            <a:r>
              <a:rPr lang="fa-IR" sz="2400" dirty="0">
                <a:cs typeface="B Nazanin" panose="00000400000000000000" pitchFamily="2" charset="-78"/>
              </a:rPr>
              <a:t>ً</a:t>
            </a:r>
            <a:r>
              <a:rPr lang="fa-IR" sz="2400" dirty="0" smtClean="0">
                <a:cs typeface="B Nazanin" panose="00000400000000000000" pitchFamily="2" charset="-78"/>
              </a:rPr>
              <a:t> یکسان می باشد.به عنوان مثال تیازیدها یک دسته از داروهای همگن می باشند. با این حال اغلب دسته های دارویی، شامل داروهایی می باشند که از نظر فارماکولوژیک و فارماکوکینتیک فرق های اساسی دارند.</a:t>
            </a:r>
          </a:p>
          <a:p>
            <a:pPr algn="just" rtl="1">
              <a:lnSpc>
                <a:spcPct val="150000"/>
              </a:lnSpc>
            </a:pPr>
            <a:r>
              <a:rPr lang="fa-IR" sz="2400" dirty="0" smtClean="0">
                <a:cs typeface="B Nazanin" panose="00000400000000000000" pitchFamily="2" charset="-78"/>
              </a:rPr>
              <a:t>مثال: سایمتدین، متابولیسم بسیاری از داروها را کاهش می دهد، اما رانیتیدین و فاموتیدین این اثر را ندارد.</a:t>
            </a:r>
          </a:p>
          <a:p>
            <a:pPr algn="just" rtl="1">
              <a:lnSpc>
                <a:spcPct val="150000"/>
              </a:lnSpc>
            </a:pPr>
            <a:r>
              <a:rPr lang="fa-IR" sz="2400" dirty="0" smtClean="0">
                <a:cs typeface="B Nazanin" panose="00000400000000000000" pitchFamily="2" charset="-78"/>
              </a:rPr>
              <a:t>مثال: وراپامیل و دیلتیازم متابولیسم داروهای کبدی را کاهش می دهند، ولی نیفدپین این کار را انجام نمی دهد.</a:t>
            </a:r>
            <a:endParaRPr lang="en-US" sz="2400" dirty="0">
              <a:cs typeface="B Nazanin" panose="00000400000000000000" pitchFamily="2" charset="-78"/>
            </a:endParaRPr>
          </a:p>
        </p:txBody>
      </p:sp>
    </p:spTree>
    <p:extLst>
      <p:ext uri="{BB962C8B-B14F-4D97-AF65-F5344CB8AC3E}">
        <p14:creationId xmlns:p14="http://schemas.microsoft.com/office/powerpoint/2010/main" val="31863066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85800" y="381000"/>
            <a:ext cx="7520940" cy="548640"/>
          </a:xfrm>
        </p:spPr>
        <p:txBody>
          <a:bodyPr/>
          <a:lstStyle/>
          <a:p>
            <a:pPr algn="ctr"/>
            <a:r>
              <a:rPr lang="fa-IR" dirty="0" smtClean="0">
                <a:solidFill>
                  <a:srgbClr val="FF0000"/>
                </a:solidFill>
                <a:cs typeface="B Titr" panose="00000700000000000000" pitchFamily="2" charset="-78"/>
              </a:rPr>
              <a:t>تقدم و تاخر تجویز دارو</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919172"/>
          </a:xfrm>
        </p:spPr>
        <p:txBody>
          <a:bodyPr>
            <a:normAutofit lnSpcReduction="10000"/>
          </a:bodyPr>
          <a:lstStyle/>
          <a:p>
            <a:pPr algn="just" rtl="1">
              <a:lnSpc>
                <a:spcPct val="150000"/>
              </a:lnSpc>
            </a:pPr>
            <a:r>
              <a:rPr lang="fa-IR" sz="2400" dirty="0" smtClean="0">
                <a:cs typeface="B Nazanin" panose="00000400000000000000" pitchFamily="2" charset="-78"/>
              </a:rPr>
              <a:t>ترتیب مصرف داروها می تواند بسیار قابل اهمیت باشد، برای جلوگیری از بروز تداخل باید دو دارو را مقابل هم تیتر نمود.</a:t>
            </a:r>
          </a:p>
          <a:p>
            <a:pPr algn="just" rtl="1">
              <a:lnSpc>
                <a:spcPct val="150000"/>
              </a:lnSpc>
            </a:pPr>
            <a:r>
              <a:rPr lang="fa-IR" sz="2400" dirty="0" smtClean="0">
                <a:cs typeface="B Nazanin" panose="00000400000000000000" pitchFamily="2" charset="-78"/>
              </a:rPr>
              <a:t>مثال: عملکرد غده تیروئید مقدار اثر وارفارین را تحت تاثیر قرار می دهد. بیمارانی که دچار هیپوتیروئیدی می باشند و از داروهای تیروئیدی جهت جایگزین نمودن هورمون ها استفاده می نمایند اگر شروع به استفاده از وارفارین نمایند(با کنترل </a:t>
            </a:r>
            <a:r>
              <a:rPr lang="en-US" sz="2200" dirty="0" smtClean="0">
                <a:cs typeface="B Nazanin" panose="00000400000000000000" pitchFamily="2" charset="-78"/>
              </a:rPr>
              <a:t>PT</a:t>
            </a:r>
            <a:r>
              <a:rPr lang="fa-IR" sz="2400" dirty="0" smtClean="0">
                <a:cs typeface="B Nazanin" panose="00000400000000000000" pitchFamily="2" charset="-78"/>
              </a:rPr>
              <a:t>)دچار مشکل نمی شوند اما افرادی که به طور مزمن وارفارین استفاده می نمایند و تشخیص هیپوتیروئیدی به تازگی در آنها صورت گرفته، اگر شروع به مصرف فرآورده هورمونی کنند دچار افزایش شدید </a:t>
            </a:r>
            <a:r>
              <a:rPr lang="en-US" sz="2200" dirty="0">
                <a:cs typeface="B Nazanin" panose="00000400000000000000" pitchFamily="2" charset="-78"/>
              </a:rPr>
              <a:t>PT</a:t>
            </a:r>
            <a:r>
              <a:rPr lang="fa-IR" sz="2400" dirty="0">
                <a:cs typeface="B Nazanin" panose="00000400000000000000" pitchFamily="2" charset="-78"/>
              </a:rPr>
              <a:t> </a:t>
            </a:r>
            <a:r>
              <a:rPr lang="fa-IR" sz="2400" dirty="0" smtClean="0">
                <a:cs typeface="B Nazanin" panose="00000400000000000000" pitchFamily="2" charset="-78"/>
              </a:rPr>
              <a:t>می شوند.</a:t>
            </a:r>
            <a:endParaRPr lang="en-US" sz="2400" dirty="0">
              <a:cs typeface="B Nazanin" panose="00000400000000000000" pitchFamily="2" charset="-78"/>
            </a:endParaRPr>
          </a:p>
        </p:txBody>
      </p:sp>
    </p:spTree>
    <p:extLst>
      <p:ext uri="{BB962C8B-B14F-4D97-AF65-F5344CB8AC3E}">
        <p14:creationId xmlns:p14="http://schemas.microsoft.com/office/powerpoint/2010/main" val="36295853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09600"/>
            <a:ext cx="7520940" cy="5638800"/>
          </a:xfrm>
        </p:spPr>
        <p:txBody>
          <a:bodyPr>
            <a:normAutofit lnSpcReduction="10000"/>
          </a:bodyPr>
          <a:lstStyle/>
          <a:p>
            <a:pPr algn="just" rtl="1">
              <a:lnSpc>
                <a:spcPct val="150000"/>
              </a:lnSpc>
            </a:pPr>
            <a:r>
              <a:rPr lang="fa-IR" sz="2400" dirty="0" smtClean="0">
                <a:solidFill>
                  <a:srgbClr val="FF0000"/>
                </a:solidFill>
                <a:cs typeface="B Titr" panose="00000700000000000000" pitchFamily="2" charset="-78"/>
              </a:rPr>
              <a:t>      مقدار مصرف دارو </a:t>
            </a:r>
          </a:p>
          <a:p>
            <a:pPr algn="just" rtl="1">
              <a:lnSpc>
                <a:spcPct val="150000"/>
              </a:lnSpc>
            </a:pPr>
            <a:r>
              <a:rPr lang="fa-IR" sz="2400" dirty="0" smtClean="0">
                <a:cs typeface="B Nazanin" panose="00000400000000000000" pitchFamily="2" charset="-78"/>
              </a:rPr>
              <a:t>     شدت تداخلات بر حسب مقدار مصرف و داروهای مصرفی متغیر می باشد.مثال : اگر از سالیسیلات ها به مقدار کم و یا گاهی استفاده شود.کاملاً توسط کبد متابولیزه می شوند و مقدار کمی از طریق کلیه دفع می شوند، در نتیجه داروهایی که سبب افزایش </a:t>
            </a:r>
            <a:r>
              <a:rPr lang="en-US" sz="2200" dirty="0" smtClean="0">
                <a:cs typeface="B Nazanin" panose="00000400000000000000" pitchFamily="2" charset="-78"/>
              </a:rPr>
              <a:t>PH</a:t>
            </a:r>
            <a:r>
              <a:rPr lang="en-US" sz="2400" dirty="0" smtClean="0">
                <a:cs typeface="B Nazanin" panose="00000400000000000000" pitchFamily="2" charset="-78"/>
              </a:rPr>
              <a:t> </a:t>
            </a:r>
            <a:r>
              <a:rPr lang="fa-IR" sz="2400" dirty="0" smtClean="0">
                <a:cs typeface="B Nazanin" panose="00000400000000000000" pitchFamily="2" charset="-78"/>
              </a:rPr>
              <a:t> دستگاه ادراری می شوند.بر روی غلظت این داروها تاثیر نمی گذارند.اما در بیمارانی که در روز حدود 5 گرم از این داروها استفاده می نمایند، متابولیسم کبدی اشباع شده و حذف از طریق کلیه افزایش می یابد.لذا افزایش </a:t>
            </a:r>
            <a:r>
              <a:rPr lang="en-US" sz="2200" dirty="0" smtClean="0">
                <a:cs typeface="B Nazanin" panose="00000400000000000000" pitchFamily="2" charset="-78"/>
              </a:rPr>
              <a:t>PH</a:t>
            </a:r>
            <a:r>
              <a:rPr lang="en-US" sz="2400" dirty="0" smtClean="0">
                <a:cs typeface="B Nazanin" panose="00000400000000000000" pitchFamily="2" charset="-78"/>
              </a:rPr>
              <a:t> </a:t>
            </a:r>
            <a:r>
              <a:rPr lang="fa-IR" sz="2400" dirty="0" smtClean="0">
                <a:cs typeface="B Nazanin" panose="00000400000000000000" pitchFamily="2" charset="-78"/>
              </a:rPr>
              <a:t> ادرار در این مواقع می تواند دفع این داروها از طریق کلیه را افزایش داده و غلظت داروها را کاهش دهد.</a:t>
            </a:r>
          </a:p>
          <a:p>
            <a:pPr algn="r" rtl="1"/>
            <a:endParaRPr lang="en-US" dirty="0"/>
          </a:p>
        </p:txBody>
      </p:sp>
    </p:spTree>
    <p:extLst>
      <p:ext uri="{BB962C8B-B14F-4D97-AF65-F5344CB8AC3E}">
        <p14:creationId xmlns:p14="http://schemas.microsoft.com/office/powerpoint/2010/main" val="32535169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09600"/>
            <a:ext cx="7520940" cy="4070877"/>
          </a:xfrm>
        </p:spPr>
        <p:txBody>
          <a:bodyPr>
            <a:noAutofit/>
          </a:bodyPr>
          <a:lstStyle/>
          <a:p>
            <a:pPr algn="just" rtl="1">
              <a:lnSpc>
                <a:spcPct val="150000"/>
              </a:lnSpc>
            </a:pPr>
            <a:r>
              <a:rPr lang="fa-IR" sz="2400" dirty="0" smtClean="0">
                <a:solidFill>
                  <a:srgbClr val="FF0000"/>
                </a:solidFill>
                <a:cs typeface="B Titr" panose="00000700000000000000" pitchFamily="2" charset="-78"/>
              </a:rPr>
              <a:t>قابل پیش بینی بودن تداخلات</a:t>
            </a:r>
          </a:p>
          <a:p>
            <a:pPr algn="just" rtl="1">
              <a:lnSpc>
                <a:spcPct val="150000"/>
              </a:lnSpc>
            </a:pPr>
            <a:r>
              <a:rPr lang="fa-IR" sz="2400" dirty="0" smtClean="0">
                <a:cs typeface="B Nazanin" panose="00000400000000000000" pitchFamily="2" charset="-78"/>
              </a:rPr>
              <a:t>این برآورد تنها نشان دهنده بروز یا عدم بروز تداخل دارویی بوده و به هیچ وجه نشانگر احتمال بروز اثرات نامطلوب در اثر بروز تداخل دارویی نمی باشد.</a:t>
            </a:r>
          </a:p>
          <a:p>
            <a:pPr algn="just" rtl="1">
              <a:lnSpc>
                <a:spcPct val="150000"/>
              </a:lnSpc>
            </a:pPr>
            <a:r>
              <a:rPr lang="fa-IR" sz="2400" dirty="0" smtClean="0">
                <a:cs typeface="B Nazanin" panose="00000400000000000000" pitchFamily="2" charset="-78"/>
              </a:rPr>
              <a:t>اثرات نامطلوب ناشی از تداخلات دارویی وابسته به موارد زیر است:</a:t>
            </a:r>
          </a:p>
          <a:p>
            <a:pPr algn="just" rtl="1">
              <a:lnSpc>
                <a:spcPct val="150000"/>
              </a:lnSpc>
              <a:buFont typeface="+mj-lt"/>
              <a:buAutoNum type="arabicPeriod"/>
            </a:pPr>
            <a:r>
              <a:rPr lang="fa-IR" sz="2400" dirty="0" smtClean="0">
                <a:cs typeface="B Nazanin" panose="00000400000000000000" pitchFamily="2" charset="-78"/>
              </a:rPr>
              <a:t>وجود یا عدم وجود عوامل زمینه ساز بروز تاثیرات نا مطلوب ناشی از تداخل دارویی(بیماری ها، عملکرد اعضا، داروها و ...)</a:t>
            </a:r>
          </a:p>
          <a:p>
            <a:pPr algn="just" rtl="1">
              <a:lnSpc>
                <a:spcPct val="150000"/>
              </a:lnSpc>
              <a:buFont typeface="+mj-lt"/>
              <a:buAutoNum type="arabicPeriod"/>
            </a:pPr>
            <a:r>
              <a:rPr lang="fa-IR" sz="2400" dirty="0" smtClean="0">
                <a:cs typeface="B Nazanin" panose="00000400000000000000" pitchFamily="2" charset="-78"/>
              </a:rPr>
              <a:t>میزان آگاهی و اطلاعات تجویز کنده دارو، به منظور پایش مناسب و لحاظ نمودن معیارهای پیشگیری کننده.</a:t>
            </a:r>
            <a:endParaRPr lang="en-US" sz="2400" dirty="0">
              <a:cs typeface="B Nazanin" panose="00000400000000000000" pitchFamily="2" charset="-78"/>
            </a:endParaRPr>
          </a:p>
        </p:txBody>
      </p:sp>
    </p:spTree>
    <p:extLst>
      <p:ext uri="{BB962C8B-B14F-4D97-AF65-F5344CB8AC3E}">
        <p14:creationId xmlns:p14="http://schemas.microsoft.com/office/powerpoint/2010/main" val="811671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614372"/>
          </a:xfrm>
        </p:spPr>
        <p:txBody>
          <a:bodyPr>
            <a:noAutofit/>
          </a:bodyPr>
          <a:lstStyle/>
          <a:p>
            <a:pPr algn="just" rtl="1">
              <a:lnSpc>
                <a:spcPct val="150000"/>
              </a:lnSpc>
            </a:pPr>
            <a:r>
              <a:rPr lang="fa-IR" sz="2400" dirty="0" smtClean="0">
                <a:cs typeface="B Nazanin" panose="00000400000000000000" pitchFamily="2" charset="-78"/>
              </a:rPr>
              <a:t>     درمان بیماری ها غالباً مستلزم تجویز و استفاده از چند دارو           می باشد.همچنین ممکن است بیمار به دلیل ابتلا به بیش از یک بیماری در معرض درمان چند دارویی باشد که در این صورت ، توجه به احتمال هر گونه واکنش متقابل بین داروها ضروری می باشد.</a:t>
            </a:r>
          </a:p>
          <a:p>
            <a:pPr algn="just" rtl="1">
              <a:lnSpc>
                <a:spcPct val="150000"/>
              </a:lnSpc>
            </a:pPr>
            <a:r>
              <a:rPr lang="fa-IR" sz="2400" dirty="0" smtClean="0">
                <a:cs typeface="B Nazanin" panose="00000400000000000000" pitchFamily="2" charset="-78"/>
              </a:rPr>
              <a:t>    حدود 200 تداخل دارویی شناخته شده سبب بوجود آمدن عوارض سوءدر انسان ها می شوند.اغلب این تداخلات در یک شرایط خاص کلینیکی مشکل زا می باشندو به غیر آن مشکلی ایجاد نمی کنند.</a:t>
            </a:r>
            <a:endParaRPr lang="en-US" sz="2400" dirty="0">
              <a:cs typeface="B Nazanin" panose="00000400000000000000" pitchFamily="2" charset="-78"/>
            </a:endParaRPr>
          </a:p>
        </p:txBody>
      </p:sp>
    </p:spTree>
    <p:extLst>
      <p:ext uri="{BB962C8B-B14F-4D97-AF65-F5344CB8AC3E}">
        <p14:creationId xmlns:p14="http://schemas.microsoft.com/office/powerpoint/2010/main" val="4188959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381000"/>
            <a:ext cx="7520940" cy="5791200"/>
          </a:xfrm>
        </p:spPr>
        <p:txBody>
          <a:bodyPr>
            <a:normAutofit fontScale="92500"/>
          </a:bodyPr>
          <a:lstStyle/>
          <a:p>
            <a:pPr algn="just" rtl="1">
              <a:lnSpc>
                <a:spcPct val="150000"/>
              </a:lnSpc>
            </a:pPr>
            <a:r>
              <a:rPr lang="fa-IR" sz="2400" dirty="0" smtClean="0">
                <a:solidFill>
                  <a:srgbClr val="FF0000"/>
                </a:solidFill>
                <a:cs typeface="B Titr" panose="00000700000000000000" pitchFamily="2" charset="-78"/>
              </a:rPr>
              <a:t>طبقه بندی قابلیت پیش بینی تداخلات</a:t>
            </a:r>
          </a:p>
          <a:p>
            <a:pPr algn="just" rtl="1">
              <a:lnSpc>
                <a:spcPct val="150000"/>
              </a:lnSpc>
            </a:pPr>
            <a:r>
              <a:rPr lang="fa-IR" sz="2400" dirty="0" smtClean="0">
                <a:solidFill>
                  <a:srgbClr val="FF0000"/>
                </a:solidFill>
                <a:cs typeface="B Nazanin" panose="00000400000000000000" pitchFamily="2" charset="-78"/>
              </a:rPr>
              <a:t>بسیار قابل پیش بینی</a:t>
            </a:r>
            <a:r>
              <a:rPr lang="fa-IR" sz="2400" dirty="0" smtClean="0">
                <a:cs typeface="B Nazanin" panose="00000400000000000000" pitchFamily="2" charset="-78"/>
              </a:rPr>
              <a:t>( </a:t>
            </a:r>
            <a:r>
              <a:rPr lang="en-US" sz="2400" dirty="0" smtClean="0">
                <a:cs typeface="B Nazanin" panose="00000400000000000000" pitchFamily="2" charset="-78"/>
              </a:rPr>
              <a:t>Highly </a:t>
            </a:r>
            <a:r>
              <a:rPr lang="en-US" sz="2400" dirty="0" err="1" smtClean="0">
                <a:cs typeface="B Nazanin" panose="00000400000000000000" pitchFamily="2" charset="-78"/>
              </a:rPr>
              <a:t>Predicatable</a:t>
            </a:r>
            <a:r>
              <a:rPr lang="fa-IR" sz="2400" dirty="0" smtClean="0">
                <a:cs typeface="B Nazanin" panose="00000400000000000000" pitchFamily="2" charset="-78"/>
              </a:rPr>
              <a:t> ): تقریباً در تمام بیماران مصرف کننده تداخل روی می دهد مثلا: </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آنتی اسیدها با کینولون ها که باعث کاهش جذب کینولون ها از دستگاه گوارش می شود.</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تئوفیلین با سیگار: افزایش متابولیسم تئوفیلین و کاهش اثر آن</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a:t>
            </a:r>
            <a:r>
              <a:rPr lang="en-US" sz="2400" dirty="0" smtClean="0">
                <a:cs typeface="B Nazanin" panose="00000400000000000000" pitchFamily="2" charset="-78"/>
              </a:rPr>
              <a:t>MAOI </a:t>
            </a:r>
            <a:r>
              <a:rPr lang="fa-IR" sz="2400" dirty="0" smtClean="0">
                <a:cs typeface="B Nazanin" panose="00000400000000000000" pitchFamily="2" charset="-78"/>
              </a:rPr>
              <a:t> با داروهای سمپاتومیمتیک غیر مستقیم: افزایش فشارخون ناشی ازآزاد شدن ذخایر نوراپی نفرین</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ضد انعقادهای خوراکی با سالیسیلات ها: مهار پلاکت ها با آسپرین( فقط آسپرین نه سایر سالیسیلات ها)</a:t>
            </a:r>
            <a:endParaRPr lang="en-US" sz="2400" dirty="0">
              <a:cs typeface="B Nazanin" panose="00000400000000000000" pitchFamily="2" charset="-78"/>
            </a:endParaRPr>
          </a:p>
        </p:txBody>
      </p:sp>
    </p:spTree>
    <p:extLst>
      <p:ext uri="{BB962C8B-B14F-4D97-AF65-F5344CB8AC3E}">
        <p14:creationId xmlns:p14="http://schemas.microsoft.com/office/powerpoint/2010/main" val="14457313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85800"/>
            <a:ext cx="7520940" cy="5638800"/>
          </a:xfrm>
        </p:spPr>
        <p:txBody>
          <a:bodyPr>
            <a:normAutofit/>
          </a:bodyPr>
          <a:lstStyle/>
          <a:p>
            <a:pPr algn="just" rtl="1">
              <a:lnSpc>
                <a:spcPct val="150000"/>
              </a:lnSpc>
            </a:pPr>
            <a:r>
              <a:rPr lang="fa-IR" sz="2400" dirty="0" smtClean="0">
                <a:solidFill>
                  <a:srgbClr val="FF0000"/>
                </a:solidFill>
                <a:cs typeface="B Nazanin" panose="00000400000000000000" pitchFamily="2" charset="-78"/>
              </a:rPr>
              <a:t> </a:t>
            </a:r>
            <a:r>
              <a:rPr lang="fa-IR" sz="2300" dirty="0">
                <a:solidFill>
                  <a:srgbClr val="FF0000"/>
                </a:solidFill>
                <a:cs typeface="B Nazanin" panose="00000400000000000000" pitchFamily="2" charset="-78"/>
              </a:rPr>
              <a:t>قابل پیش بینی</a:t>
            </a:r>
            <a:r>
              <a:rPr lang="fa-IR" sz="2300" dirty="0">
                <a:cs typeface="B Nazanin" panose="00000400000000000000" pitchFamily="2" charset="-78"/>
              </a:rPr>
              <a:t>( </a:t>
            </a:r>
            <a:r>
              <a:rPr lang="en-US" sz="2300" dirty="0" smtClean="0">
                <a:cs typeface="B Nazanin" panose="00000400000000000000" pitchFamily="2" charset="-78"/>
              </a:rPr>
              <a:t> </a:t>
            </a:r>
            <a:r>
              <a:rPr lang="en-US" sz="2300" dirty="0" err="1" smtClean="0">
                <a:cs typeface="B Nazanin" panose="00000400000000000000" pitchFamily="2" charset="-78"/>
              </a:rPr>
              <a:t>Predicatable</a:t>
            </a:r>
            <a:r>
              <a:rPr lang="fa-IR" sz="2300" dirty="0" smtClean="0">
                <a:cs typeface="B Nazanin" panose="00000400000000000000" pitchFamily="2" charset="-78"/>
              </a:rPr>
              <a:t> ):در اکثر بیماران دریافت کننده تداخل روی می دهد.</a:t>
            </a:r>
          </a:p>
          <a:p>
            <a:pPr algn="just" rtl="1">
              <a:lnSpc>
                <a:spcPct val="150000"/>
              </a:lnSpc>
              <a:buFont typeface="Arial" panose="020B0604020202020204" pitchFamily="34" charset="0"/>
              <a:buChar char="•"/>
            </a:pPr>
            <a:r>
              <a:rPr lang="fa-IR" sz="2300" dirty="0" smtClean="0">
                <a:cs typeface="B Nazanin" panose="00000400000000000000" pitchFamily="2" charset="-78"/>
              </a:rPr>
              <a:t>تداخل بتابلاکرها با پرازوسین: افزایش پاسخ افت فشارخون ناشی از مصرف اولین دوز پرازوسین</a:t>
            </a:r>
          </a:p>
          <a:p>
            <a:pPr algn="just" rtl="1">
              <a:lnSpc>
                <a:spcPct val="150000"/>
              </a:lnSpc>
              <a:buFont typeface="Arial" panose="020B0604020202020204" pitchFamily="34" charset="0"/>
              <a:buChar char="•"/>
            </a:pPr>
            <a:r>
              <a:rPr lang="fa-IR" sz="2300" dirty="0" smtClean="0">
                <a:cs typeface="B Nazanin" panose="00000400000000000000" pitchFamily="2" charset="-78"/>
              </a:rPr>
              <a:t>تداخل مسددهای کانال کلسیم با سیکلوسپورین : کاهش متابولیسم سیکلوسپورین</a:t>
            </a:r>
          </a:p>
          <a:p>
            <a:pPr algn="just" rtl="1">
              <a:lnSpc>
                <a:spcPct val="150000"/>
              </a:lnSpc>
              <a:buFont typeface="Arial" panose="020B0604020202020204" pitchFamily="34" charset="0"/>
              <a:buChar char="•"/>
            </a:pPr>
            <a:r>
              <a:rPr lang="fa-IR" sz="2300" dirty="0" smtClean="0">
                <a:cs typeface="B Nazanin" panose="00000400000000000000" pitchFamily="2" charset="-78"/>
              </a:rPr>
              <a:t>تداخل دیگوکسین و دیلتیازم: افزایش غلظت پلاسمایی دیگوکسین(حدود 20-30%) ناشی از کاهش کلیرنس کلیوی دیگوکسین</a:t>
            </a:r>
          </a:p>
          <a:p>
            <a:pPr algn="just" rtl="1">
              <a:lnSpc>
                <a:spcPct val="150000"/>
              </a:lnSpc>
              <a:buFont typeface="Arial" panose="020B0604020202020204" pitchFamily="34" charset="0"/>
              <a:buChar char="•"/>
            </a:pPr>
            <a:r>
              <a:rPr lang="fa-IR" sz="2300" dirty="0" smtClean="0">
                <a:cs typeface="B Nazanin" panose="00000400000000000000" pitchFamily="2" charset="-78"/>
              </a:rPr>
              <a:t>تداخل لیتیم و تئوفیلین: افزایش ترشح کلیوی لیتیم و کاهش اثر آن</a:t>
            </a:r>
          </a:p>
          <a:p>
            <a:pPr algn="just" rtl="1">
              <a:lnSpc>
                <a:spcPct val="150000"/>
              </a:lnSpc>
            </a:pPr>
            <a:endParaRPr lang="fa-IR" sz="2400" dirty="0" smtClean="0">
              <a:cs typeface="B Nazanin" panose="00000400000000000000" pitchFamily="2" charset="-78"/>
            </a:endParaRPr>
          </a:p>
          <a:p>
            <a:pPr algn="r" rtl="1"/>
            <a:endParaRPr lang="en-US" dirty="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40725363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09600"/>
            <a:ext cx="7520940" cy="5334000"/>
          </a:xfrm>
        </p:spPr>
        <p:txBody>
          <a:bodyPr>
            <a:normAutofit lnSpcReduction="10000"/>
          </a:bodyPr>
          <a:lstStyle/>
          <a:p>
            <a:pPr algn="just" rtl="1">
              <a:lnSpc>
                <a:spcPct val="150000"/>
              </a:lnSpc>
            </a:pPr>
            <a:r>
              <a:rPr lang="fa-IR" sz="2400" dirty="0" smtClean="0">
                <a:solidFill>
                  <a:srgbClr val="FF0000"/>
                </a:solidFill>
                <a:cs typeface="B Nazanin" panose="00000400000000000000" pitchFamily="2" charset="-78"/>
              </a:rPr>
              <a:t>غیر قابل </a:t>
            </a:r>
            <a:r>
              <a:rPr lang="fa-IR" sz="2400" dirty="0">
                <a:solidFill>
                  <a:srgbClr val="FF0000"/>
                </a:solidFill>
                <a:cs typeface="B Nazanin" panose="00000400000000000000" pitchFamily="2" charset="-78"/>
              </a:rPr>
              <a:t>پیش بینی</a:t>
            </a:r>
            <a:r>
              <a:rPr lang="fa-IR" sz="2400" dirty="0">
                <a:cs typeface="B Nazanin" panose="00000400000000000000" pitchFamily="2" charset="-78"/>
              </a:rPr>
              <a:t>( </a:t>
            </a:r>
            <a:r>
              <a:rPr lang="en-US" sz="2400" dirty="0">
                <a:cs typeface="B Nazanin" panose="00000400000000000000" pitchFamily="2" charset="-78"/>
              </a:rPr>
              <a:t> </a:t>
            </a:r>
            <a:r>
              <a:rPr lang="en-US" sz="2400" dirty="0" err="1">
                <a:cs typeface="B Nazanin" panose="00000400000000000000" pitchFamily="2" charset="-78"/>
              </a:rPr>
              <a:t>Predicatable</a:t>
            </a:r>
            <a:r>
              <a:rPr lang="fa-IR" sz="2400" dirty="0">
                <a:cs typeface="B Nazanin" panose="00000400000000000000" pitchFamily="2" charset="-78"/>
              </a:rPr>
              <a:t> </a:t>
            </a:r>
            <a:r>
              <a:rPr lang="en-US" sz="2400" dirty="0" smtClean="0">
                <a:cs typeface="B Nazanin" panose="00000400000000000000" pitchFamily="2" charset="-78"/>
              </a:rPr>
              <a:t>None</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smtClean="0">
                <a:cs typeface="B Nazanin" panose="00000400000000000000" pitchFamily="2" charset="-78"/>
              </a:rPr>
              <a:t>فقط در بعضی بیماران دریافت کننده روی خواهد داد.</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اریترومایسین و آنتی هیستامین های خواب آور: کاهش متابولسیم </a:t>
            </a:r>
            <a:r>
              <a:rPr lang="fa-IR" sz="2400" dirty="0">
                <a:cs typeface="B Nazanin" panose="00000400000000000000" pitchFamily="2" charset="-78"/>
              </a:rPr>
              <a:t>آنتی هیستامین </a:t>
            </a:r>
            <a:r>
              <a:rPr lang="fa-IR" sz="2400" dirty="0" smtClean="0">
                <a:cs typeface="B Nazanin" panose="00000400000000000000" pitchFamily="2" charset="-78"/>
              </a:rPr>
              <a:t>ها و امکان بروز آریتمی قلبی</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دیگوکسین و آنتی اسیدها: کاهش جذب گوارشی دیگوکسین</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آلوپورینول و آنتی کواگولانت های خوراکی: افزایش اثرات هایپوپروترومبینمی</a:t>
            </a:r>
          </a:p>
          <a:p>
            <a:pPr algn="just" rtl="1">
              <a:lnSpc>
                <a:spcPct val="150000"/>
              </a:lnSpc>
              <a:buFont typeface="Arial" panose="020B0604020202020204" pitchFamily="34" charset="0"/>
              <a:buChar char="•"/>
            </a:pPr>
            <a:r>
              <a:rPr lang="fa-IR" sz="2400" dirty="0" smtClean="0">
                <a:cs typeface="B Nazanin" panose="00000400000000000000" pitchFamily="2" charset="-78"/>
              </a:rPr>
              <a:t>تداخل تتراسیکلین ها با قرص های جلوگیری از بارداری: قطع سیکل انتروهپاتیک </a:t>
            </a:r>
            <a:r>
              <a:rPr lang="en-US" sz="2400" dirty="0" smtClean="0">
                <a:cs typeface="B Nazanin" panose="00000400000000000000" pitchFamily="2" charset="-78"/>
              </a:rPr>
              <a:t>OCP</a:t>
            </a:r>
            <a:endParaRPr lang="fa-IR" sz="2400" dirty="0" smtClean="0">
              <a:cs typeface="B Nazanin" panose="00000400000000000000" pitchFamily="2" charset="-78"/>
            </a:endParaRPr>
          </a:p>
          <a:p>
            <a:pPr algn="just" rtl="1">
              <a:lnSpc>
                <a:spcPct val="150000"/>
              </a:lnSpc>
              <a:buFont typeface="Arial" panose="020B0604020202020204" pitchFamily="34" charset="0"/>
              <a:buChar char="•"/>
            </a:pPr>
            <a:endParaRPr lang="en-US" sz="2400" dirty="0"/>
          </a:p>
        </p:txBody>
      </p:sp>
    </p:spTree>
    <p:extLst>
      <p:ext uri="{BB962C8B-B14F-4D97-AF65-F5344CB8AC3E}">
        <p14:creationId xmlns:p14="http://schemas.microsoft.com/office/powerpoint/2010/main" val="2280524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385772"/>
          </a:xfrm>
        </p:spPr>
        <p:txBody>
          <a:bodyPr>
            <a:normAutofit/>
          </a:bodyPr>
          <a:lstStyle/>
          <a:p>
            <a:pPr algn="just" rtl="1">
              <a:lnSpc>
                <a:spcPct val="150000"/>
              </a:lnSpc>
            </a:pPr>
            <a:r>
              <a:rPr lang="fa-IR" sz="2400" dirty="0" smtClean="0">
                <a:solidFill>
                  <a:srgbClr val="FF0000"/>
                </a:solidFill>
                <a:cs typeface="B Nazanin" panose="00000400000000000000" pitchFamily="2" charset="-78"/>
              </a:rPr>
              <a:t>به اثبات نرسیده</a:t>
            </a:r>
            <a:r>
              <a:rPr lang="fa-IR" sz="2400" dirty="0" smtClean="0">
                <a:cs typeface="B Nazanin" panose="00000400000000000000" pitchFamily="2" charset="-78"/>
              </a:rPr>
              <a:t>( </a:t>
            </a:r>
            <a:r>
              <a:rPr lang="en-US" sz="2400" dirty="0" smtClean="0">
                <a:cs typeface="B Nazanin" panose="00000400000000000000" pitchFamily="2" charset="-78"/>
              </a:rPr>
              <a:t> Establish</a:t>
            </a:r>
            <a:r>
              <a:rPr lang="fa-IR" sz="2400" dirty="0" smtClean="0">
                <a:cs typeface="B Nazanin" panose="00000400000000000000" pitchFamily="2" charset="-78"/>
              </a:rPr>
              <a:t> </a:t>
            </a:r>
            <a:r>
              <a:rPr lang="en-US" sz="2400" dirty="0" smtClean="0">
                <a:cs typeface="B Nazanin" panose="00000400000000000000" pitchFamily="2" charset="-78"/>
              </a:rPr>
              <a:t>Not</a:t>
            </a:r>
            <a:r>
              <a:rPr lang="fa-IR" sz="2400" dirty="0" smtClean="0">
                <a:cs typeface="B Nazanin" panose="00000400000000000000" pitchFamily="2" charset="-78"/>
              </a:rPr>
              <a:t>):اطلاعات کافی موجود نیست تا بر اساس آن قابل پیش بینی بودن تداخل اظهار گردد.</a:t>
            </a:r>
            <a:endParaRPr lang="fa-IR" sz="2400" dirty="0">
              <a:cs typeface="B Nazanin" panose="00000400000000000000" pitchFamily="2" charset="-78"/>
            </a:endParaRPr>
          </a:p>
          <a:p>
            <a:pPr algn="r" rtl="1">
              <a:lnSpc>
                <a:spcPct val="150000"/>
              </a:lnSpc>
            </a:pPr>
            <a:r>
              <a:rPr lang="fa-IR" sz="2400" dirty="0" smtClean="0">
                <a:cs typeface="B Nazanin" panose="00000400000000000000" pitchFamily="2" charset="-78"/>
              </a:rPr>
              <a:t>تداخل متیل دوپا و آهن: کاهش جذب متیل دوپا</a:t>
            </a:r>
          </a:p>
          <a:p>
            <a:pPr algn="r" rtl="1">
              <a:lnSpc>
                <a:spcPct val="150000"/>
              </a:lnSpc>
            </a:pPr>
            <a:r>
              <a:rPr lang="fa-IR" sz="2400" dirty="0" smtClean="0">
                <a:cs typeface="B Nazanin" panose="00000400000000000000" pitchFamily="2" charset="-78"/>
              </a:rPr>
              <a:t>تداخل لیدوکائین و بتابلاکرها: کاهش کلیرنس لیدوکائین و افزایش سطح خونی آن وجود دارد.</a:t>
            </a:r>
          </a:p>
          <a:p>
            <a:pPr algn="r" rtl="1">
              <a:lnSpc>
                <a:spcPct val="150000"/>
              </a:lnSpc>
            </a:pPr>
            <a:r>
              <a:rPr lang="fa-IR" sz="2400" dirty="0" smtClean="0">
                <a:cs typeface="B Nazanin" panose="00000400000000000000" pitchFamily="2" charset="-78"/>
              </a:rPr>
              <a:t>تداخل لیتیم و </a:t>
            </a:r>
            <a:r>
              <a:rPr lang="en-US" sz="2200" dirty="0" smtClean="0">
                <a:cs typeface="B Nazanin" panose="00000400000000000000" pitchFamily="2" charset="-78"/>
              </a:rPr>
              <a:t>ACEI</a:t>
            </a:r>
            <a:r>
              <a:rPr lang="en-US" sz="2400" dirty="0" smtClean="0">
                <a:cs typeface="B Nazanin" panose="00000400000000000000" pitchFamily="2" charset="-78"/>
              </a:rPr>
              <a:t> </a:t>
            </a:r>
            <a:r>
              <a:rPr lang="fa-IR" sz="2400" dirty="0" smtClean="0">
                <a:cs typeface="B Nazanin" panose="00000400000000000000" pitchFamily="2" charset="-78"/>
              </a:rPr>
              <a:t> : احتمال کاهش کلیرنس کلیوی لیتیم و افزایش سطح خونی ان وجود دارد.</a:t>
            </a:r>
            <a:endParaRPr lang="en-US" sz="2400" dirty="0">
              <a:cs typeface="B Nazanin" panose="00000400000000000000" pitchFamily="2" charset="-78"/>
            </a:endParaRPr>
          </a:p>
        </p:txBody>
      </p:sp>
    </p:spTree>
    <p:extLst>
      <p:ext uri="{BB962C8B-B14F-4D97-AF65-F5344CB8AC3E}">
        <p14:creationId xmlns:p14="http://schemas.microsoft.com/office/powerpoint/2010/main" val="1559679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lstStyle/>
          <a:p>
            <a:pPr algn="just" rtl="1">
              <a:lnSpc>
                <a:spcPct val="150000"/>
              </a:lnSpc>
            </a:pPr>
            <a:r>
              <a:rPr lang="fa-IR" sz="2400" dirty="0">
                <a:cs typeface="B Nazanin" panose="00000400000000000000" pitchFamily="2" charset="-78"/>
              </a:rPr>
              <a:t>تداخل </a:t>
            </a:r>
            <a:r>
              <a:rPr lang="fa-IR" sz="2400" dirty="0" smtClean="0">
                <a:cs typeface="B Nazanin" panose="00000400000000000000" pitchFamily="2" charset="-78"/>
              </a:rPr>
              <a:t> </a:t>
            </a:r>
            <a:r>
              <a:rPr lang="en-US" sz="2400" dirty="0" smtClean="0">
                <a:cs typeface="B Nazanin" panose="00000400000000000000" pitchFamily="2" charset="-78"/>
              </a:rPr>
              <a:t>ACEI </a:t>
            </a:r>
            <a:r>
              <a:rPr lang="fa-IR" sz="2400" dirty="0" smtClean="0">
                <a:cs typeface="B Nazanin" panose="00000400000000000000" pitchFamily="2" charset="-78"/>
              </a:rPr>
              <a:t>ها و دیورتیک های نگهدارنده پتاسیم : افزایش احتمال هایپرکالمی</a:t>
            </a:r>
          </a:p>
          <a:p>
            <a:pPr algn="r" rtl="1">
              <a:lnSpc>
                <a:spcPct val="150000"/>
              </a:lnSpc>
            </a:pPr>
            <a:r>
              <a:rPr lang="fa-IR" sz="2400" dirty="0">
                <a:cs typeface="B Nazanin" panose="00000400000000000000" pitchFamily="2" charset="-78"/>
              </a:rPr>
              <a:t>در ادامه انواع تداخلات موجود بین چند گروه دارویی پر مصرف، همراه با ذکر مکانیسم مورد بررسی قرار خواهد گرفت.</a:t>
            </a:r>
            <a:endParaRPr lang="en-US" sz="2400" dirty="0">
              <a:cs typeface="B Nazanin" panose="00000400000000000000" pitchFamily="2" charset="-78"/>
            </a:endParaRPr>
          </a:p>
        </p:txBody>
      </p:sp>
    </p:spTree>
    <p:extLst>
      <p:ext uri="{BB962C8B-B14F-4D97-AF65-F5344CB8AC3E}">
        <p14:creationId xmlns:p14="http://schemas.microsoft.com/office/powerpoint/2010/main" val="19610344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381000"/>
            <a:ext cx="7520940" cy="5638800"/>
          </a:xfrm>
        </p:spPr>
        <p:txBody>
          <a:bodyPr>
            <a:normAutofit/>
          </a:bodyPr>
          <a:lstStyle/>
          <a:p>
            <a:pPr algn="just" rtl="1">
              <a:lnSpc>
                <a:spcPct val="150000"/>
              </a:lnSpc>
            </a:pPr>
            <a:r>
              <a:rPr lang="fa-IR" sz="2400" dirty="0" smtClean="0">
                <a:solidFill>
                  <a:srgbClr val="FF0000"/>
                </a:solidFill>
                <a:cs typeface="B Titr" panose="00000700000000000000" pitchFamily="2" charset="-78"/>
              </a:rPr>
              <a:t>بتا بلاکرها:</a:t>
            </a:r>
          </a:p>
          <a:p>
            <a:pPr algn="just" rtl="1">
              <a:lnSpc>
                <a:spcPct val="150000"/>
              </a:lnSpc>
            </a:pPr>
            <a:r>
              <a:rPr lang="fa-IR" sz="2400" dirty="0" smtClean="0">
                <a:cs typeface="B Nazanin" panose="00000400000000000000" pitchFamily="2" charset="-78"/>
              </a:rPr>
              <a:t>بتابلاکرها اثر داروهای زیر را افزایش می دهند</a:t>
            </a:r>
          </a:p>
          <a:p>
            <a:pPr algn="just" rtl="1">
              <a:lnSpc>
                <a:spcPct val="150000"/>
              </a:lnSpc>
            </a:pPr>
            <a:r>
              <a:rPr lang="fa-IR" sz="2400" dirty="0" smtClean="0">
                <a:cs typeface="B Nazanin" panose="00000400000000000000" pitchFamily="2" charset="-78"/>
              </a:rPr>
              <a:t>مدرهای لوپ: مکانیسم نا مشخص</a:t>
            </a:r>
          </a:p>
          <a:p>
            <a:pPr algn="just" rtl="1">
              <a:lnSpc>
                <a:spcPct val="150000"/>
              </a:lnSpc>
            </a:pPr>
            <a:r>
              <a:rPr lang="fa-IR" sz="2400" dirty="0" smtClean="0">
                <a:cs typeface="B Nazanin" panose="00000400000000000000" pitchFamily="2" charset="-78"/>
              </a:rPr>
              <a:t>اپی نفرین:بویژه پروپرانولول، از طریق مهار اثر رسپتورهای </a:t>
            </a:r>
            <a:r>
              <a:rPr lang="en-US" sz="2200" dirty="0" smtClean="0">
                <a:cs typeface="B Nazanin" panose="00000400000000000000" pitchFamily="2" charset="-78"/>
              </a:rPr>
              <a:t>B2</a:t>
            </a:r>
            <a:r>
              <a:rPr lang="en-US" sz="2400" dirty="0" smtClean="0">
                <a:cs typeface="B Nazanin" panose="00000400000000000000" pitchFamily="2" charset="-78"/>
              </a:rPr>
              <a:t> </a:t>
            </a:r>
            <a:r>
              <a:rPr lang="fa-IR" sz="2400" dirty="0" smtClean="0">
                <a:cs typeface="B Nazanin" panose="00000400000000000000" pitchFamily="2" charset="-78"/>
              </a:rPr>
              <a:t> موجود در غشای سلول های عضلانی عروق، اثر فشارخونی اپی نفرین را افزایش می دهند.</a:t>
            </a:r>
          </a:p>
          <a:p>
            <a:pPr algn="just" rtl="1">
              <a:lnSpc>
                <a:spcPct val="150000"/>
              </a:lnSpc>
            </a:pPr>
            <a:r>
              <a:rPr lang="fa-IR" sz="2400" dirty="0" smtClean="0">
                <a:cs typeface="B Nazanin" panose="00000400000000000000" pitchFamily="2" charset="-78"/>
              </a:rPr>
              <a:t>هیدرولازین: با کاهش متابولیسم بتابلاکرهایی که به صورت عمده توسط کبد متابولیزه می شوند(بویژه پروپرانولول، آلپرنولول)موجب افزایش غلظت سرمی و در نتیجه افزایش اثر آنها می گردد. </a:t>
            </a:r>
            <a:endParaRPr lang="en-US" sz="2400" dirty="0">
              <a:cs typeface="B Nazanin" panose="00000400000000000000" pitchFamily="2" charset="-78"/>
            </a:endParaRPr>
          </a:p>
        </p:txBody>
      </p:sp>
    </p:spTree>
    <p:extLst>
      <p:ext uri="{BB962C8B-B14F-4D97-AF65-F5344CB8AC3E}">
        <p14:creationId xmlns:p14="http://schemas.microsoft.com/office/powerpoint/2010/main" val="13164888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309572"/>
          </a:xfrm>
        </p:spPr>
        <p:txBody>
          <a:bodyPr>
            <a:normAutofit fontScale="92500"/>
          </a:bodyPr>
          <a:lstStyle/>
          <a:p>
            <a:pPr algn="just" rtl="1">
              <a:lnSpc>
                <a:spcPct val="150000"/>
              </a:lnSpc>
            </a:pPr>
            <a:r>
              <a:rPr lang="fa-IR" sz="2400" dirty="0" smtClean="0">
                <a:cs typeface="B Nazanin" panose="00000400000000000000" pitchFamily="2" charset="-78"/>
              </a:rPr>
              <a:t>پرازوسین: مصرف هم زمان بتابلاکرها با پرازوسین ممکن است موجب تشدید اثر کاهنده فشارخون پرازوسین شود.</a:t>
            </a:r>
          </a:p>
          <a:p>
            <a:pPr algn="just" rtl="1">
              <a:lnSpc>
                <a:spcPct val="150000"/>
              </a:lnSpc>
            </a:pPr>
            <a:r>
              <a:rPr lang="fa-IR" sz="2400" dirty="0" smtClean="0">
                <a:cs typeface="B Nazanin" panose="00000400000000000000" pitchFamily="2" charset="-78"/>
              </a:rPr>
              <a:t>انسولین: بتابلاکرها( بویزه پروپرانولول) با دخالت در گلیکوژنولیز القا شده توسط کاتکول امین ها موجب افزایش اثر هیپوگلسیمی انسولین می گردد و ممکن است علائم کاهش قند خون را بپوشاند. </a:t>
            </a:r>
          </a:p>
          <a:p>
            <a:pPr algn="just" rtl="1">
              <a:lnSpc>
                <a:spcPct val="150000"/>
              </a:lnSpc>
            </a:pPr>
            <a:r>
              <a:rPr lang="fa-IR" sz="2400" dirty="0" smtClean="0">
                <a:cs typeface="B Nazanin" panose="00000400000000000000" pitchFamily="2" charset="-78"/>
              </a:rPr>
              <a:t>وراپامیل: مصرف هم زمان بتابلاکرها با وراپامیل ممکن است موجب تقویت اثرات یکدیگر و بروز دپرسیون قلبی و کاهش بیش از حد فشارخون شود.</a:t>
            </a:r>
            <a:endParaRPr lang="en-US" sz="2400" dirty="0">
              <a:cs typeface="B Nazanin" panose="00000400000000000000" pitchFamily="2" charset="-78"/>
            </a:endParaRPr>
          </a:p>
        </p:txBody>
      </p:sp>
    </p:spTree>
    <p:extLst>
      <p:ext uri="{BB962C8B-B14F-4D97-AF65-F5344CB8AC3E}">
        <p14:creationId xmlns:p14="http://schemas.microsoft.com/office/powerpoint/2010/main" val="260539766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en-US" sz="2200" dirty="0" smtClean="0">
                <a:cs typeface="B Nazanin" panose="00000400000000000000" pitchFamily="2" charset="-78"/>
              </a:rPr>
              <a:t>MAOIs</a:t>
            </a:r>
            <a:r>
              <a:rPr lang="en-US" sz="2400" dirty="0" smtClean="0">
                <a:cs typeface="B Nazanin" panose="00000400000000000000" pitchFamily="2" charset="-78"/>
              </a:rPr>
              <a:t> </a:t>
            </a:r>
            <a:r>
              <a:rPr lang="fa-IR" sz="2400" dirty="0" smtClean="0">
                <a:cs typeface="B Nazanin" panose="00000400000000000000" pitchFamily="2" charset="-78"/>
              </a:rPr>
              <a:t>: مصرف هم زمان بتابلاکرها با </a:t>
            </a:r>
            <a:r>
              <a:rPr lang="en-US" sz="2200" dirty="0">
                <a:cs typeface="B Nazanin" panose="00000400000000000000" pitchFamily="2" charset="-78"/>
              </a:rPr>
              <a:t>MAOIs</a:t>
            </a:r>
            <a:r>
              <a:rPr lang="en-US" sz="2400" dirty="0">
                <a:cs typeface="B Nazanin" panose="00000400000000000000" pitchFamily="2" charset="-78"/>
              </a:rPr>
              <a:t> </a:t>
            </a:r>
            <a:r>
              <a:rPr lang="fa-IR" sz="2400" dirty="0" smtClean="0">
                <a:cs typeface="B Nazanin" panose="00000400000000000000" pitchFamily="2" charset="-78"/>
              </a:rPr>
              <a:t>توصیه نمی شود.زیرا ممکن است بیمار حتی تا 14 روز پس از قطع مصرف </a:t>
            </a:r>
            <a:r>
              <a:rPr lang="en-US" sz="2200" dirty="0">
                <a:cs typeface="B Nazanin" panose="00000400000000000000" pitchFamily="2" charset="-78"/>
              </a:rPr>
              <a:t>MAOIs</a:t>
            </a:r>
            <a:r>
              <a:rPr lang="en-US" sz="2400" dirty="0">
                <a:cs typeface="B Nazanin" panose="00000400000000000000" pitchFamily="2" charset="-78"/>
              </a:rPr>
              <a:t> </a:t>
            </a:r>
            <a:r>
              <a:rPr lang="fa-IR" sz="2400" dirty="0" smtClean="0">
                <a:cs typeface="B Nazanin" panose="00000400000000000000" pitchFamily="2" charset="-78"/>
              </a:rPr>
              <a:t> فشارخون افزایش شدیدی پیدا کند.</a:t>
            </a:r>
          </a:p>
          <a:p>
            <a:pPr algn="just" rtl="1">
              <a:lnSpc>
                <a:spcPct val="150000"/>
              </a:lnSpc>
            </a:pPr>
            <a:r>
              <a:rPr lang="fa-IR" sz="2400" dirty="0" smtClean="0">
                <a:cs typeface="B Nazanin" panose="00000400000000000000" pitchFamily="2" charset="-78"/>
              </a:rPr>
              <a:t>ضد دیابت های خوراکی : بتابلاکرها (بویژه پروپرانولول) موجب افزایش اثر هیپوگلسیمی این داروها می شوند.</a:t>
            </a:r>
            <a:endParaRPr lang="en-US" sz="2400" dirty="0">
              <a:cs typeface="B Nazanin" panose="00000400000000000000" pitchFamily="2" charset="-78"/>
            </a:endParaRPr>
          </a:p>
        </p:txBody>
      </p:sp>
    </p:spTree>
    <p:extLst>
      <p:ext uri="{BB962C8B-B14F-4D97-AF65-F5344CB8AC3E}">
        <p14:creationId xmlns:p14="http://schemas.microsoft.com/office/powerpoint/2010/main" val="348560071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233372"/>
          </a:xfrm>
        </p:spPr>
        <p:txBody>
          <a:bodyPr>
            <a:normAutofit/>
          </a:bodyPr>
          <a:lstStyle/>
          <a:p>
            <a:pPr algn="just" rtl="1">
              <a:lnSpc>
                <a:spcPct val="150000"/>
              </a:lnSpc>
            </a:pPr>
            <a:r>
              <a:rPr lang="fa-IR" sz="2400" dirty="0" smtClean="0">
                <a:solidFill>
                  <a:srgbClr val="FF0000"/>
                </a:solidFill>
                <a:cs typeface="B Titr" panose="00000700000000000000" pitchFamily="2" charset="-78"/>
              </a:rPr>
              <a:t>بتابلاکرها با داروهای زیر، ترکیب سمی ایجاد می کنند:</a:t>
            </a:r>
          </a:p>
          <a:p>
            <a:pPr algn="just" rtl="1">
              <a:lnSpc>
                <a:spcPct val="150000"/>
              </a:lnSpc>
            </a:pPr>
            <a:r>
              <a:rPr lang="fa-IR" sz="2400" dirty="0" smtClean="0">
                <a:cs typeface="B Nazanin" panose="00000400000000000000" pitchFamily="2" charset="-78"/>
              </a:rPr>
              <a:t>الکالوئیدهای ارگوت: مصرف هم زمان این دو دارو موجب تقویت اثرات تنگ کننده عروق الکالوئیدهای ارگوت می گردد.همچنین بتابلاکرها موجب کاهش جریان خون هم می شود.</a:t>
            </a:r>
          </a:p>
          <a:p>
            <a:pPr algn="just" rtl="1">
              <a:lnSpc>
                <a:spcPct val="150000"/>
              </a:lnSpc>
            </a:pPr>
            <a:r>
              <a:rPr lang="fa-IR" sz="2400" dirty="0" smtClean="0">
                <a:cs typeface="B Nazanin" panose="00000400000000000000" pitchFamily="2" charset="-78"/>
              </a:rPr>
              <a:t>کلونیدین: مصرف هم زمان این </a:t>
            </a:r>
            <a:r>
              <a:rPr lang="fa-IR" sz="2400" dirty="0">
                <a:cs typeface="B Nazanin" panose="00000400000000000000" pitchFamily="2" charset="-78"/>
              </a:rPr>
              <a:t>دو دارو </a:t>
            </a:r>
            <a:r>
              <a:rPr lang="fa-IR" sz="2400" dirty="0" smtClean="0">
                <a:cs typeface="B Nazanin" panose="00000400000000000000" pitchFamily="2" charset="-78"/>
              </a:rPr>
              <a:t>ممکن است با افزایش میزان کاتکول آمین های در حال گردش ، منجر به تشدید بحران ازدیاد فشارخون ناشی از کلونیدین شود.</a:t>
            </a:r>
            <a:endParaRPr lang="en-US" sz="2400" dirty="0">
              <a:cs typeface="B Nazanin" panose="00000400000000000000" pitchFamily="2" charset="-78"/>
            </a:endParaRPr>
          </a:p>
        </p:txBody>
      </p:sp>
    </p:spTree>
    <p:extLst>
      <p:ext uri="{BB962C8B-B14F-4D97-AF65-F5344CB8AC3E}">
        <p14:creationId xmlns:p14="http://schemas.microsoft.com/office/powerpoint/2010/main" val="281473558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fa-IR" sz="2400" dirty="0" smtClean="0">
                <a:cs typeface="B Nazanin" panose="00000400000000000000" pitchFamily="2" charset="-78"/>
              </a:rPr>
              <a:t>لیدوکائین: بتابلاکرها و (بویژه پروپرانولول) از طریق کاهش کلیرنس و تغییر در حجم توزیع لیدوکائین منجر به آریتمی و افزایش مسمومیت با آن می شوند.</a:t>
            </a:r>
          </a:p>
          <a:p>
            <a:pPr algn="just" rtl="1">
              <a:lnSpc>
                <a:spcPct val="150000"/>
              </a:lnSpc>
            </a:pPr>
            <a:r>
              <a:rPr lang="fa-IR" sz="2400" dirty="0" smtClean="0">
                <a:cs typeface="B Nazanin" panose="00000400000000000000" pitchFamily="2" charset="-78"/>
              </a:rPr>
              <a:t>متیل دوپا: بتابلاکرها با مهار اثر گشادکننده عروق متیل دوپا و عدم تاثیر بر روی تحریک گیرنده های آنها(که منجر به تنگی عروق می شود) ممکن است موجب بروز بحران فشارخون گردد.</a:t>
            </a:r>
            <a:endParaRPr lang="en-US" sz="2400" dirty="0">
              <a:cs typeface="B Nazanin" panose="00000400000000000000" pitchFamily="2" charset="-78"/>
            </a:endParaRPr>
          </a:p>
        </p:txBody>
      </p:sp>
    </p:spTree>
    <p:extLst>
      <p:ext uri="{BB962C8B-B14F-4D97-AF65-F5344CB8AC3E}">
        <p14:creationId xmlns:p14="http://schemas.microsoft.com/office/powerpoint/2010/main" val="27583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762000"/>
            <a:ext cx="7520940" cy="5334000"/>
          </a:xfrm>
        </p:spPr>
        <p:txBody>
          <a:bodyPr>
            <a:normAutofit/>
          </a:bodyPr>
          <a:lstStyle/>
          <a:p>
            <a:pPr algn="just" rtl="1">
              <a:lnSpc>
                <a:spcPct val="150000"/>
              </a:lnSpc>
            </a:pPr>
            <a:r>
              <a:rPr lang="fa-IR" sz="2200" dirty="0" smtClean="0">
                <a:cs typeface="B Nazanin" panose="00000400000000000000" pitchFamily="2" charset="-78"/>
              </a:rPr>
              <a:t>      به خاطر سپردن تمام این تداخلات کار مشکلی بوده، اما مکانیسم های بوجودآورنده این تداخلات را می توان طبقه بندی و برحسب آنها تداخلات را پیش بینی نمود.بنا بر مطالعه ای میزان شیوع بروز تداخلات دارویی در بخش های مختلف بیمارستانی به قرار ذیل می باشد:</a:t>
            </a:r>
          </a:p>
          <a:p>
            <a:pPr marL="457200" indent="-457200" algn="just" rtl="1">
              <a:lnSpc>
                <a:spcPct val="150000"/>
              </a:lnSpc>
              <a:buFont typeface="Arial" panose="020B0604020202020204" pitchFamily="34" charset="0"/>
              <a:buChar char="•"/>
            </a:pPr>
            <a:r>
              <a:rPr lang="fa-IR" sz="2200" dirty="0" smtClean="0">
                <a:cs typeface="B Nazanin" panose="00000400000000000000" pitchFamily="2" charset="-78"/>
              </a:rPr>
              <a:t>بخش جراحی     17%</a:t>
            </a:r>
          </a:p>
          <a:p>
            <a:pPr algn="just" rtl="1">
              <a:lnSpc>
                <a:spcPct val="150000"/>
              </a:lnSpc>
              <a:buFont typeface="Arial" panose="020B0604020202020204" pitchFamily="34" charset="0"/>
              <a:buChar char="•"/>
            </a:pPr>
            <a:r>
              <a:rPr lang="fa-IR" sz="2200" dirty="0" smtClean="0">
                <a:cs typeface="B Nazanin" panose="00000400000000000000" pitchFamily="2" charset="-78"/>
              </a:rPr>
              <a:t>بخش داخلی     23%</a:t>
            </a:r>
          </a:p>
          <a:p>
            <a:pPr algn="just" rtl="1">
              <a:lnSpc>
                <a:spcPct val="150000"/>
              </a:lnSpc>
              <a:buFont typeface="Arial" panose="020B0604020202020204" pitchFamily="34" charset="0"/>
              <a:buChar char="•"/>
            </a:pPr>
            <a:r>
              <a:rPr lang="fa-IR" sz="2200" dirty="0" smtClean="0">
                <a:cs typeface="B Nazanin" panose="00000400000000000000" pitchFamily="2" charset="-78"/>
              </a:rPr>
              <a:t>خانه سالمندان   19%</a:t>
            </a:r>
          </a:p>
          <a:p>
            <a:pPr algn="just" rtl="1">
              <a:lnSpc>
                <a:spcPct val="150000"/>
              </a:lnSpc>
              <a:buFont typeface="Arial" panose="020B0604020202020204" pitchFamily="34" charset="0"/>
              <a:buChar char="•"/>
            </a:pPr>
            <a:r>
              <a:rPr lang="fa-IR" sz="2200" dirty="0" smtClean="0">
                <a:cs typeface="B Nazanin" panose="00000400000000000000" pitchFamily="2" charset="-78"/>
              </a:rPr>
              <a:t>در بیمارانی که به کلینیک های ویژه مراجعه می نمایند.         23%</a:t>
            </a:r>
          </a:p>
          <a:p>
            <a:pPr algn="just" rtl="1">
              <a:lnSpc>
                <a:spcPct val="150000"/>
              </a:lnSpc>
            </a:pPr>
            <a:r>
              <a:rPr lang="fa-IR" sz="2200" dirty="0" smtClean="0">
                <a:cs typeface="B Nazanin" panose="00000400000000000000" pitchFamily="2" charset="-78"/>
              </a:rPr>
              <a:t>به طور کلی درصد شیوع تداخلات دارویی بین 8/8-4/7 % متغیر می باشد.</a:t>
            </a:r>
            <a:endParaRPr lang="en-US" sz="2200" dirty="0">
              <a:cs typeface="B Nazanin" panose="00000400000000000000" pitchFamily="2" charset="-78"/>
            </a:endParaRPr>
          </a:p>
        </p:txBody>
      </p:sp>
    </p:spTree>
    <p:extLst>
      <p:ext uri="{BB962C8B-B14F-4D97-AF65-F5344CB8AC3E}">
        <p14:creationId xmlns:p14="http://schemas.microsoft.com/office/powerpoint/2010/main" val="125634028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995372"/>
          </a:xfrm>
        </p:spPr>
        <p:txBody>
          <a:bodyPr/>
          <a:lstStyle/>
          <a:p>
            <a:pPr algn="just" rtl="1">
              <a:lnSpc>
                <a:spcPct val="150000"/>
              </a:lnSpc>
            </a:pPr>
            <a:r>
              <a:rPr lang="fa-IR" sz="2400" dirty="0" smtClean="0">
                <a:solidFill>
                  <a:srgbClr val="FF0000"/>
                </a:solidFill>
                <a:cs typeface="B Titr" panose="00000700000000000000" pitchFamily="2" charset="-78"/>
              </a:rPr>
              <a:t> </a:t>
            </a:r>
            <a:r>
              <a:rPr lang="fa-IR" sz="2400" dirty="0">
                <a:solidFill>
                  <a:srgbClr val="FF0000"/>
                </a:solidFill>
                <a:cs typeface="B Titr" panose="00000700000000000000" pitchFamily="2" charset="-78"/>
              </a:rPr>
              <a:t>داروهای </a:t>
            </a:r>
            <a:r>
              <a:rPr lang="fa-IR" sz="2400" dirty="0" smtClean="0">
                <a:solidFill>
                  <a:srgbClr val="FF0000"/>
                </a:solidFill>
                <a:cs typeface="B Titr" panose="00000700000000000000" pitchFamily="2" charset="-78"/>
              </a:rPr>
              <a:t>زیر با عث افزایش اثر بتابلاکرها می شوند:</a:t>
            </a:r>
          </a:p>
          <a:p>
            <a:pPr algn="just" rtl="1">
              <a:lnSpc>
                <a:spcPct val="150000"/>
              </a:lnSpc>
            </a:pPr>
            <a:r>
              <a:rPr lang="fa-IR" sz="2400" dirty="0" smtClean="0">
                <a:cs typeface="B Nazanin" panose="00000400000000000000" pitchFamily="2" charset="-78"/>
              </a:rPr>
              <a:t>سایمتدین</a:t>
            </a:r>
            <a:r>
              <a:rPr lang="en-US" sz="2400" dirty="0">
                <a:cs typeface="B Nazanin" panose="00000400000000000000" pitchFamily="2" charset="-78"/>
              </a:rPr>
              <a:t> </a:t>
            </a:r>
            <a:r>
              <a:rPr lang="fa-IR" sz="2400" dirty="0" smtClean="0">
                <a:cs typeface="B Nazanin" panose="00000400000000000000" pitchFamily="2" charset="-78"/>
              </a:rPr>
              <a:t>با وقفه متابولیسم کبدی بتابلاکرها(بویژه پروپرانولول) موجب افزایش غلظت سرمی و افزایش اثر آنها می شود.</a:t>
            </a:r>
            <a:endParaRPr lang="fa-IR" sz="2400" dirty="0">
              <a:cs typeface="B Nazanin" panose="00000400000000000000" pitchFamily="2" charset="-78"/>
            </a:endParaRPr>
          </a:p>
          <a:p>
            <a:pPr algn="just" rtl="1">
              <a:lnSpc>
                <a:spcPct val="150000"/>
              </a:lnSpc>
            </a:pPr>
            <a:r>
              <a:rPr lang="fa-IR" sz="2400" dirty="0">
                <a:solidFill>
                  <a:srgbClr val="FF0000"/>
                </a:solidFill>
                <a:cs typeface="B Titr" panose="00000700000000000000" pitchFamily="2" charset="-78"/>
              </a:rPr>
              <a:t>داروهای زیر با عث کاهش اثر بتابلاکرها می شوند:</a:t>
            </a:r>
          </a:p>
          <a:p>
            <a:pPr algn="just" rtl="1">
              <a:lnSpc>
                <a:spcPct val="150000"/>
              </a:lnSpc>
            </a:pPr>
            <a:r>
              <a:rPr lang="fa-IR" sz="2400" dirty="0">
                <a:cs typeface="B Nazanin" panose="00000400000000000000" pitchFamily="2" charset="-78"/>
              </a:rPr>
              <a:t>باربیتورات ها: با القای آنزیم های متابولیزه کننده میکروزومی کبدی و افزایش متابولیسم کبدی بتابلاکرها، اثر </a:t>
            </a:r>
            <a:r>
              <a:rPr lang="fa-IR" sz="2400" dirty="0" smtClean="0">
                <a:cs typeface="B Nazanin" panose="00000400000000000000" pitchFamily="2" charset="-78"/>
              </a:rPr>
              <a:t>آنها </a:t>
            </a:r>
            <a:r>
              <a:rPr lang="fa-IR" sz="2400" dirty="0">
                <a:cs typeface="B Nazanin" panose="00000400000000000000" pitchFamily="2" charset="-78"/>
              </a:rPr>
              <a:t>را کم می کند</a:t>
            </a:r>
            <a:r>
              <a:rPr lang="fa-IR" sz="2400" dirty="0" smtClean="0">
                <a:cs typeface="B Nazanin" panose="00000400000000000000" pitchFamily="2" charset="-78"/>
              </a:rPr>
              <a:t>.</a:t>
            </a:r>
          </a:p>
          <a:p>
            <a:pPr algn="just" rtl="1">
              <a:lnSpc>
                <a:spcPct val="150000"/>
              </a:lnSpc>
            </a:pPr>
            <a:r>
              <a:rPr lang="fa-IR" sz="2400" dirty="0" smtClean="0">
                <a:cs typeface="B Nazanin" panose="00000400000000000000" pitchFamily="2" charset="-78"/>
              </a:rPr>
              <a:t>پنی سیلین ها: با بتابلاکرها بویژه آتنولول با مکانیسم نا مشخص تداخل دارند.</a:t>
            </a:r>
            <a:endParaRPr lang="fa-IR" sz="2400" dirty="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285170034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385772"/>
          </a:xfrm>
        </p:spPr>
        <p:txBody>
          <a:bodyPr>
            <a:normAutofit fontScale="92500"/>
          </a:bodyPr>
          <a:lstStyle/>
          <a:p>
            <a:pPr algn="just" rtl="1">
              <a:lnSpc>
                <a:spcPct val="150000"/>
              </a:lnSpc>
            </a:pPr>
            <a:r>
              <a:rPr lang="fa-IR" sz="2400" dirty="0" smtClean="0">
                <a:cs typeface="B Nazanin" panose="00000400000000000000" pitchFamily="2" charset="-78"/>
              </a:rPr>
              <a:t>ضد التهاب های غیر استروئیدی: این داروها(بویژه ایندومتاسین) از طریق مهار سنتز پروستاگلاندین ها در کلیه و آزادسازی </a:t>
            </a:r>
            <a:r>
              <a:rPr lang="fa-IR" sz="2400" dirty="0">
                <a:cs typeface="B Nazanin" panose="00000400000000000000" pitchFamily="2" charset="-78"/>
              </a:rPr>
              <a:t>آ</a:t>
            </a:r>
            <a:r>
              <a:rPr lang="fa-IR" sz="2400" dirty="0" smtClean="0">
                <a:cs typeface="B Nazanin" panose="00000400000000000000" pitchFamily="2" charset="-78"/>
              </a:rPr>
              <a:t>ن در جریان خون اثر پایین آورنده فشار خون بتابلاکرها را کاهش می دهند.</a:t>
            </a:r>
          </a:p>
          <a:p>
            <a:pPr algn="just" rtl="1">
              <a:lnSpc>
                <a:spcPct val="150000"/>
              </a:lnSpc>
            </a:pPr>
            <a:r>
              <a:rPr lang="fa-IR" sz="2400" dirty="0" smtClean="0">
                <a:cs typeface="B Nazanin" panose="00000400000000000000" pitchFamily="2" charset="-78"/>
              </a:rPr>
              <a:t>ریفامپین: القای آنزیم های متابولیزه کننده کبدی و کاهش اثر بتابلاکرها</a:t>
            </a:r>
          </a:p>
          <a:p>
            <a:pPr algn="just" rtl="1">
              <a:lnSpc>
                <a:spcPct val="150000"/>
              </a:lnSpc>
            </a:pPr>
            <a:r>
              <a:rPr lang="fa-IR" sz="2400" dirty="0" smtClean="0">
                <a:cs typeface="B Nazanin" panose="00000400000000000000" pitchFamily="2" charset="-78"/>
              </a:rPr>
              <a:t>تیوامین ها: جهت درمان هیپرتیروئیدی استفاده می شوند، اما در هیپرتیروئیدی ممکن است از طریق افزایش جریان خون کبد، متابولیسم و عبور اول کبدی و حجم انتشار بتابلاکرها(بویژه پروپرانولول)موجب افزایش پالایش آنها از خون می شوند.</a:t>
            </a:r>
            <a:endParaRPr lang="en-US" sz="2400" dirty="0">
              <a:cs typeface="B Nazanin" panose="00000400000000000000" pitchFamily="2" charset="-78"/>
            </a:endParaRPr>
          </a:p>
        </p:txBody>
      </p:sp>
    </p:spTree>
    <p:extLst>
      <p:ext uri="{BB962C8B-B14F-4D97-AF65-F5344CB8AC3E}">
        <p14:creationId xmlns:p14="http://schemas.microsoft.com/office/powerpoint/2010/main" val="306282837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461972"/>
          </a:xfrm>
        </p:spPr>
        <p:txBody>
          <a:bodyPr>
            <a:normAutofit/>
          </a:bodyPr>
          <a:lstStyle/>
          <a:p>
            <a:pPr algn="just" rtl="1">
              <a:lnSpc>
                <a:spcPct val="150000"/>
              </a:lnSpc>
            </a:pPr>
            <a:r>
              <a:rPr lang="fa-IR" sz="2400" dirty="0" smtClean="0">
                <a:solidFill>
                  <a:srgbClr val="FF0000"/>
                </a:solidFill>
                <a:cs typeface="B Titr" panose="00000700000000000000" pitchFamily="2" charset="-78"/>
              </a:rPr>
              <a:t>موارد احتیاط در مصرف دیگوکسین</a:t>
            </a:r>
          </a:p>
          <a:p>
            <a:pPr algn="just" rtl="1">
              <a:lnSpc>
                <a:spcPct val="150000"/>
              </a:lnSpc>
            </a:pPr>
            <a:r>
              <a:rPr lang="fa-IR" sz="2400" dirty="0" smtClean="0">
                <a:cs typeface="B Nazanin" panose="00000400000000000000" pitchFamily="2" charset="-78"/>
              </a:rPr>
              <a:t>دیگوکسین با داروهای زیر تشدید سمیت ایجاد می کند:</a:t>
            </a:r>
          </a:p>
          <a:p>
            <a:pPr algn="just" rtl="1">
              <a:lnSpc>
                <a:spcPct val="150000"/>
              </a:lnSpc>
            </a:pPr>
            <a:r>
              <a:rPr lang="fa-IR" sz="2400" dirty="0" smtClean="0">
                <a:cs typeface="B Nazanin" panose="00000400000000000000" pitchFamily="2" charset="-78"/>
              </a:rPr>
              <a:t>کورتیکواستروئیدها: این داروها با کاهش مقدار پتاسیم خون منجر به افزایش اثرات سمی دیگوکسین و در نتیجه مسمومیت قلبی و تشدید آریتمی می شوند.</a:t>
            </a:r>
          </a:p>
          <a:p>
            <a:pPr algn="just" rtl="1">
              <a:lnSpc>
                <a:spcPct val="150000"/>
              </a:lnSpc>
            </a:pPr>
            <a:r>
              <a:rPr lang="fa-IR" sz="2400" dirty="0" smtClean="0">
                <a:cs typeface="B Nazanin" panose="00000400000000000000" pitchFamily="2" charset="-78"/>
              </a:rPr>
              <a:t>مدرهای تیازیدی: مطابق بالا</a:t>
            </a:r>
          </a:p>
          <a:p>
            <a:pPr algn="just" rtl="1">
              <a:lnSpc>
                <a:spcPct val="150000"/>
              </a:lnSpc>
            </a:pPr>
            <a:r>
              <a:rPr lang="fa-IR" sz="2400" dirty="0" smtClean="0">
                <a:cs typeface="B Nazanin" panose="00000400000000000000" pitchFamily="2" charset="-78"/>
              </a:rPr>
              <a:t>مدرهای لوپ</a:t>
            </a:r>
            <a:r>
              <a:rPr lang="fa-IR" sz="2400" dirty="0">
                <a:cs typeface="B Nazanin" panose="00000400000000000000" pitchFamily="2" charset="-78"/>
              </a:rPr>
              <a:t>: مطابق بالا</a:t>
            </a:r>
          </a:p>
          <a:p>
            <a:pPr algn="just"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300695450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995372"/>
          </a:xfrm>
        </p:spPr>
        <p:txBody>
          <a:bodyPr>
            <a:normAutofit/>
          </a:bodyPr>
          <a:lstStyle/>
          <a:p>
            <a:pPr algn="just" rtl="1">
              <a:lnSpc>
                <a:spcPct val="150000"/>
              </a:lnSpc>
            </a:pPr>
            <a:r>
              <a:rPr lang="fa-IR" sz="2400" dirty="0" smtClean="0">
                <a:cs typeface="B Nazanin" panose="00000400000000000000" pitchFamily="2" charset="-78"/>
              </a:rPr>
              <a:t>سیکلوسپورین: مکانیسم تداخل نا مشخص است.</a:t>
            </a:r>
          </a:p>
          <a:p>
            <a:pPr algn="just" rtl="1">
              <a:lnSpc>
                <a:spcPct val="150000"/>
              </a:lnSpc>
            </a:pPr>
            <a:r>
              <a:rPr lang="fa-IR" sz="2400" dirty="0" smtClean="0">
                <a:cs typeface="B Nazanin" panose="00000400000000000000" pitchFamily="2" charset="-78"/>
              </a:rPr>
              <a:t>اریترومایسین: این دارو و تتراسیکلین ها، از طریق افزایش جذب گوارشی دیگوکسین منجر به افزایش سرمی آن و ایجاد مسمومیت قلبی و آریتمی می شوند.</a:t>
            </a:r>
          </a:p>
          <a:p>
            <a:pPr algn="just" rtl="1">
              <a:lnSpc>
                <a:spcPct val="150000"/>
              </a:lnSpc>
            </a:pPr>
            <a:r>
              <a:rPr lang="fa-IR" sz="2400" dirty="0" smtClean="0">
                <a:cs typeface="B Nazanin" panose="00000400000000000000" pitchFamily="2" charset="-78"/>
              </a:rPr>
              <a:t>تیوآمین ها: در هیپوتیروئیدی حذف دیگوکسین از بدن کاهش یافته و منجر به افزایش احتمال بروز مسمومیت می گردد.اما در هیپرتیروئیدی عکس این مساله موجود است و این بیماران پاسخ کمتری به دیگوکسین نشان می دهند.</a:t>
            </a:r>
            <a:endParaRPr lang="en-US" sz="2400" dirty="0">
              <a:cs typeface="B Nazanin" panose="00000400000000000000" pitchFamily="2" charset="-78"/>
            </a:endParaRPr>
          </a:p>
        </p:txBody>
      </p:sp>
    </p:spTree>
    <p:extLst>
      <p:ext uri="{BB962C8B-B14F-4D97-AF65-F5344CB8AC3E}">
        <p14:creationId xmlns:p14="http://schemas.microsoft.com/office/powerpoint/2010/main" val="42052645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766772"/>
          </a:xfrm>
        </p:spPr>
        <p:txBody>
          <a:bodyPr/>
          <a:lstStyle/>
          <a:p>
            <a:pPr algn="just" rtl="1">
              <a:lnSpc>
                <a:spcPct val="150000"/>
              </a:lnSpc>
            </a:pPr>
            <a:r>
              <a:rPr lang="fa-IR" sz="2400" dirty="0" smtClean="0">
                <a:solidFill>
                  <a:srgbClr val="FF0000"/>
                </a:solidFill>
                <a:cs typeface="B Titr" panose="00000700000000000000" pitchFamily="2" charset="-78"/>
              </a:rPr>
              <a:t>داروهای </a:t>
            </a:r>
            <a:r>
              <a:rPr lang="fa-IR" sz="2400" dirty="0">
                <a:solidFill>
                  <a:srgbClr val="FF0000"/>
                </a:solidFill>
                <a:cs typeface="B Titr" panose="00000700000000000000" pitchFamily="2" charset="-78"/>
              </a:rPr>
              <a:t>زیر با عث افزایش اثر </a:t>
            </a:r>
            <a:r>
              <a:rPr lang="fa-IR" sz="2400" dirty="0" smtClean="0">
                <a:solidFill>
                  <a:srgbClr val="FF0000"/>
                </a:solidFill>
                <a:cs typeface="B Titr" panose="00000700000000000000" pitchFamily="2" charset="-78"/>
              </a:rPr>
              <a:t>دیگوکسین می </a:t>
            </a:r>
            <a:r>
              <a:rPr lang="fa-IR" sz="2400" dirty="0">
                <a:solidFill>
                  <a:srgbClr val="FF0000"/>
                </a:solidFill>
                <a:cs typeface="B Titr" panose="00000700000000000000" pitchFamily="2" charset="-78"/>
              </a:rPr>
              <a:t>شوند:</a:t>
            </a:r>
          </a:p>
          <a:p>
            <a:pPr algn="just" rtl="1">
              <a:lnSpc>
                <a:spcPct val="150000"/>
              </a:lnSpc>
            </a:pPr>
            <a:r>
              <a:rPr lang="fa-IR" sz="2400" dirty="0" smtClean="0">
                <a:cs typeface="B Nazanin" panose="00000400000000000000" pitchFamily="2" charset="-78"/>
              </a:rPr>
              <a:t>آمیودارون: این دارو همراه کینیدین  وراپامیل و اسپیرونولاکتون با وقفه متابولیسم کبدی یا کاهش کلیرنس کلیوی دیگوکسین اثر آن را افزایش می دهند( کینیدین از طریق جابجا کردن دیگوکسین از </a:t>
            </a:r>
            <a:r>
              <a:rPr lang="fa-IR" sz="2400" dirty="0">
                <a:cs typeface="B Nazanin" panose="00000400000000000000" pitchFamily="2" charset="-78"/>
              </a:rPr>
              <a:t>جایگاه های اتصالشان به پروتئین های پلاسما موجب افزایش اثر </a:t>
            </a:r>
            <a:r>
              <a:rPr lang="fa-IR" sz="2400" dirty="0" smtClean="0">
                <a:cs typeface="B Nazanin" panose="00000400000000000000" pitchFamily="2" charset="-78"/>
              </a:rPr>
              <a:t>آن </a:t>
            </a:r>
            <a:r>
              <a:rPr lang="fa-IR" sz="2400" dirty="0" smtClean="0"/>
              <a:t>می </a:t>
            </a:r>
            <a:r>
              <a:rPr lang="fa-IR" sz="2400" dirty="0" smtClean="0">
                <a:cs typeface="B Nazanin" panose="00000400000000000000" pitchFamily="2" charset="-78"/>
              </a:rPr>
              <a:t>گردد</a:t>
            </a:r>
            <a:r>
              <a:rPr lang="fa-IR" sz="2400" dirty="0" smtClean="0"/>
              <a:t>.)</a:t>
            </a:r>
          </a:p>
          <a:p>
            <a:pPr algn="just" rtl="1">
              <a:lnSpc>
                <a:spcPct val="150000"/>
              </a:lnSpc>
            </a:pPr>
            <a:r>
              <a:rPr lang="fa-IR" sz="2400" dirty="0">
                <a:cs typeface="B Nazanin" panose="00000400000000000000" pitchFamily="2" charset="-78"/>
              </a:rPr>
              <a:t>کینیدین و وراپامیل و </a:t>
            </a:r>
            <a:r>
              <a:rPr lang="fa-IR" sz="2400" dirty="0" smtClean="0">
                <a:cs typeface="B Nazanin" panose="00000400000000000000" pitchFamily="2" charset="-78"/>
              </a:rPr>
              <a:t>اسپیرنولاکتون</a:t>
            </a:r>
            <a:r>
              <a:rPr lang="fa-IR" sz="2400" dirty="0">
                <a:cs typeface="B Nazanin" panose="00000400000000000000" pitchFamily="2" charset="-78"/>
              </a:rPr>
              <a:t>: مطابق بالا</a:t>
            </a:r>
            <a:endParaRPr lang="en-US" sz="2400" dirty="0">
              <a:cs typeface="B Nazanin" panose="00000400000000000000" pitchFamily="2" charset="-78"/>
            </a:endParaRPr>
          </a:p>
        </p:txBody>
      </p:sp>
    </p:spTree>
    <p:extLst>
      <p:ext uri="{BB962C8B-B14F-4D97-AF65-F5344CB8AC3E}">
        <p14:creationId xmlns:p14="http://schemas.microsoft.com/office/powerpoint/2010/main" val="324144070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09600"/>
            <a:ext cx="7520940" cy="5029200"/>
          </a:xfrm>
        </p:spPr>
        <p:txBody>
          <a:bodyPr>
            <a:normAutofit fontScale="85000" lnSpcReduction="10000"/>
          </a:bodyPr>
          <a:lstStyle/>
          <a:p>
            <a:pPr algn="just" rtl="1">
              <a:lnSpc>
                <a:spcPct val="160000"/>
              </a:lnSpc>
            </a:pPr>
            <a:r>
              <a:rPr lang="fa-IR" sz="2400" dirty="0">
                <a:solidFill>
                  <a:srgbClr val="FF0000"/>
                </a:solidFill>
                <a:cs typeface="B Titr" panose="00000700000000000000" pitchFamily="2" charset="-78"/>
              </a:rPr>
              <a:t>داروهای زیر با عث </a:t>
            </a:r>
            <a:r>
              <a:rPr lang="fa-IR" sz="2400" dirty="0" smtClean="0">
                <a:solidFill>
                  <a:srgbClr val="FF0000"/>
                </a:solidFill>
                <a:cs typeface="B Titr" panose="00000700000000000000" pitchFamily="2" charset="-78"/>
              </a:rPr>
              <a:t>کاهش اثر </a:t>
            </a:r>
            <a:r>
              <a:rPr lang="fa-IR" sz="2400" dirty="0">
                <a:solidFill>
                  <a:srgbClr val="FF0000"/>
                </a:solidFill>
                <a:cs typeface="B Titr" panose="00000700000000000000" pitchFamily="2" charset="-78"/>
              </a:rPr>
              <a:t>دیگوکسین می شوند</a:t>
            </a:r>
            <a:r>
              <a:rPr lang="fa-IR" sz="2400" dirty="0" smtClean="0">
                <a:solidFill>
                  <a:srgbClr val="FF0000"/>
                </a:solidFill>
                <a:cs typeface="B Titr" panose="00000700000000000000" pitchFamily="2" charset="-78"/>
              </a:rPr>
              <a:t>:</a:t>
            </a:r>
          </a:p>
          <a:p>
            <a:pPr algn="just" rtl="1">
              <a:lnSpc>
                <a:spcPct val="160000"/>
              </a:lnSpc>
              <a:buFont typeface="Arial" panose="020B0604020202020204" pitchFamily="34" charset="0"/>
              <a:buChar char="•"/>
            </a:pPr>
            <a:r>
              <a:rPr lang="fa-IR" sz="2400" dirty="0" smtClean="0">
                <a:cs typeface="B Nazanin" panose="00000400000000000000" pitchFamily="2" charset="-78"/>
              </a:rPr>
              <a:t>آمینوگلیکوزیدها</a:t>
            </a:r>
          </a:p>
          <a:p>
            <a:pPr algn="just" rtl="1">
              <a:lnSpc>
                <a:spcPct val="160000"/>
              </a:lnSpc>
              <a:buFont typeface="Arial" panose="020B0604020202020204" pitchFamily="34" charset="0"/>
              <a:buChar char="•"/>
            </a:pPr>
            <a:r>
              <a:rPr lang="fa-IR" sz="2400" dirty="0" smtClean="0">
                <a:cs typeface="B Nazanin" panose="00000400000000000000" pitchFamily="2" charset="-78"/>
              </a:rPr>
              <a:t>کائولن پکتین</a:t>
            </a:r>
          </a:p>
          <a:p>
            <a:pPr algn="just" rtl="1">
              <a:lnSpc>
                <a:spcPct val="160000"/>
              </a:lnSpc>
              <a:buFont typeface="Arial" panose="020B0604020202020204" pitchFamily="34" charset="0"/>
              <a:buChar char="•"/>
            </a:pPr>
            <a:r>
              <a:rPr lang="fa-IR" sz="2400" dirty="0" smtClean="0">
                <a:cs typeface="B Nazanin" panose="00000400000000000000" pitchFamily="2" charset="-78"/>
              </a:rPr>
              <a:t>ضد سرطان ها</a:t>
            </a:r>
          </a:p>
          <a:p>
            <a:pPr algn="just" rtl="1">
              <a:lnSpc>
                <a:spcPct val="160000"/>
              </a:lnSpc>
              <a:buFont typeface="Arial" panose="020B0604020202020204" pitchFamily="34" charset="0"/>
              <a:buChar char="•"/>
            </a:pPr>
            <a:r>
              <a:rPr lang="fa-IR" sz="2400" dirty="0" smtClean="0">
                <a:cs typeface="B Nazanin" panose="00000400000000000000" pitchFamily="2" charset="-78"/>
              </a:rPr>
              <a:t>کلستیرامین</a:t>
            </a:r>
          </a:p>
          <a:p>
            <a:pPr algn="just" rtl="1">
              <a:lnSpc>
                <a:spcPct val="160000"/>
              </a:lnSpc>
              <a:buFont typeface="Arial" panose="020B0604020202020204" pitchFamily="34" charset="0"/>
              <a:buChar char="•"/>
            </a:pPr>
            <a:r>
              <a:rPr lang="fa-IR" sz="2400" dirty="0" smtClean="0">
                <a:cs typeface="B Nazanin" panose="00000400000000000000" pitchFamily="2" charset="-78"/>
              </a:rPr>
              <a:t>کلستیپول</a:t>
            </a:r>
          </a:p>
          <a:p>
            <a:pPr algn="just" rtl="1">
              <a:lnSpc>
                <a:spcPct val="160000"/>
              </a:lnSpc>
              <a:buFont typeface="Arial" panose="020B0604020202020204" pitchFamily="34" charset="0"/>
              <a:buChar char="•"/>
            </a:pPr>
            <a:r>
              <a:rPr lang="fa-IR" sz="2400" dirty="0" smtClean="0">
                <a:cs typeface="B Nazanin" panose="00000400000000000000" pitchFamily="2" charset="-78"/>
              </a:rPr>
              <a:t>پنی سیلامین</a:t>
            </a:r>
          </a:p>
          <a:p>
            <a:pPr algn="just" rtl="1">
              <a:lnSpc>
                <a:spcPct val="160000"/>
              </a:lnSpc>
              <a:buFont typeface="Arial" panose="020B0604020202020204" pitchFamily="34" charset="0"/>
              <a:buChar char="•"/>
            </a:pPr>
            <a:r>
              <a:rPr lang="fa-IR" sz="2400" dirty="0" smtClean="0">
                <a:cs typeface="B Nazanin" panose="00000400000000000000" pitchFamily="2" charset="-78"/>
              </a:rPr>
              <a:t>سولفونامیدها</a:t>
            </a:r>
          </a:p>
          <a:p>
            <a:pPr algn="just" rtl="1">
              <a:lnSpc>
                <a:spcPct val="160000"/>
              </a:lnSpc>
              <a:buFont typeface="Arial" panose="020B0604020202020204" pitchFamily="34" charset="0"/>
              <a:buChar char="•"/>
            </a:pPr>
            <a:r>
              <a:rPr lang="fa-IR" sz="2400" dirty="0" smtClean="0">
                <a:cs typeface="B Nazanin" panose="00000400000000000000" pitchFamily="2" charset="-78"/>
              </a:rPr>
              <a:t>آنتی اسیدها</a:t>
            </a:r>
            <a:endParaRPr lang="fa-IR" sz="2400" dirty="0">
              <a:cs typeface="B Nazanin" panose="00000400000000000000" pitchFamily="2" charset="-78"/>
            </a:endParaRPr>
          </a:p>
          <a:p>
            <a:pPr algn="l" rtl="1"/>
            <a:endParaRPr lang="en-US" dirty="0"/>
          </a:p>
        </p:txBody>
      </p:sp>
    </p:spTree>
    <p:extLst>
      <p:ext uri="{BB962C8B-B14F-4D97-AF65-F5344CB8AC3E}">
        <p14:creationId xmlns:p14="http://schemas.microsoft.com/office/powerpoint/2010/main" val="3289377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461972"/>
          </a:xfrm>
        </p:spPr>
        <p:txBody>
          <a:bodyPr>
            <a:normAutofit/>
          </a:bodyPr>
          <a:lstStyle/>
          <a:p>
            <a:pPr algn="just" rtl="1">
              <a:lnSpc>
                <a:spcPct val="150000"/>
              </a:lnSpc>
            </a:pPr>
            <a:r>
              <a:rPr lang="fa-IR" sz="2400" dirty="0" smtClean="0">
                <a:cs typeface="B Nazanin" panose="00000400000000000000" pitchFamily="2" charset="-78"/>
              </a:rPr>
              <a:t>آمینوگلیکوزیدهای خوراکی(نئومایسین، کانامایسین، پارامومایسین)، کائولن پکتین، ضد سرطان ها(بلئومایسین، سیتارابین، سیکلوفسفامید، رکسوروبیسین، متوتروکسات، پروکاربازین و وین کریستین) کلستیرامین، کلستیپول، پنی سیلامین، سولفونامیدها بویژه سولفاسالازین و آنتی اسیدها با کاهش جذب گوارشی دیگوکسین ، غلظت آن در سرم کاهش و در نتیجه اثر آن را کاهش می دهند.</a:t>
            </a:r>
          </a:p>
          <a:p>
            <a:pPr algn="r" rtl="1"/>
            <a:endParaRPr lang="en-US" dirty="0"/>
          </a:p>
        </p:txBody>
      </p:sp>
    </p:spTree>
    <p:extLst>
      <p:ext uri="{BB962C8B-B14F-4D97-AF65-F5344CB8AC3E}">
        <p14:creationId xmlns:p14="http://schemas.microsoft.com/office/powerpoint/2010/main" val="236807692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157172"/>
          </a:xfrm>
        </p:spPr>
        <p:txBody>
          <a:bodyPr>
            <a:normAutofit/>
          </a:bodyPr>
          <a:lstStyle/>
          <a:p>
            <a:pPr algn="just" rtl="1">
              <a:lnSpc>
                <a:spcPct val="150000"/>
              </a:lnSpc>
            </a:pPr>
            <a:r>
              <a:rPr lang="fa-IR" sz="2400" dirty="0" smtClean="0">
                <a:cs typeface="B Nazanin" panose="00000400000000000000" pitchFamily="2" charset="-78"/>
              </a:rPr>
              <a:t>متوکلوپرامید : از طریق افزایش حرکات روده موجب انحلال ناقص دیگوکسین و در نتیجه کاهش جذب آن می شود.</a:t>
            </a:r>
          </a:p>
          <a:p>
            <a:pPr algn="just" rtl="1">
              <a:lnSpc>
                <a:spcPct val="150000"/>
              </a:lnSpc>
            </a:pPr>
            <a:r>
              <a:rPr lang="fa-IR" sz="2400" dirty="0" smtClean="0">
                <a:cs typeface="B Nazanin" panose="00000400000000000000" pitchFamily="2" charset="-78"/>
              </a:rPr>
              <a:t>فنی توئین: با القای آنزیم های متابولیزه کننده میکروزومی کبد و افزایش متابولیسم دیگوکسین غلظت سرمی این دارو را کاهش می دهد.</a:t>
            </a:r>
          </a:p>
          <a:p>
            <a:pPr algn="just" rtl="1">
              <a:lnSpc>
                <a:spcPct val="150000"/>
              </a:lnSpc>
            </a:pPr>
            <a:r>
              <a:rPr lang="fa-IR" sz="2400" dirty="0" smtClean="0">
                <a:cs typeface="B Nazanin" panose="00000400000000000000" pitchFamily="2" charset="-78"/>
              </a:rPr>
              <a:t>ریفامپین: القای آنزیم های کبد و کاهش غلظت و اثر دیگوکسین</a:t>
            </a:r>
          </a:p>
          <a:p>
            <a:pPr algn="just"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31403775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5300172"/>
          </a:xfrm>
        </p:spPr>
        <p:txBody>
          <a:bodyPr>
            <a:normAutofit lnSpcReduction="10000"/>
          </a:bodyPr>
          <a:lstStyle/>
          <a:p>
            <a:pPr algn="just" rtl="1">
              <a:lnSpc>
                <a:spcPct val="150000"/>
              </a:lnSpc>
            </a:pPr>
            <a:r>
              <a:rPr lang="fa-IR" sz="2400" dirty="0" smtClean="0">
                <a:cs typeface="B Nazanin" panose="00000400000000000000" pitchFamily="2" charset="-78"/>
              </a:rPr>
              <a:t>فرآورده های تیروئید( بویزه دکستروتیروکسین): در هیپوتیروئیدی حذف دیگوکسین از بدن کاهش یافته و منجر به افزایش احتمال بروز مسمومیت می شود اما در هیپر تیروئیدی عکس این مساله وجود دارد و این بیماران پاسخ کمتری به دیگوکسین نشان می دهند.</a:t>
            </a:r>
          </a:p>
          <a:p>
            <a:pPr algn="just" rtl="1">
              <a:lnSpc>
                <a:spcPct val="150000"/>
              </a:lnSpc>
            </a:pPr>
            <a:r>
              <a:rPr lang="fa-IR" sz="2400" dirty="0" smtClean="0">
                <a:solidFill>
                  <a:srgbClr val="FF0000"/>
                </a:solidFill>
                <a:cs typeface="B Titr" panose="00000700000000000000" pitchFamily="2" charset="-78"/>
              </a:rPr>
              <a:t>سالیسیلات ها</a:t>
            </a:r>
          </a:p>
          <a:p>
            <a:pPr algn="just" rtl="1">
              <a:lnSpc>
                <a:spcPct val="150000"/>
              </a:lnSpc>
            </a:pPr>
            <a:r>
              <a:rPr lang="fa-IR" sz="2400" dirty="0">
                <a:cs typeface="B Nazanin" panose="00000400000000000000" pitchFamily="2" charset="-78"/>
              </a:rPr>
              <a:t>سالیسیلات ها اثر داروهای زیر را افزایش می دهند</a:t>
            </a:r>
            <a:r>
              <a:rPr lang="fa-IR" sz="2400" dirty="0" smtClean="0">
                <a:cs typeface="B Nazanin" panose="00000400000000000000" pitchFamily="2" charset="-78"/>
              </a:rPr>
              <a:t>:</a:t>
            </a:r>
          </a:p>
          <a:p>
            <a:pPr algn="just" rtl="1">
              <a:lnSpc>
                <a:spcPct val="150000"/>
              </a:lnSpc>
            </a:pPr>
            <a:r>
              <a:rPr lang="fa-IR" sz="2400" dirty="0" smtClean="0">
                <a:cs typeface="B Nazanin" panose="00000400000000000000" pitchFamily="2" charset="-78"/>
              </a:rPr>
              <a:t>ضد انعقادهای خوراکی: سالیسیلات ها با کاهش تجمع پلاکت ها و ایجاد</a:t>
            </a:r>
          </a:p>
          <a:p>
            <a:pPr algn="just" rtl="1">
              <a:lnSpc>
                <a:spcPct val="150000"/>
              </a:lnSpc>
            </a:pPr>
            <a:r>
              <a:rPr lang="fa-IR" sz="2400" dirty="0" smtClean="0">
                <a:cs typeface="B Nazanin" panose="00000400000000000000" pitchFamily="2" charset="-78"/>
              </a:rPr>
              <a:t>خونریزی(افزایش زمان پروترومبین) اثر ضد انعقادها را افزایش           می دهند. </a:t>
            </a:r>
            <a:endParaRPr lang="en-US" sz="2400" dirty="0">
              <a:cs typeface="B Nazanin" panose="00000400000000000000" pitchFamily="2" charset="-78"/>
            </a:endParaRPr>
          </a:p>
        </p:txBody>
      </p:sp>
    </p:spTree>
    <p:extLst>
      <p:ext uri="{BB962C8B-B14F-4D97-AF65-F5344CB8AC3E}">
        <p14:creationId xmlns:p14="http://schemas.microsoft.com/office/powerpoint/2010/main" val="334045311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842972"/>
          </a:xfrm>
        </p:spPr>
        <p:txBody>
          <a:bodyPr>
            <a:normAutofit/>
          </a:bodyPr>
          <a:lstStyle/>
          <a:p>
            <a:pPr algn="just" rtl="1">
              <a:lnSpc>
                <a:spcPct val="150000"/>
              </a:lnSpc>
            </a:pPr>
            <a:r>
              <a:rPr lang="fa-IR" sz="2400" dirty="0" smtClean="0">
                <a:cs typeface="B Nazanin" panose="00000400000000000000" pitchFamily="2" charset="-78"/>
              </a:rPr>
              <a:t>ضد یابت های خوراکی: سالیسیلات ها از طریق جابجایی ضد دیابت های خوراکی از جایگاه های اتصال پروتئینی شان موجب افزایش اثرات هیپوگلیسیمی این داروها می شوند.</a:t>
            </a:r>
          </a:p>
          <a:p>
            <a:pPr algn="just" rtl="1">
              <a:lnSpc>
                <a:spcPct val="150000"/>
              </a:lnSpc>
            </a:pPr>
            <a:r>
              <a:rPr lang="fa-IR" sz="2400" dirty="0" smtClean="0">
                <a:cs typeface="B Nazanin" panose="00000400000000000000" pitchFamily="2" charset="-78"/>
              </a:rPr>
              <a:t>متوترکسات: سالیسیلات ها با جابجایی متوتروکسات از </a:t>
            </a:r>
            <a:r>
              <a:rPr lang="fa-IR" sz="2400" dirty="0">
                <a:cs typeface="B Nazanin" panose="00000400000000000000" pitchFamily="2" charset="-78"/>
              </a:rPr>
              <a:t>جایگاه های اتصال </a:t>
            </a:r>
            <a:r>
              <a:rPr lang="fa-IR" sz="2400" dirty="0" smtClean="0">
                <a:cs typeface="B Nazanin" panose="00000400000000000000" pitchFamily="2" charset="-78"/>
              </a:rPr>
              <a:t>شان به پروتئین های پلاسما، غلظت سرمی و در نتیجه اثرآن را افزایش می دهند.</a:t>
            </a:r>
            <a:endParaRPr lang="fa-IR" sz="2400" dirty="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244578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919172"/>
          </a:xfrm>
        </p:spPr>
        <p:txBody>
          <a:bodyPr/>
          <a:lstStyle/>
          <a:p>
            <a:pPr algn="r" rtl="1">
              <a:lnSpc>
                <a:spcPct val="150000"/>
              </a:lnSpc>
            </a:pPr>
            <a:r>
              <a:rPr lang="fa-IR" sz="2400" dirty="0" smtClean="0">
                <a:solidFill>
                  <a:srgbClr val="FF0000"/>
                </a:solidFill>
                <a:cs typeface="B Titr" panose="00000700000000000000" pitchFamily="2" charset="-78"/>
              </a:rPr>
              <a:t>بیمارانی که بشتر در معرض تداخل دارویی هستند عبارتند از:</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 مسن</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 مبتلا به امراض شدید</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 مبتلا به امراض ناپایدار</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 وابسته به دارودرمانی دائمی</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 مبتلا به بیماری کلیوی و کبدی</a:t>
            </a:r>
          </a:p>
          <a:p>
            <a:pPr algn="just" rtl="1">
              <a:lnSpc>
                <a:spcPct val="150000"/>
              </a:lnSpc>
              <a:buFont typeface="Arial" panose="020B0604020202020204" pitchFamily="34" charset="0"/>
              <a:buChar char="•"/>
            </a:pPr>
            <a:r>
              <a:rPr lang="fa-IR" sz="2400" dirty="0" smtClean="0">
                <a:cs typeface="B Nazanin" panose="00000400000000000000" pitchFamily="2" charset="-78"/>
              </a:rPr>
              <a:t>بیمارانی که توسط پزشکان متعدد، تحت درمان هستند.</a:t>
            </a:r>
            <a:endParaRPr lang="en-US" sz="2400" dirty="0">
              <a:cs typeface="B Nazanin" panose="00000400000000000000" pitchFamily="2" charset="-78"/>
            </a:endParaRPr>
          </a:p>
        </p:txBody>
      </p:sp>
    </p:spTree>
    <p:extLst>
      <p:ext uri="{BB962C8B-B14F-4D97-AF65-F5344CB8AC3E}">
        <p14:creationId xmlns:p14="http://schemas.microsoft.com/office/powerpoint/2010/main" val="74916239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157172"/>
          </a:xfrm>
        </p:spPr>
        <p:txBody>
          <a:bodyPr>
            <a:noAutofit/>
          </a:bodyPr>
          <a:lstStyle/>
          <a:p>
            <a:pPr algn="just" rtl="1">
              <a:lnSpc>
                <a:spcPct val="150000"/>
              </a:lnSpc>
            </a:pPr>
            <a:r>
              <a:rPr lang="fa-IR" sz="2400" dirty="0" smtClean="0">
                <a:cs typeface="B Nazanin" panose="00000400000000000000" pitchFamily="2" charset="-78"/>
              </a:rPr>
              <a:t>مهارکننده های کربنیک انهیدراز: سالیسیلات ها از طریق جابجایی مهار کننده های کربنیک اسید از جایگاه های اتصال پروتئین و همچنین کاهش دفع کلیوی آنها موجب افزایش غلظت سرمی این داروها و احتمال بروز اسیدوز متابولیک می گردند.از طرف دیگر مهارکننده ها با کاهش </a:t>
            </a:r>
            <a:r>
              <a:rPr lang="en-US" sz="2200" dirty="0" smtClean="0">
                <a:cs typeface="B Nazanin" panose="00000400000000000000" pitchFamily="2" charset="-78"/>
              </a:rPr>
              <a:t>PH</a:t>
            </a:r>
            <a:r>
              <a:rPr lang="en-US" sz="2400" dirty="0" smtClean="0">
                <a:cs typeface="B Nazanin" panose="00000400000000000000" pitchFamily="2" charset="-78"/>
              </a:rPr>
              <a:t> </a:t>
            </a:r>
            <a:r>
              <a:rPr lang="fa-IR" sz="2400" dirty="0" smtClean="0">
                <a:cs typeface="B Nazanin" panose="00000400000000000000" pitchFamily="2" charset="-78"/>
              </a:rPr>
              <a:t> پلاسما و ایجاد اسیدوز موجب می شوند سالیسیلات ها به فرم یونیزه در آمده و بهتر به </a:t>
            </a:r>
            <a:r>
              <a:rPr lang="en-US" sz="2200" dirty="0" smtClean="0">
                <a:cs typeface="B Nazanin" panose="00000400000000000000" pitchFamily="2" charset="-78"/>
              </a:rPr>
              <a:t>CNS</a:t>
            </a:r>
            <a:r>
              <a:rPr lang="en-US" sz="2400" dirty="0" smtClean="0">
                <a:cs typeface="B Nazanin" panose="00000400000000000000" pitchFamily="2" charset="-78"/>
              </a:rPr>
              <a:t> </a:t>
            </a:r>
            <a:r>
              <a:rPr lang="fa-IR" sz="2400" dirty="0" smtClean="0">
                <a:cs typeface="B Nazanin" panose="00000400000000000000" pitchFamily="2" charset="-78"/>
              </a:rPr>
              <a:t>و سایر بافت ها راه یابند و سمیت ایجاد نمایند.</a:t>
            </a:r>
            <a:endParaRPr lang="en-US" sz="2400" dirty="0">
              <a:cs typeface="B Nazanin" panose="00000400000000000000" pitchFamily="2" charset="-78"/>
            </a:endParaRPr>
          </a:p>
        </p:txBody>
      </p:sp>
    </p:spTree>
    <p:extLst>
      <p:ext uri="{BB962C8B-B14F-4D97-AF65-F5344CB8AC3E}">
        <p14:creationId xmlns:p14="http://schemas.microsoft.com/office/powerpoint/2010/main" val="17119791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5147772"/>
          </a:xfrm>
        </p:spPr>
        <p:txBody>
          <a:bodyPr>
            <a:normAutofit lnSpcReduction="10000"/>
          </a:bodyPr>
          <a:lstStyle/>
          <a:p>
            <a:pPr algn="just" rtl="1">
              <a:lnSpc>
                <a:spcPct val="150000"/>
              </a:lnSpc>
            </a:pPr>
            <a:r>
              <a:rPr lang="fa-IR" sz="2400" dirty="0" smtClean="0">
                <a:cs typeface="B Nazanin" panose="00000400000000000000" pitchFamily="2" charset="-78"/>
              </a:rPr>
              <a:t>والپروئیک اسید : سالیسیلات ها از طریق جابجایی از جایگاه های اتصال پروتئینی و نیز کاهش متابولیسم کبدی باعث افزایش سطح آزاد والپروئیک اسید می شوند.</a:t>
            </a:r>
          </a:p>
          <a:p>
            <a:pPr algn="just" rtl="1">
              <a:lnSpc>
                <a:spcPct val="150000"/>
              </a:lnSpc>
            </a:pPr>
            <a:r>
              <a:rPr lang="fa-IR" sz="2400" dirty="0" smtClean="0">
                <a:solidFill>
                  <a:srgbClr val="FF0000"/>
                </a:solidFill>
                <a:cs typeface="B Titr" panose="00000700000000000000" pitchFamily="2" charset="-78"/>
              </a:rPr>
              <a:t>سالیسیلات ها اثر داروهای زیر را کاهش می دهند:</a:t>
            </a:r>
          </a:p>
          <a:p>
            <a:pPr algn="just" rtl="1">
              <a:lnSpc>
                <a:spcPct val="150000"/>
              </a:lnSpc>
            </a:pPr>
            <a:r>
              <a:rPr lang="fa-IR" sz="2400" dirty="0" smtClean="0">
                <a:cs typeface="B Nazanin" panose="00000400000000000000" pitchFamily="2" charset="-78"/>
              </a:rPr>
              <a:t>پروبنسید: پروبنسید با کاهش دفع لوله ای اسیداوریک و ایجاد اوریسیمی موجب افزایش غلظت </a:t>
            </a:r>
            <a:r>
              <a:rPr lang="fa-IR" sz="2400" dirty="0">
                <a:cs typeface="B Nazanin" panose="00000400000000000000" pitchFamily="2" charset="-78"/>
              </a:rPr>
              <a:t>سالیسیلات ها </a:t>
            </a:r>
            <a:r>
              <a:rPr lang="fa-IR" sz="2400" dirty="0" smtClean="0">
                <a:cs typeface="B Nazanin" panose="00000400000000000000" pitchFamily="2" charset="-78"/>
              </a:rPr>
              <a:t>در اثر مصرف طولانی مدت و با مقادیر متوسط تا زیاد موجب وقفه فعالیت اوریکوزوریک پروبنسید می شوند.</a:t>
            </a:r>
          </a:p>
          <a:p>
            <a:pPr algn="just" rtl="1">
              <a:lnSpc>
                <a:spcPct val="150000"/>
              </a:lnSpc>
            </a:pPr>
            <a:r>
              <a:rPr lang="fa-IR" sz="2400" dirty="0" smtClean="0">
                <a:cs typeface="B Nazanin" panose="00000400000000000000" pitchFamily="2" charset="-78"/>
              </a:rPr>
              <a:t>پروپرانولول: در بتا بلاکرها اشاره شد.</a:t>
            </a:r>
          </a:p>
          <a:p>
            <a:pPr algn="just" rtl="1">
              <a:lnSpc>
                <a:spcPct val="150000"/>
              </a:lnSpc>
            </a:pPr>
            <a:endParaRPr lang="fa-IR" sz="2400" dirty="0" smtClean="0">
              <a:cs typeface="B Nazanin" panose="00000400000000000000" pitchFamily="2" charset="-78"/>
            </a:endParaRPr>
          </a:p>
          <a:p>
            <a:pPr algn="just"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186835155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309572"/>
          </a:xfrm>
        </p:spPr>
        <p:txBody>
          <a:bodyPr>
            <a:normAutofit/>
          </a:bodyPr>
          <a:lstStyle/>
          <a:p>
            <a:pPr algn="just" rtl="1">
              <a:lnSpc>
                <a:spcPct val="150000"/>
              </a:lnSpc>
            </a:pPr>
            <a:r>
              <a:rPr lang="fa-IR" sz="2400" dirty="0" smtClean="0">
                <a:cs typeface="B Nazanin" panose="00000400000000000000" pitchFamily="2" charset="-78"/>
              </a:rPr>
              <a:t>سولفین پیرازون: این دارو با افزایش غلظت پلاسمایی سالیسیلات ها موجب طولانی شدن نیمه عمر، اثرات درمانی و مسمومیت آنها می گردد.از طرف دیگر </a:t>
            </a:r>
            <a:r>
              <a:rPr lang="fa-IR" sz="2400" dirty="0">
                <a:cs typeface="B Nazanin" panose="00000400000000000000" pitchFamily="2" charset="-78"/>
              </a:rPr>
              <a:t>سالیسیلات </a:t>
            </a:r>
            <a:r>
              <a:rPr lang="fa-IR" sz="2400" dirty="0" smtClean="0">
                <a:cs typeface="B Nazanin" panose="00000400000000000000" pitchFamily="2" charset="-78"/>
              </a:rPr>
              <a:t>ها از طریق وقفه اثر مهارکننده سولفین پیرازون بر بازجذب توبولی اسید اوریک موجب تجمع اسید اوریک در بدن و در نتیجه کاهش اثر اوریکوزوریک آن می شوند.</a:t>
            </a:r>
          </a:p>
          <a:p>
            <a:pPr algn="just" rtl="1">
              <a:lnSpc>
                <a:spcPct val="150000"/>
              </a:lnSpc>
            </a:pPr>
            <a:r>
              <a:rPr lang="fa-IR" sz="2400" dirty="0" smtClean="0">
                <a:cs typeface="B Nazanin" panose="00000400000000000000" pitchFamily="2" charset="-78"/>
              </a:rPr>
              <a:t>اسپیرونولاکتون : مکانیسم تداخل نا مشخص است.</a:t>
            </a:r>
            <a:endParaRPr lang="en-US" sz="2400" dirty="0">
              <a:cs typeface="B Nazanin" panose="00000400000000000000" pitchFamily="2" charset="-78"/>
            </a:endParaRPr>
          </a:p>
        </p:txBody>
      </p:sp>
    </p:spTree>
    <p:extLst>
      <p:ext uri="{BB962C8B-B14F-4D97-AF65-F5344CB8AC3E}">
        <p14:creationId xmlns:p14="http://schemas.microsoft.com/office/powerpoint/2010/main" val="396902640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157172"/>
          </a:xfrm>
        </p:spPr>
        <p:txBody>
          <a:bodyPr>
            <a:normAutofit/>
          </a:bodyPr>
          <a:lstStyle/>
          <a:p>
            <a:pPr algn="just" rtl="1">
              <a:lnSpc>
                <a:spcPct val="150000"/>
              </a:lnSpc>
            </a:pPr>
            <a:r>
              <a:rPr lang="fa-IR" sz="2400" dirty="0" smtClean="0">
                <a:solidFill>
                  <a:srgbClr val="FF0000"/>
                </a:solidFill>
                <a:cs typeface="B Titr" panose="00000700000000000000" pitchFamily="2" charset="-78"/>
              </a:rPr>
              <a:t>مصرف سالیسیلات ها با داروهای زیر منجر به تشدید سمیت آنها        می شود:</a:t>
            </a:r>
          </a:p>
          <a:p>
            <a:pPr algn="just" rtl="1">
              <a:lnSpc>
                <a:spcPct val="150000"/>
              </a:lnSpc>
            </a:pPr>
            <a:r>
              <a:rPr lang="fa-IR" sz="2400" dirty="0" smtClean="0">
                <a:cs typeface="B Nazanin" panose="00000400000000000000" pitchFamily="2" charset="-78"/>
              </a:rPr>
              <a:t>ضد التهاب های غیر استروئیدی: با کاهش متابولیسم سالیسیلات ها غلظت سرمی و در نتیجه اثر آن را افزایش می دهند.</a:t>
            </a:r>
          </a:p>
          <a:p>
            <a:pPr algn="just" rtl="1">
              <a:lnSpc>
                <a:spcPct val="150000"/>
              </a:lnSpc>
            </a:pPr>
            <a:r>
              <a:rPr lang="fa-IR" sz="2400" dirty="0" smtClean="0">
                <a:cs typeface="B Nazanin" panose="00000400000000000000" pitchFamily="2" charset="-78"/>
              </a:rPr>
              <a:t>فنیل بوتازون: با کاهش دفع توبولی اسید اوریک موجب افزایش غلظت پلاسمایی سالیسیلات ها و نیز طولانی شدن نیمه عمر ، اثرات درمانی و مسمومیت با آنها می شود.</a:t>
            </a:r>
            <a:endParaRPr lang="en-US" sz="2400" dirty="0">
              <a:cs typeface="B Nazanin" panose="00000400000000000000" pitchFamily="2" charset="-78"/>
            </a:endParaRPr>
          </a:p>
        </p:txBody>
      </p:sp>
    </p:spTree>
    <p:extLst>
      <p:ext uri="{BB962C8B-B14F-4D97-AF65-F5344CB8AC3E}">
        <p14:creationId xmlns:p14="http://schemas.microsoft.com/office/powerpoint/2010/main" val="329478098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1100628"/>
            <a:ext cx="7520940" cy="5071572"/>
          </a:xfrm>
        </p:spPr>
        <p:txBody>
          <a:bodyPr>
            <a:normAutofit lnSpcReduction="10000"/>
          </a:bodyPr>
          <a:lstStyle/>
          <a:p>
            <a:pPr algn="just" rtl="1">
              <a:lnSpc>
                <a:spcPct val="150000"/>
              </a:lnSpc>
            </a:pPr>
            <a:r>
              <a:rPr lang="fa-IR" sz="2600" dirty="0">
                <a:solidFill>
                  <a:srgbClr val="FF0000"/>
                </a:solidFill>
                <a:cs typeface="B Titr" panose="00000700000000000000" pitchFamily="2" charset="-78"/>
              </a:rPr>
              <a:t>داروهای زیر با عث افزایش اثر </a:t>
            </a:r>
            <a:r>
              <a:rPr lang="fa-IR" sz="2600" dirty="0" smtClean="0">
                <a:solidFill>
                  <a:srgbClr val="FF0000"/>
                </a:solidFill>
                <a:cs typeface="B Titr" panose="00000700000000000000" pitchFamily="2" charset="-78"/>
              </a:rPr>
              <a:t>سالیسیلات ها می </a:t>
            </a:r>
            <a:r>
              <a:rPr lang="fa-IR" sz="2600" dirty="0">
                <a:solidFill>
                  <a:srgbClr val="FF0000"/>
                </a:solidFill>
                <a:cs typeface="B Titr" panose="00000700000000000000" pitchFamily="2" charset="-78"/>
              </a:rPr>
              <a:t>شوند</a:t>
            </a:r>
            <a:r>
              <a:rPr lang="fa-IR" sz="2600" dirty="0" smtClean="0">
                <a:solidFill>
                  <a:srgbClr val="FF0000"/>
                </a:solidFill>
                <a:cs typeface="B Titr" panose="00000700000000000000" pitchFamily="2" charset="-78"/>
              </a:rPr>
              <a:t>:</a:t>
            </a:r>
          </a:p>
          <a:p>
            <a:pPr algn="just" rtl="1">
              <a:lnSpc>
                <a:spcPct val="150000"/>
              </a:lnSpc>
            </a:pPr>
            <a:r>
              <a:rPr lang="fa-IR" sz="2400" dirty="0" smtClean="0">
                <a:cs typeface="B Nazanin" panose="00000400000000000000" pitchFamily="2" charset="-78"/>
              </a:rPr>
              <a:t>فنیل بوتازون</a:t>
            </a:r>
          </a:p>
          <a:p>
            <a:pPr algn="just" rtl="1">
              <a:lnSpc>
                <a:spcPct val="150000"/>
              </a:lnSpc>
            </a:pPr>
            <a:r>
              <a:rPr lang="fa-IR" sz="2400" dirty="0" smtClean="0">
                <a:cs typeface="B Nazanin" panose="00000400000000000000" pitchFamily="2" charset="-78"/>
              </a:rPr>
              <a:t>پروبنسید</a:t>
            </a:r>
          </a:p>
          <a:p>
            <a:pPr algn="just" rtl="1">
              <a:lnSpc>
                <a:spcPct val="150000"/>
              </a:lnSpc>
            </a:pPr>
            <a:r>
              <a:rPr lang="fa-IR" sz="2400" dirty="0" smtClean="0">
                <a:cs typeface="B Nazanin" panose="00000400000000000000" pitchFamily="2" charset="-78"/>
              </a:rPr>
              <a:t>سولفین پیرازون</a:t>
            </a:r>
          </a:p>
          <a:p>
            <a:pPr algn="just" rtl="1">
              <a:lnSpc>
                <a:spcPct val="150000"/>
              </a:lnSpc>
            </a:pPr>
            <a:r>
              <a:rPr lang="fa-IR" sz="2400" dirty="0" smtClean="0">
                <a:cs typeface="B Nazanin" panose="00000400000000000000" pitchFamily="2" charset="-78"/>
              </a:rPr>
              <a:t>مهار کننده های کربنیک انهیدراز </a:t>
            </a:r>
          </a:p>
          <a:p>
            <a:pPr algn="just" rtl="1">
              <a:lnSpc>
                <a:spcPct val="150000"/>
              </a:lnSpc>
            </a:pPr>
            <a:r>
              <a:rPr lang="fa-IR" sz="2400" dirty="0" smtClean="0">
                <a:cs typeface="B Nazanin" panose="00000400000000000000" pitchFamily="2" charset="-78"/>
              </a:rPr>
              <a:t>ناپروکسن</a:t>
            </a:r>
          </a:p>
          <a:p>
            <a:pPr algn="just" rtl="1">
              <a:lnSpc>
                <a:spcPct val="150000"/>
              </a:lnSpc>
            </a:pPr>
            <a:r>
              <a:rPr lang="fa-IR" sz="2400" dirty="0" smtClean="0">
                <a:cs typeface="B Nazanin" panose="00000400000000000000" pitchFamily="2" charset="-78"/>
              </a:rPr>
              <a:t>تیوپنتال</a:t>
            </a:r>
          </a:p>
          <a:p>
            <a:pPr algn="just" rtl="1">
              <a:lnSpc>
                <a:spcPct val="150000"/>
              </a:lnSpc>
            </a:pPr>
            <a:r>
              <a:rPr lang="fa-IR" sz="2400" dirty="0" smtClean="0">
                <a:cs typeface="B Nazanin" panose="00000400000000000000" pitchFamily="2" charset="-78"/>
              </a:rPr>
              <a:t>تیروکسین</a:t>
            </a:r>
            <a:endParaRPr lang="fa-IR" sz="2400" dirty="0">
              <a:cs typeface="B Nazanin" panose="00000400000000000000" pitchFamily="2" charset="-78"/>
            </a:endParaRPr>
          </a:p>
        </p:txBody>
      </p:sp>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59496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842972"/>
          </a:xfrm>
        </p:spPr>
        <p:txBody>
          <a:bodyPr>
            <a:normAutofit lnSpcReduction="10000"/>
          </a:bodyPr>
          <a:lstStyle/>
          <a:p>
            <a:pPr algn="just" rtl="1">
              <a:lnSpc>
                <a:spcPct val="150000"/>
              </a:lnSpc>
            </a:pPr>
            <a:r>
              <a:rPr lang="fa-IR" sz="2400" dirty="0">
                <a:solidFill>
                  <a:srgbClr val="FF0000"/>
                </a:solidFill>
                <a:cs typeface="B Titr" panose="00000700000000000000" pitchFamily="2" charset="-78"/>
              </a:rPr>
              <a:t>داروهای زیر با عث </a:t>
            </a:r>
            <a:r>
              <a:rPr lang="fa-IR" sz="2400" dirty="0" smtClean="0">
                <a:solidFill>
                  <a:srgbClr val="FF0000"/>
                </a:solidFill>
                <a:cs typeface="B Titr" panose="00000700000000000000" pitchFamily="2" charset="-78"/>
              </a:rPr>
              <a:t>کاهش </a:t>
            </a:r>
            <a:r>
              <a:rPr lang="fa-IR" sz="2400" dirty="0">
                <a:solidFill>
                  <a:srgbClr val="FF0000"/>
                </a:solidFill>
                <a:cs typeface="B Titr" panose="00000700000000000000" pitchFamily="2" charset="-78"/>
              </a:rPr>
              <a:t>اثر سالیسیلات ها می شوند</a:t>
            </a:r>
            <a:r>
              <a:rPr lang="fa-IR" sz="2400" dirty="0" smtClean="0">
                <a:solidFill>
                  <a:srgbClr val="FF0000"/>
                </a:solidFill>
                <a:cs typeface="B Titr" panose="00000700000000000000" pitchFamily="2" charset="-78"/>
              </a:rPr>
              <a:t>:</a:t>
            </a:r>
          </a:p>
          <a:p>
            <a:pPr algn="just" rtl="1">
              <a:lnSpc>
                <a:spcPct val="150000"/>
              </a:lnSpc>
            </a:pPr>
            <a:r>
              <a:rPr lang="fa-IR" sz="2400" dirty="0" smtClean="0">
                <a:cs typeface="B Nazanin" panose="00000400000000000000" pitchFamily="2" charset="-78"/>
              </a:rPr>
              <a:t>آنتی اسیدها</a:t>
            </a:r>
          </a:p>
          <a:p>
            <a:pPr algn="just" rtl="1">
              <a:lnSpc>
                <a:spcPct val="150000"/>
              </a:lnSpc>
            </a:pPr>
            <a:r>
              <a:rPr lang="fa-IR" sz="2400" dirty="0" smtClean="0">
                <a:cs typeface="B Nazanin" panose="00000400000000000000" pitchFamily="2" charset="-78"/>
              </a:rPr>
              <a:t>ترکیبات قلیایی کننده ادرار</a:t>
            </a:r>
          </a:p>
          <a:p>
            <a:pPr algn="just" rtl="1">
              <a:lnSpc>
                <a:spcPct val="150000"/>
              </a:lnSpc>
            </a:pPr>
            <a:r>
              <a:rPr lang="fa-IR" sz="2400" dirty="0" smtClean="0">
                <a:cs typeface="B Nazanin" panose="00000400000000000000" pitchFamily="2" charset="-78"/>
              </a:rPr>
              <a:t>کورتیکوستروئیدها</a:t>
            </a:r>
          </a:p>
          <a:p>
            <a:pPr algn="just" rtl="1">
              <a:lnSpc>
                <a:spcPct val="150000"/>
              </a:lnSpc>
            </a:pPr>
            <a:r>
              <a:rPr lang="fa-IR" sz="2400" dirty="0" smtClean="0">
                <a:solidFill>
                  <a:srgbClr val="FF0000"/>
                </a:solidFill>
                <a:cs typeface="B Titr" panose="00000700000000000000" pitchFamily="2" charset="-78"/>
              </a:rPr>
              <a:t>استعمال سیگار ممکن است اثر داروهای زیر را کاهش دهد:</a:t>
            </a:r>
          </a:p>
          <a:p>
            <a:pPr algn="just" rtl="1">
              <a:lnSpc>
                <a:spcPct val="150000"/>
              </a:lnSpc>
            </a:pPr>
            <a:r>
              <a:rPr lang="fa-IR" sz="2400" dirty="0">
                <a:cs typeface="B Nazanin" panose="00000400000000000000" pitchFamily="2" charset="-78"/>
              </a:rPr>
              <a:t>انسولین:استعمال سیگار سطح هورمون هایی که </a:t>
            </a:r>
            <a:r>
              <a:rPr lang="fa-IR" sz="2400" dirty="0" smtClean="0">
                <a:cs typeface="B Nazanin" panose="00000400000000000000" pitchFamily="2" charset="-78"/>
              </a:rPr>
              <a:t>با </a:t>
            </a:r>
            <a:r>
              <a:rPr lang="fa-IR" sz="2400" dirty="0">
                <a:cs typeface="B Nazanin" panose="00000400000000000000" pitchFamily="2" charset="-78"/>
              </a:rPr>
              <a:t>اثرات انسولین مقابله می نمایند را افزایش می دهد و در نتیجه منجر به کاهش اثرات آن می گردند</a:t>
            </a:r>
            <a:r>
              <a:rPr lang="fa-IR" sz="2400" dirty="0" smtClean="0">
                <a:cs typeface="B Titr" panose="00000700000000000000" pitchFamily="2" charset="-78"/>
              </a:rPr>
              <a:t>.</a:t>
            </a:r>
            <a:endParaRPr lang="fa-IR" sz="2400" dirty="0">
              <a:cs typeface="B Titr" panose="00000700000000000000" pitchFamily="2" charset="-78"/>
            </a:endParaRPr>
          </a:p>
        </p:txBody>
      </p:sp>
    </p:spTree>
    <p:extLst>
      <p:ext uri="{BB962C8B-B14F-4D97-AF65-F5344CB8AC3E}">
        <p14:creationId xmlns:p14="http://schemas.microsoft.com/office/powerpoint/2010/main" val="344891214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762000"/>
            <a:ext cx="7520940" cy="4419600"/>
          </a:xfrm>
        </p:spPr>
        <p:txBody>
          <a:bodyPr>
            <a:normAutofit/>
          </a:bodyPr>
          <a:lstStyle/>
          <a:p>
            <a:pPr algn="just" rtl="1">
              <a:lnSpc>
                <a:spcPct val="150000"/>
              </a:lnSpc>
            </a:pPr>
            <a:r>
              <a:rPr lang="fa-IR" sz="2400" dirty="0" smtClean="0">
                <a:cs typeface="B Nazanin" panose="00000400000000000000" pitchFamily="2" charset="-78"/>
              </a:rPr>
              <a:t>بنزودیازپین ها، پنتازوسین، پروپوکسی فن، تئوفیلین، ضد افسردگی های سه حلقه ای، فنوتیازین </a:t>
            </a:r>
            <a:r>
              <a:rPr lang="fa-IR" sz="2400" dirty="0">
                <a:cs typeface="B Nazanin" panose="00000400000000000000" pitchFamily="2" charset="-78"/>
              </a:rPr>
              <a:t>ها</a:t>
            </a:r>
          </a:p>
          <a:p>
            <a:pPr algn="just" rtl="1">
              <a:lnSpc>
                <a:spcPct val="150000"/>
              </a:lnSpc>
            </a:pPr>
            <a:r>
              <a:rPr lang="fa-IR" sz="2400" dirty="0">
                <a:cs typeface="B Nazanin" panose="00000400000000000000" pitchFamily="2" charset="-78"/>
              </a:rPr>
              <a:t>برخی از ترکیبات موجود در تنباکوی سیگار(هیدروکربن های چند حلقه </a:t>
            </a:r>
            <a:r>
              <a:rPr lang="fa-IR" sz="2400" dirty="0" smtClean="0">
                <a:cs typeface="B Nazanin" panose="00000400000000000000" pitchFamily="2" charset="-78"/>
              </a:rPr>
              <a:t>ای </a:t>
            </a:r>
            <a:r>
              <a:rPr lang="fa-IR" sz="2400" dirty="0">
                <a:cs typeface="B Nazanin" panose="00000400000000000000" pitchFamily="2" charset="-78"/>
              </a:rPr>
              <a:t>از جمله </a:t>
            </a:r>
            <a:r>
              <a:rPr lang="fa-IR" sz="2400" dirty="0" smtClean="0">
                <a:cs typeface="B Nazanin" panose="00000400000000000000" pitchFamily="2" charset="-78"/>
              </a:rPr>
              <a:t>بنزوپیرین)القا کننده قوی آنزیم های میکروزومی کبدی می باشند و موجب افزایش متابولیسم داروی فوق و کاهش اثرات آنها می شوند.</a:t>
            </a:r>
            <a:endParaRPr lang="en-US" sz="2400" dirty="0">
              <a:cs typeface="B Nazanin" panose="00000400000000000000" pitchFamily="2" charset="-78"/>
            </a:endParaRPr>
          </a:p>
        </p:txBody>
      </p:sp>
    </p:spTree>
    <p:extLst>
      <p:ext uri="{BB962C8B-B14F-4D97-AF65-F5344CB8AC3E}">
        <p14:creationId xmlns:p14="http://schemas.microsoft.com/office/powerpoint/2010/main" val="174736002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5604972"/>
          </a:xfrm>
        </p:spPr>
        <p:txBody>
          <a:bodyPr/>
          <a:lstStyle/>
          <a:p>
            <a:pPr algn="r" rtl="1">
              <a:lnSpc>
                <a:spcPct val="150000"/>
              </a:lnSpc>
            </a:pPr>
            <a:r>
              <a:rPr lang="fa-IR" sz="2400" dirty="0">
                <a:solidFill>
                  <a:srgbClr val="FF0000"/>
                </a:solidFill>
                <a:cs typeface="B Titr" panose="00000700000000000000" pitchFamily="2" charset="-78"/>
              </a:rPr>
              <a:t>استعمال سیگار </a:t>
            </a:r>
            <a:r>
              <a:rPr lang="fa-IR" sz="2400" dirty="0" smtClean="0">
                <a:solidFill>
                  <a:srgbClr val="FF0000"/>
                </a:solidFill>
                <a:cs typeface="B Titr" panose="00000700000000000000" pitchFamily="2" charset="-78"/>
              </a:rPr>
              <a:t>بروز عوارض قلبی- عروقی ناشی از داروهای زیر </a:t>
            </a:r>
            <a:r>
              <a:rPr lang="fa-IR" sz="2400" dirty="0">
                <a:solidFill>
                  <a:srgbClr val="FF0000"/>
                </a:solidFill>
                <a:cs typeface="B Titr" panose="00000700000000000000" pitchFamily="2" charset="-78"/>
              </a:rPr>
              <a:t>را </a:t>
            </a:r>
            <a:r>
              <a:rPr lang="fa-IR" sz="2400" dirty="0" smtClean="0">
                <a:solidFill>
                  <a:srgbClr val="FF0000"/>
                </a:solidFill>
                <a:cs typeface="B Titr" panose="00000700000000000000" pitchFamily="2" charset="-78"/>
              </a:rPr>
              <a:t>افزایش می دهد:</a:t>
            </a:r>
          </a:p>
          <a:p>
            <a:pPr algn="just" rtl="1">
              <a:lnSpc>
                <a:spcPct val="150000"/>
              </a:lnSpc>
            </a:pPr>
            <a:r>
              <a:rPr lang="fa-IR" sz="2400" dirty="0" smtClean="0">
                <a:cs typeface="B Nazanin" panose="00000400000000000000" pitchFamily="2" charset="-78"/>
              </a:rPr>
              <a:t>استروژن ها، کنتراسپتیوهای خوراکی</a:t>
            </a:r>
            <a:endParaRPr lang="fa-IR" sz="2400" dirty="0">
              <a:cs typeface="B Nazanin" panose="00000400000000000000" pitchFamily="2" charset="-78"/>
            </a:endParaRPr>
          </a:p>
          <a:p>
            <a:pPr algn="just" rtl="1">
              <a:lnSpc>
                <a:spcPct val="150000"/>
              </a:lnSpc>
            </a:pPr>
            <a:r>
              <a:rPr lang="fa-IR" sz="2400" dirty="0">
                <a:cs typeface="B Nazanin" panose="00000400000000000000" pitchFamily="2" charset="-78"/>
              </a:rPr>
              <a:t>استعمال سیگار احتمال بروز عوارض قلبی- عروقی(حمله قلبی و تشکیل لخته خونی) ناشی از </a:t>
            </a:r>
            <a:r>
              <a:rPr lang="fa-IR" sz="2400" dirty="0" smtClean="0">
                <a:cs typeface="B Nazanin" panose="00000400000000000000" pitchFamily="2" charset="-78"/>
              </a:rPr>
              <a:t>استروژن </a:t>
            </a:r>
            <a:r>
              <a:rPr lang="fa-IR" sz="2400" dirty="0">
                <a:cs typeface="B Nazanin" panose="00000400000000000000" pitchFamily="2" charset="-78"/>
              </a:rPr>
              <a:t>ها و کنتراسپتیوها را افزایش می دهند. تحقیقات نشان داده است که سطح </a:t>
            </a:r>
            <a:r>
              <a:rPr lang="en-US" sz="2200" dirty="0">
                <a:cs typeface="B Nazanin" panose="00000400000000000000" pitchFamily="2" charset="-78"/>
              </a:rPr>
              <a:t>HDL</a:t>
            </a:r>
            <a:r>
              <a:rPr lang="en-US" sz="2400" dirty="0">
                <a:cs typeface="B Nazanin" panose="00000400000000000000" pitchFamily="2" charset="-78"/>
              </a:rPr>
              <a:t> </a:t>
            </a:r>
            <a:r>
              <a:rPr lang="fa-IR" sz="2400" dirty="0">
                <a:cs typeface="B Nazanin" panose="00000400000000000000" pitchFamily="2" charset="-78"/>
              </a:rPr>
              <a:t>سرم زنان بیش از 40 تا 45 ساله مصرف کننده کنتراسپتیوها  که سیگار استعمال می کردند، کمتر زنانی بوده است که سیگار نمی کشیده یا از کنتراسپتیوها استفاده نمی کردند.</a:t>
            </a:r>
            <a:endParaRPr lang="en-US" sz="2400" dirty="0">
              <a:cs typeface="B Nazanin" panose="00000400000000000000" pitchFamily="2" charset="-78"/>
            </a:endParaRPr>
          </a:p>
        </p:txBody>
      </p:sp>
    </p:spTree>
    <p:extLst>
      <p:ext uri="{BB962C8B-B14F-4D97-AF65-F5344CB8AC3E}">
        <p14:creationId xmlns:p14="http://schemas.microsoft.com/office/powerpoint/2010/main" val="172524769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538172"/>
          </a:xfrm>
        </p:spPr>
        <p:txBody>
          <a:bodyPr>
            <a:normAutofit fontScale="92500"/>
          </a:bodyPr>
          <a:lstStyle/>
          <a:p>
            <a:pPr algn="just" rtl="1">
              <a:lnSpc>
                <a:spcPct val="150000"/>
              </a:lnSpc>
            </a:pPr>
            <a:r>
              <a:rPr lang="fa-IR" sz="2400" dirty="0" smtClean="0">
                <a:solidFill>
                  <a:srgbClr val="FF0000"/>
                </a:solidFill>
                <a:cs typeface="B Titr" panose="00000700000000000000" pitchFamily="2" charset="-78"/>
              </a:rPr>
              <a:t>اریترومایسین اثر داروهای زیر را افزایش می دهد:</a:t>
            </a:r>
          </a:p>
          <a:p>
            <a:pPr algn="just" rtl="1">
              <a:lnSpc>
                <a:spcPct val="150000"/>
              </a:lnSpc>
            </a:pPr>
            <a:r>
              <a:rPr lang="fa-IR" sz="2400" dirty="0" smtClean="0">
                <a:cs typeface="B Nazanin" panose="00000400000000000000" pitchFamily="2" charset="-78"/>
              </a:rPr>
              <a:t>ضد انعقادهای خوراکی، کورتیکواستروئیدها، تئوفیلین، سیکلوسپورین، کاربامازپین</a:t>
            </a:r>
          </a:p>
          <a:p>
            <a:pPr algn="just" rtl="1">
              <a:lnSpc>
                <a:spcPct val="150000"/>
              </a:lnSpc>
            </a:pPr>
            <a:r>
              <a:rPr lang="fa-IR" sz="2400" dirty="0" smtClean="0">
                <a:cs typeface="B Nazanin" panose="00000400000000000000" pitchFamily="2" charset="-78"/>
              </a:rPr>
              <a:t>اریترومایسین از طریق وقفه آنزیم های متابولیزه کننده کبدی و کاهش متابولیسم، غلظت سرمی و اثر داروهای فوق را افزایش می دهند.</a:t>
            </a:r>
          </a:p>
          <a:p>
            <a:pPr algn="just" rtl="1">
              <a:lnSpc>
                <a:spcPct val="150000"/>
              </a:lnSpc>
            </a:pPr>
            <a:r>
              <a:rPr lang="fa-IR" sz="2400" dirty="0" smtClean="0">
                <a:cs typeface="B Nazanin" panose="00000400000000000000" pitchFamily="2" charset="-78"/>
              </a:rPr>
              <a:t>مصرف اریترومایسین با دیگوکسین موجب تشدیدسمیت آن می شود.</a:t>
            </a:r>
          </a:p>
          <a:p>
            <a:pPr algn="just" rtl="1">
              <a:lnSpc>
                <a:spcPct val="150000"/>
              </a:lnSpc>
            </a:pPr>
            <a:r>
              <a:rPr lang="fa-IR" sz="2400" dirty="0" smtClean="0">
                <a:cs typeface="B Nazanin" panose="00000400000000000000" pitchFamily="2" charset="-78"/>
              </a:rPr>
              <a:t>تئوفیلین: با کاهش جذب گوارشی اریترومایسین موجب کاهش غلظت سرمی و در نتیجه کاهش اثر آن می گردد.</a:t>
            </a:r>
            <a:endParaRPr lang="en-US" sz="2400" dirty="0">
              <a:cs typeface="B Nazanin" panose="00000400000000000000" pitchFamily="2" charset="-78"/>
            </a:endParaRPr>
          </a:p>
        </p:txBody>
      </p:sp>
    </p:spTree>
    <p:extLst>
      <p:ext uri="{BB962C8B-B14F-4D97-AF65-F5344CB8AC3E}">
        <p14:creationId xmlns:p14="http://schemas.microsoft.com/office/powerpoint/2010/main" val="351052841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457200"/>
            <a:ext cx="7520940" cy="5791200"/>
          </a:xfrm>
        </p:spPr>
        <p:txBody>
          <a:bodyPr>
            <a:noAutofit/>
          </a:bodyPr>
          <a:lstStyle/>
          <a:p>
            <a:pPr algn="r" rtl="1">
              <a:lnSpc>
                <a:spcPct val="150000"/>
              </a:lnSpc>
            </a:pPr>
            <a:r>
              <a:rPr lang="fa-IR" sz="2400" dirty="0" smtClean="0">
                <a:solidFill>
                  <a:srgbClr val="FF0000"/>
                </a:solidFill>
                <a:cs typeface="B Titr" panose="00000700000000000000" pitchFamily="2" charset="-78"/>
              </a:rPr>
              <a:t>نسخه شماره 1</a:t>
            </a:r>
          </a:p>
          <a:p>
            <a:pPr algn="r" rtl="1">
              <a:buFont typeface="Arial" panose="020B0604020202020204" pitchFamily="34" charset="0"/>
              <a:buChar char="•"/>
            </a:pPr>
            <a:r>
              <a:rPr lang="fa-IR" sz="2400" dirty="0" smtClean="0">
                <a:cs typeface="B Nazanin" panose="00000400000000000000" pitchFamily="2" charset="-78"/>
              </a:rPr>
              <a:t>آلوپورینول</a:t>
            </a:r>
          </a:p>
          <a:p>
            <a:pPr algn="r" rtl="1">
              <a:buFont typeface="Arial" panose="020B0604020202020204" pitchFamily="34" charset="0"/>
              <a:buChar char="•"/>
            </a:pPr>
            <a:r>
              <a:rPr lang="fa-IR" sz="2400" dirty="0" smtClean="0">
                <a:cs typeface="B Nazanin" panose="00000400000000000000" pitchFamily="2" charset="-78"/>
              </a:rPr>
              <a:t>متیل پردنیزولون</a:t>
            </a:r>
          </a:p>
          <a:p>
            <a:pPr algn="r" rtl="1">
              <a:buFont typeface="Arial" panose="020B0604020202020204" pitchFamily="34" charset="0"/>
              <a:buChar char="•"/>
            </a:pPr>
            <a:r>
              <a:rPr lang="fa-IR" sz="2400" dirty="0" smtClean="0">
                <a:cs typeface="B Nazanin" panose="00000400000000000000" pitchFamily="2" charset="-78"/>
              </a:rPr>
              <a:t>کلشی سین</a:t>
            </a:r>
          </a:p>
          <a:p>
            <a:pPr algn="r" rtl="1">
              <a:buFont typeface="Arial" panose="020B0604020202020204" pitchFamily="34" charset="0"/>
              <a:buChar char="•"/>
            </a:pPr>
            <a:r>
              <a:rPr lang="fa-IR" sz="2400" dirty="0" smtClean="0">
                <a:cs typeface="B Nazanin" panose="00000400000000000000" pitchFamily="2" charset="-78"/>
              </a:rPr>
              <a:t>آزاتیوپرین</a:t>
            </a:r>
          </a:p>
          <a:p>
            <a:pPr algn="r" rtl="1">
              <a:lnSpc>
                <a:spcPct val="150000"/>
              </a:lnSpc>
            </a:pPr>
            <a:r>
              <a:rPr lang="fa-IR" sz="2400" dirty="0" smtClean="0">
                <a:cs typeface="B Nazanin" panose="00000400000000000000" pitchFamily="2" charset="-78"/>
              </a:rPr>
              <a:t>آلوپورینول با مهار آنزیم اکسیداز متابولیسم آزاتیوپرین را کاهش داده و در نتیجه اثرات سمی آن را افزایش می دهد.توصیه می شود که مقدار </a:t>
            </a:r>
            <a:r>
              <a:rPr lang="fa-IR" sz="2400" dirty="0">
                <a:cs typeface="B Nazanin" panose="00000400000000000000" pitchFamily="2" charset="-78"/>
              </a:rPr>
              <a:t>آزاتیوپرین </a:t>
            </a:r>
            <a:r>
              <a:rPr lang="fa-IR" sz="2400" dirty="0" smtClean="0">
                <a:cs typeface="B Nazanin" panose="00000400000000000000" pitchFamily="2" charset="-78"/>
              </a:rPr>
              <a:t>به میزان 1/3 تا 1/4 مقدار مصرف معمول کاهش یافته و بسته به پاسخ بیمار و عدم مسمومیت ، مقدار مصرف تنظیم گردد. </a:t>
            </a:r>
          </a:p>
          <a:p>
            <a:pPr algn="r" rtl="1">
              <a:lnSpc>
                <a:spcPct val="150000"/>
              </a:lnSpc>
            </a:pPr>
            <a:r>
              <a:rPr lang="fa-IR" sz="2400" dirty="0">
                <a:cs typeface="B Nazanin" panose="00000400000000000000" pitchFamily="2" charset="-78"/>
              </a:rPr>
              <a:t>تداخل: </a:t>
            </a:r>
            <a:r>
              <a:rPr lang="en-US" sz="2400" dirty="0">
                <a:cs typeface="B Nazanin" panose="00000400000000000000" pitchFamily="2" charset="-78"/>
              </a:rPr>
              <a:t>Class 1</a:t>
            </a:r>
            <a:endParaRPr lang="fa-IR" sz="2400" dirty="0">
              <a:cs typeface="B Nazanin" panose="00000400000000000000" pitchFamily="2" charset="-78"/>
            </a:endParaRPr>
          </a:p>
          <a:p>
            <a:pPr algn="r" rtl="1">
              <a:lnSpc>
                <a:spcPct val="150000"/>
              </a:lnSpc>
            </a:pPr>
            <a:endParaRPr lang="fa-IR" sz="2400" dirty="0" smtClean="0">
              <a:cs typeface="B Nazanin" panose="00000400000000000000" pitchFamily="2" charset="-78"/>
            </a:endParaRPr>
          </a:p>
          <a:p>
            <a:pPr algn="r"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1784790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a:r>
              <a:rPr lang="fa-IR" dirty="0" smtClean="0">
                <a:solidFill>
                  <a:srgbClr val="FF0000"/>
                </a:solidFill>
                <a:cs typeface="B Titr" panose="00000700000000000000" pitchFamily="2" charset="-78"/>
              </a:rPr>
              <a:t>تاریخچه</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004772"/>
          </a:xfrm>
        </p:spPr>
        <p:txBody>
          <a:bodyPr>
            <a:normAutofit/>
          </a:bodyPr>
          <a:lstStyle/>
          <a:p>
            <a:pPr algn="just" rtl="1">
              <a:lnSpc>
                <a:spcPct val="150000"/>
              </a:lnSpc>
            </a:pPr>
            <a:r>
              <a:rPr lang="fa-IR" sz="2400" dirty="0" smtClean="0">
                <a:cs typeface="B Nazanin" panose="00000400000000000000" pitchFamily="2" charset="-78"/>
              </a:rPr>
              <a:t>اولین تداخل دارویی در طول دهه 1940 به چاپ رسید در این مقاله نشان داده شده بود که </a:t>
            </a:r>
            <a:r>
              <a:rPr lang="en-US" sz="2400" dirty="0" smtClean="0">
                <a:cs typeface="B Nazanin" panose="00000400000000000000" pitchFamily="2" charset="-78"/>
              </a:rPr>
              <a:t>PABA </a:t>
            </a:r>
            <a:r>
              <a:rPr lang="fa-IR" sz="2400" dirty="0" smtClean="0">
                <a:cs typeface="B Nazanin" panose="00000400000000000000" pitchFamily="2" charset="-78"/>
              </a:rPr>
              <a:t>(پارا آمینو بنزوئیک اسید) دفع توبولار کلیوی سالیسیلات را کاهش داده و باعث افزایش غلظت پلاسمایی آنها می گردد.</a:t>
            </a:r>
          </a:p>
          <a:p>
            <a:pPr algn="just" rtl="1">
              <a:lnSpc>
                <a:spcPct val="150000"/>
              </a:lnSpc>
            </a:pPr>
            <a:r>
              <a:rPr lang="fa-IR" sz="2400" dirty="0" smtClean="0">
                <a:cs typeface="B Nazanin" panose="00000400000000000000" pitchFamily="2" charset="-78"/>
              </a:rPr>
              <a:t>از دهه 1960، نشریه (</a:t>
            </a:r>
            <a:r>
              <a:rPr lang="en-US" sz="2400" dirty="0" smtClean="0">
                <a:cs typeface="B Nazanin" panose="00000400000000000000" pitchFamily="2" charset="-78"/>
              </a:rPr>
              <a:t>IPA</a:t>
            </a:r>
            <a:r>
              <a:rPr lang="fa-IR" sz="2400" dirty="0" smtClean="0">
                <a:cs typeface="B Nazanin" panose="00000400000000000000" pitchFamily="2" charset="-78"/>
              </a:rPr>
              <a:t>)تداخلات دارویی را مطرح و آنها را تحت عنوان واکنش های مضر دارویی نامگذاری نمود.</a:t>
            </a:r>
            <a:r>
              <a:rPr lang="en-US" sz="2400" dirty="0" smtClean="0">
                <a:cs typeface="B Nazanin" panose="00000400000000000000" pitchFamily="2" charset="-78"/>
              </a:rPr>
              <a:t> </a:t>
            </a:r>
            <a:r>
              <a:rPr lang="fa-IR" sz="2400" dirty="0" smtClean="0">
                <a:cs typeface="B Nazanin" panose="00000400000000000000" pitchFamily="2" charset="-78"/>
              </a:rPr>
              <a:t> </a:t>
            </a:r>
            <a:endParaRPr lang="en-US" sz="2400" dirty="0">
              <a:cs typeface="B Nazanin" panose="00000400000000000000" pitchFamily="2" charset="-78"/>
            </a:endParaRPr>
          </a:p>
        </p:txBody>
      </p:sp>
    </p:spTree>
    <p:extLst>
      <p:ext uri="{BB962C8B-B14F-4D97-AF65-F5344CB8AC3E}">
        <p14:creationId xmlns:p14="http://schemas.microsoft.com/office/powerpoint/2010/main" val="140356841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304800"/>
            <a:ext cx="7520940" cy="5562600"/>
          </a:xfrm>
        </p:spPr>
        <p:txBody>
          <a:bodyPr>
            <a:noAutofit/>
          </a:bodyPr>
          <a:lstStyle/>
          <a:p>
            <a:pPr algn="just" rtl="1">
              <a:lnSpc>
                <a:spcPct val="150000"/>
              </a:lnSpc>
            </a:pPr>
            <a:r>
              <a:rPr lang="fa-IR" sz="2400" dirty="0" smtClean="0">
                <a:solidFill>
                  <a:srgbClr val="FF0000"/>
                </a:solidFill>
                <a:cs typeface="B Titr" panose="00000700000000000000" pitchFamily="2" charset="-78"/>
              </a:rPr>
              <a:t>نسخه شماره 2</a:t>
            </a:r>
          </a:p>
          <a:p>
            <a:pPr algn="just" rtl="1">
              <a:lnSpc>
                <a:spcPct val="150000"/>
              </a:lnSpc>
            </a:pPr>
            <a:r>
              <a:rPr lang="fa-IR" sz="2100" dirty="0" smtClean="0">
                <a:cs typeface="B Nazanin" panose="00000400000000000000" pitchFamily="2" charset="-78"/>
              </a:rPr>
              <a:t>تئوفیلین</a:t>
            </a:r>
          </a:p>
          <a:p>
            <a:pPr algn="just" rtl="1">
              <a:lnSpc>
                <a:spcPct val="150000"/>
              </a:lnSpc>
            </a:pPr>
            <a:r>
              <a:rPr lang="fa-IR" sz="2100" dirty="0" smtClean="0">
                <a:cs typeface="B Nazanin" panose="00000400000000000000" pitchFamily="2" charset="-78"/>
              </a:rPr>
              <a:t>آموکسی سیلین</a:t>
            </a:r>
          </a:p>
          <a:p>
            <a:pPr algn="just" rtl="1">
              <a:lnSpc>
                <a:spcPct val="150000"/>
              </a:lnSpc>
            </a:pPr>
            <a:r>
              <a:rPr lang="fa-IR" sz="2100" dirty="0" smtClean="0">
                <a:cs typeface="B Nazanin" panose="00000400000000000000" pitchFamily="2" charset="-78"/>
              </a:rPr>
              <a:t>ویتامین </a:t>
            </a:r>
            <a:r>
              <a:rPr lang="en-US" sz="2100" dirty="0" smtClean="0">
                <a:cs typeface="B Nazanin" panose="00000400000000000000" pitchFamily="2" charset="-78"/>
              </a:rPr>
              <a:t>B12</a:t>
            </a:r>
          </a:p>
          <a:p>
            <a:pPr algn="just" rtl="1">
              <a:lnSpc>
                <a:spcPct val="150000"/>
              </a:lnSpc>
            </a:pPr>
            <a:r>
              <a:rPr lang="fa-IR" sz="2100" dirty="0" smtClean="0">
                <a:cs typeface="B Nazanin" panose="00000400000000000000" pitchFamily="2" charset="-78"/>
              </a:rPr>
              <a:t>سایمتدین</a:t>
            </a:r>
          </a:p>
          <a:p>
            <a:pPr algn="just" rtl="1">
              <a:lnSpc>
                <a:spcPct val="150000"/>
              </a:lnSpc>
            </a:pPr>
            <a:r>
              <a:rPr lang="fa-IR" sz="2100" dirty="0" smtClean="0">
                <a:cs typeface="B Nazanin" panose="00000400000000000000" pitchFamily="2" charset="-78"/>
              </a:rPr>
              <a:t>برم هگزین</a:t>
            </a:r>
          </a:p>
          <a:p>
            <a:pPr algn="just" rtl="1">
              <a:lnSpc>
                <a:spcPct val="150000"/>
              </a:lnSpc>
            </a:pPr>
            <a:r>
              <a:rPr lang="fa-IR" sz="2100" dirty="0" smtClean="0">
                <a:cs typeface="B Nazanin" panose="00000400000000000000" pitchFamily="2" charset="-78"/>
              </a:rPr>
              <a:t>سایمتدین با مهار </a:t>
            </a:r>
            <a:r>
              <a:rPr lang="en-US" sz="2100" dirty="0" err="1" smtClean="0">
                <a:cs typeface="B Nazanin" panose="00000400000000000000" pitchFamily="2" charset="-78"/>
              </a:rPr>
              <a:t>Cyt</a:t>
            </a:r>
            <a:r>
              <a:rPr lang="en-US" sz="2100" dirty="0" smtClean="0">
                <a:cs typeface="B Nazanin" panose="00000400000000000000" pitchFamily="2" charset="-78"/>
              </a:rPr>
              <a:t> p 450 </a:t>
            </a:r>
            <a:r>
              <a:rPr lang="fa-IR" sz="2100" dirty="0" smtClean="0">
                <a:cs typeface="B Nazanin" panose="00000400000000000000" pitchFamily="2" charset="-78"/>
              </a:rPr>
              <a:t>متابولیسم تئوفیلین را کاهش داده و غلظت آن را افزایش می دهد بجای آن می توان از رانیتیدین یا آنتی اسید استفاده کرد.</a:t>
            </a:r>
          </a:p>
          <a:p>
            <a:pPr algn="just" rtl="1">
              <a:lnSpc>
                <a:spcPct val="150000"/>
              </a:lnSpc>
            </a:pPr>
            <a:r>
              <a:rPr lang="fa-IR" sz="2100" dirty="0">
                <a:cs typeface="B Nazanin" panose="00000400000000000000" pitchFamily="2" charset="-78"/>
              </a:rPr>
              <a:t>تداخل: </a:t>
            </a:r>
            <a:r>
              <a:rPr lang="en-US" sz="2100" dirty="0">
                <a:cs typeface="B Nazanin" panose="00000400000000000000" pitchFamily="2" charset="-78"/>
              </a:rPr>
              <a:t>Class 1</a:t>
            </a:r>
            <a:endParaRPr lang="fa-IR" sz="2100" dirty="0">
              <a:cs typeface="B Nazanin" panose="00000400000000000000" pitchFamily="2" charset="-78"/>
            </a:endParaRPr>
          </a:p>
          <a:p>
            <a:pPr algn="just"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11026306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685800"/>
            <a:ext cx="7520940" cy="3994677"/>
          </a:xfrm>
        </p:spPr>
        <p:txBody>
          <a:bodyPr>
            <a:noAutofit/>
          </a:bodyPr>
          <a:lstStyle/>
          <a:p>
            <a:pPr algn="r" rtl="1">
              <a:lnSpc>
                <a:spcPct val="150000"/>
              </a:lnSpc>
            </a:pPr>
            <a:r>
              <a:rPr lang="fa-IR" sz="2400" dirty="0" smtClean="0">
                <a:solidFill>
                  <a:srgbClr val="FF0000"/>
                </a:solidFill>
                <a:cs typeface="B Titr" panose="00000700000000000000" pitchFamily="2" charset="-78"/>
              </a:rPr>
              <a:t>نسخه شماره 3</a:t>
            </a:r>
          </a:p>
          <a:p>
            <a:pPr algn="r" rtl="1">
              <a:lnSpc>
                <a:spcPct val="150000"/>
              </a:lnSpc>
            </a:pPr>
            <a:r>
              <a:rPr lang="fa-IR" sz="2400" dirty="0" smtClean="0">
                <a:cs typeface="B Nazanin" panose="00000400000000000000" pitchFamily="2" charset="-78"/>
              </a:rPr>
              <a:t>تتراسیکلین</a:t>
            </a:r>
          </a:p>
          <a:p>
            <a:pPr algn="r" rtl="1">
              <a:lnSpc>
                <a:spcPct val="150000"/>
              </a:lnSpc>
            </a:pPr>
            <a:r>
              <a:rPr lang="fa-IR" sz="2400" dirty="0" smtClean="0">
                <a:cs typeface="B Nazanin" panose="00000400000000000000" pitchFamily="2" charset="-78"/>
              </a:rPr>
              <a:t>سایمتدین</a:t>
            </a:r>
          </a:p>
          <a:p>
            <a:pPr algn="r" rtl="1">
              <a:lnSpc>
                <a:spcPct val="150000"/>
              </a:lnSpc>
            </a:pPr>
            <a:r>
              <a:rPr lang="en-US" sz="2200" dirty="0" smtClean="0">
                <a:cs typeface="B Nazanin" panose="00000400000000000000" pitchFamily="2" charset="-78"/>
              </a:rPr>
              <a:t>MOM</a:t>
            </a:r>
          </a:p>
          <a:p>
            <a:pPr algn="r" rtl="1">
              <a:lnSpc>
                <a:spcPct val="150000"/>
              </a:lnSpc>
            </a:pPr>
            <a:r>
              <a:rPr lang="fa-IR" sz="2400" dirty="0" smtClean="0">
                <a:cs typeface="B Nazanin" panose="00000400000000000000" pitchFamily="2" charset="-78"/>
              </a:rPr>
              <a:t>پماد تریامسینولون</a:t>
            </a:r>
          </a:p>
          <a:p>
            <a:pPr algn="r" rtl="1">
              <a:lnSpc>
                <a:spcPct val="150000"/>
              </a:lnSpc>
            </a:pPr>
            <a:r>
              <a:rPr lang="fa-IR" sz="2400" dirty="0" smtClean="0">
                <a:cs typeface="B Nazanin" panose="00000400000000000000" pitchFamily="2" charset="-78"/>
              </a:rPr>
              <a:t>پانکراتین</a:t>
            </a:r>
          </a:p>
          <a:p>
            <a:pPr algn="r" rtl="1">
              <a:lnSpc>
                <a:spcPct val="150000"/>
              </a:lnSpc>
              <a:buAutoNum type="arabicParenR"/>
            </a:pPr>
            <a:r>
              <a:rPr lang="en-US" sz="2400" dirty="0" smtClean="0">
                <a:cs typeface="B Nazanin" panose="00000400000000000000" pitchFamily="2" charset="-78"/>
              </a:rPr>
              <a:t>MOM + TCS </a:t>
            </a:r>
            <a:r>
              <a:rPr lang="fa-IR" sz="2400" dirty="0" smtClean="0">
                <a:cs typeface="B Nazanin" panose="00000400000000000000" pitchFamily="2" charset="-78"/>
              </a:rPr>
              <a:t>کمپلکس غیر قابل جذب تشکیل می دهند.</a:t>
            </a:r>
          </a:p>
          <a:p>
            <a:pPr algn="r" rtl="1">
              <a:lnSpc>
                <a:spcPct val="150000"/>
              </a:lnSpc>
              <a:buAutoNum type="arabicParenR"/>
            </a:pPr>
            <a:r>
              <a:rPr lang="fa-IR" sz="2400" dirty="0" smtClean="0">
                <a:cs typeface="B Nazanin" panose="00000400000000000000" pitchFamily="2" charset="-78"/>
              </a:rPr>
              <a:t>تداخل: </a:t>
            </a:r>
            <a:r>
              <a:rPr lang="en-US" sz="2400" dirty="0" smtClean="0">
                <a:cs typeface="B Nazanin" panose="00000400000000000000" pitchFamily="2" charset="-78"/>
              </a:rPr>
              <a:t>Class 1</a:t>
            </a:r>
            <a:endParaRPr lang="fa-IR" sz="2400" dirty="0" smtClean="0">
              <a:cs typeface="B Nazanin" panose="00000400000000000000" pitchFamily="2" charset="-78"/>
            </a:endParaRPr>
          </a:p>
        </p:txBody>
      </p:sp>
    </p:spTree>
    <p:extLst>
      <p:ext uri="{BB962C8B-B14F-4D97-AF65-F5344CB8AC3E}">
        <p14:creationId xmlns:p14="http://schemas.microsoft.com/office/powerpoint/2010/main" val="95452175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algn="just" rtl="1">
              <a:lnSpc>
                <a:spcPct val="150000"/>
              </a:lnSpc>
            </a:pPr>
            <a:r>
              <a:rPr lang="en-US" sz="2200" dirty="0" smtClean="0">
                <a:cs typeface="B Nazanin" panose="00000400000000000000" pitchFamily="2" charset="-78"/>
              </a:rPr>
              <a:t>MOM</a:t>
            </a:r>
            <a:r>
              <a:rPr lang="en-US" sz="2400" dirty="0" smtClean="0">
                <a:cs typeface="B Nazanin" panose="00000400000000000000" pitchFamily="2" charset="-78"/>
              </a:rPr>
              <a:t> </a:t>
            </a:r>
            <a:r>
              <a:rPr lang="fa-IR" sz="2400" dirty="0" smtClean="0">
                <a:cs typeface="B Nazanin" panose="00000400000000000000" pitchFamily="2" charset="-78"/>
              </a:rPr>
              <a:t> + سایمتدین: آنتی اسیدها جذب سایمتدین را کاهش می دهند،(تداخل </a:t>
            </a:r>
            <a:r>
              <a:rPr lang="en-US" sz="2400" dirty="0">
                <a:cs typeface="B Nazanin" panose="00000400000000000000" pitchFamily="2" charset="-78"/>
              </a:rPr>
              <a:t>Class </a:t>
            </a:r>
            <a:r>
              <a:rPr lang="en-US" sz="2400" dirty="0" smtClean="0">
                <a:cs typeface="B Nazanin" panose="00000400000000000000" pitchFamily="2" charset="-78"/>
              </a:rPr>
              <a:t>1</a:t>
            </a:r>
            <a:r>
              <a:rPr lang="fa-IR" sz="2400" dirty="0" smtClean="0">
                <a:cs typeface="B Nazanin" panose="00000400000000000000" pitchFamily="2" charset="-78"/>
              </a:rPr>
              <a:t>) بهتر است که </a:t>
            </a:r>
            <a:r>
              <a:rPr lang="en-US" sz="2200" dirty="0">
                <a:cs typeface="B Nazanin" panose="00000400000000000000" pitchFamily="2" charset="-78"/>
              </a:rPr>
              <a:t>MOM</a:t>
            </a:r>
            <a:r>
              <a:rPr lang="en-US" sz="2400" dirty="0">
                <a:cs typeface="B Nazanin" panose="00000400000000000000" pitchFamily="2" charset="-78"/>
              </a:rPr>
              <a:t> </a:t>
            </a:r>
            <a:r>
              <a:rPr lang="fa-IR" sz="2400" dirty="0" smtClean="0">
                <a:cs typeface="B Nazanin" panose="00000400000000000000" pitchFamily="2" charset="-78"/>
              </a:rPr>
              <a:t> از نسخه حذف شود.</a:t>
            </a:r>
            <a:endParaRPr lang="en-US" sz="2400" dirty="0">
              <a:cs typeface="B Nazanin" panose="00000400000000000000" pitchFamily="2" charset="-78"/>
            </a:endParaRPr>
          </a:p>
        </p:txBody>
      </p:sp>
    </p:spTree>
    <p:extLst>
      <p:ext uri="{BB962C8B-B14F-4D97-AF65-F5344CB8AC3E}">
        <p14:creationId xmlns:p14="http://schemas.microsoft.com/office/powerpoint/2010/main" val="313624724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aratim1\Pictures\imagesUJHRUX2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419600" y="304800"/>
            <a:ext cx="4495800" cy="861774"/>
          </a:xfrm>
          <a:prstGeom prst="rect">
            <a:avLst/>
          </a:prstGeom>
          <a:noFill/>
        </p:spPr>
        <p:txBody>
          <a:bodyPr wrap="square" rtlCol="0">
            <a:spAutoFit/>
          </a:bodyPr>
          <a:lstStyle/>
          <a:p>
            <a:pPr algn="ctr" rtl="1"/>
            <a:r>
              <a:rPr lang="fa-IR" sz="5000" dirty="0" smtClean="0">
                <a:cs typeface="B Titr" panose="00000700000000000000" pitchFamily="2" charset="-78"/>
              </a:rPr>
              <a:t>با تشکر</a:t>
            </a:r>
            <a:endParaRPr lang="en-US" sz="5000" dirty="0">
              <a:cs typeface="B Titr" panose="00000700000000000000" pitchFamily="2" charset="-78"/>
            </a:endParaRPr>
          </a:p>
        </p:txBody>
      </p:sp>
    </p:spTree>
    <p:extLst>
      <p:ext uri="{BB962C8B-B14F-4D97-AF65-F5344CB8AC3E}">
        <p14:creationId xmlns:p14="http://schemas.microsoft.com/office/powerpoint/2010/main" val="2063333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22960" y="1100628"/>
            <a:ext cx="7520940" cy="4157172"/>
          </a:xfrm>
        </p:spPr>
        <p:txBody>
          <a:bodyPr>
            <a:normAutofit/>
          </a:bodyPr>
          <a:lstStyle/>
          <a:p>
            <a:pPr algn="just" rtl="1">
              <a:lnSpc>
                <a:spcPct val="150000"/>
              </a:lnSpc>
            </a:pPr>
            <a:r>
              <a:rPr lang="fa-IR" sz="2400" dirty="0" smtClean="0">
                <a:cs typeface="B Nazanin" panose="00000400000000000000" pitchFamily="2" charset="-78"/>
              </a:rPr>
              <a:t>    در سال 1968 مجله ( </a:t>
            </a:r>
            <a:r>
              <a:rPr lang="en-US" sz="2200" dirty="0" smtClean="0">
                <a:cs typeface="B Nazanin" panose="00000400000000000000" pitchFamily="2" charset="-78"/>
              </a:rPr>
              <a:t>APA</a:t>
            </a:r>
            <a:r>
              <a:rPr lang="fa-IR" sz="2400" dirty="0" smtClean="0">
                <a:cs typeface="B Nazanin" panose="00000400000000000000" pitchFamily="2" charset="-78"/>
              </a:rPr>
              <a:t>)</a:t>
            </a:r>
            <a:r>
              <a:rPr lang="en-US" sz="2400" dirty="0" smtClean="0">
                <a:cs typeface="B Nazanin" panose="00000400000000000000" pitchFamily="2" charset="-78"/>
              </a:rPr>
              <a:t> </a:t>
            </a:r>
            <a:r>
              <a:rPr lang="fa-IR" sz="2400" dirty="0" smtClean="0">
                <a:cs typeface="B Nazanin" panose="00000400000000000000" pitchFamily="2" charset="-78"/>
              </a:rPr>
              <a:t> یک شماره خود را کاملاً به تداخلات دارویی اختصاص داد.</a:t>
            </a:r>
          </a:p>
          <a:p>
            <a:pPr algn="just" rtl="1">
              <a:lnSpc>
                <a:spcPct val="150000"/>
              </a:lnSpc>
            </a:pPr>
            <a:r>
              <a:rPr lang="fa-IR" sz="2400" dirty="0" smtClean="0">
                <a:cs typeface="B Nazanin" panose="00000400000000000000" pitchFamily="2" charset="-78"/>
              </a:rPr>
              <a:t>     در سال های بعد، مقالات مربوط به تداخلات دارویی با بیان اهمیت موضوع سعی در کمک به داروسازان در حل این مشکل داشته اند و با دسته بندی تداخلات از نظر اهمیت ، اولین قدم را در این مورد برداشتند. در طی دهه 1970 نیز چندین مونوگراف جهت استفاده داروسازان به منظور جلوگیری از تداخلات زیان آور ارائه گردید.  </a:t>
            </a:r>
            <a:endParaRPr lang="en-US" sz="2400" dirty="0">
              <a:cs typeface="B Nazanin" panose="00000400000000000000" pitchFamily="2" charset="-78"/>
            </a:endParaRPr>
          </a:p>
        </p:txBody>
      </p:sp>
    </p:spTree>
    <p:extLst>
      <p:ext uri="{BB962C8B-B14F-4D97-AF65-F5344CB8AC3E}">
        <p14:creationId xmlns:p14="http://schemas.microsoft.com/office/powerpoint/2010/main" val="4279079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aratim1\Pictures\4.jpg"/>
          <p:cNvPicPr>
            <a:picLocks noChangeAspect="1" noChangeArrowheads="1"/>
          </p:cNvPicPr>
          <p:nvPr/>
        </p:nvPicPr>
        <p:blipFill>
          <a:blip r:embed="rId2" cstate="print">
            <a:grayscl/>
            <a:extLst>
              <a:ext uri="{BEBA8EAE-BF5A-486C-A8C5-ECC9F3942E4B}">
                <a14:imgProps xmlns:a14="http://schemas.microsoft.com/office/drawing/2010/main">
                  <a14:imgLayer r:embed="rId3">
                    <a14:imgEffect>
                      <a14:brightnessContrast bright="3000" contrast="9000"/>
                    </a14:imgEffect>
                  </a14:imgLayer>
                </a14:imgProps>
              </a:ext>
              <a:ext uri="{28A0092B-C50C-407E-A947-70E740481C1C}">
                <a14:useLocalDpi xmlns:a14="http://schemas.microsoft.com/office/drawing/2010/main" val="0"/>
              </a:ext>
            </a:extLst>
          </a:blip>
          <a:srcRect/>
          <a:stretch>
            <a:fillRect/>
          </a:stretch>
        </p:blipFill>
        <p:spPr bwMode="auto">
          <a:xfrm>
            <a:off x="0" y="2971800"/>
            <a:ext cx="3352800" cy="38862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a:r>
              <a:rPr lang="fa-IR" dirty="0" smtClean="0">
                <a:solidFill>
                  <a:srgbClr val="FF0000"/>
                </a:solidFill>
                <a:cs typeface="B Titr" panose="00000700000000000000" pitchFamily="2" charset="-78"/>
              </a:rPr>
              <a:t>طبقه بندی تداخلات دارویی</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822960" y="1100628"/>
            <a:ext cx="7520940" cy="4766772"/>
          </a:xfrm>
        </p:spPr>
        <p:txBody>
          <a:bodyPr>
            <a:normAutofit/>
          </a:bodyPr>
          <a:lstStyle/>
          <a:p>
            <a:pPr algn="just" rtl="1"/>
            <a:r>
              <a:rPr lang="fa-IR" sz="2400" dirty="0" smtClean="0">
                <a:solidFill>
                  <a:srgbClr val="FF0000"/>
                </a:solidFill>
                <a:cs typeface="B Nazanin" panose="00000400000000000000" pitchFamily="2" charset="-78"/>
              </a:rPr>
              <a:t>الف- تداخلات مفید: </a:t>
            </a:r>
            <a:r>
              <a:rPr lang="fa-IR" sz="2400" dirty="0" smtClean="0">
                <a:cs typeface="B Nazanin" panose="00000400000000000000" pitchFamily="2" charset="-78"/>
              </a:rPr>
              <a:t>تداخلاتی هستند که اثرات درمانی داروها را افزایش داده و یا سمیت را کاهش می دهند مانند:</a:t>
            </a:r>
          </a:p>
          <a:p>
            <a:pPr marL="0" indent="0" algn="just" rtl="1">
              <a:lnSpc>
                <a:spcPct val="150000"/>
              </a:lnSpc>
            </a:pPr>
            <a:r>
              <a:rPr lang="fa-IR" sz="2400" dirty="0" smtClean="0">
                <a:solidFill>
                  <a:srgbClr val="FF0000"/>
                </a:solidFill>
                <a:cs typeface="B Nazanin" panose="00000400000000000000" pitchFamily="2" charset="-78"/>
              </a:rPr>
              <a:t>1- آدرنالین همراه با بی حس کننده های موضعی:</a:t>
            </a:r>
            <a:r>
              <a:rPr lang="fa-IR" sz="2200" dirty="0" smtClean="0">
                <a:cs typeface="B Nazanin" panose="00000400000000000000" pitchFamily="2" charset="-78"/>
              </a:rPr>
              <a:t>مانند بی حس کننده های موضعی که سبب گشادی عروق ناحیه تزریق شده و بلافاصله جذب                می شوند.لذا مصرف توام این داروها با آدرنالین که باعث تنگ شدن عروق     می گردد، از جذب سریع این داروها جلوگیری کرده و در نتیجه سمیت سیستمیک این داروها را کاهش می دهد.</a:t>
            </a:r>
          </a:p>
          <a:p>
            <a:pPr algn="just" rtl="1">
              <a:lnSpc>
                <a:spcPct val="150000"/>
              </a:lnSpc>
            </a:pPr>
            <a:r>
              <a:rPr lang="fa-IR" sz="2200" dirty="0" smtClean="0">
                <a:cs typeface="B Nazanin" panose="00000400000000000000" pitchFamily="2" charset="-78"/>
              </a:rPr>
              <a:t>پیامد همراهی این داروها در یک شکل دارویی کاهش خونریزی از محل تزریق و افزایش طول اثر دارو می باشد.معمولاً در مبتلایان به آنژین صدری(</a:t>
            </a:r>
            <a:r>
              <a:rPr lang="en-US" sz="2200" dirty="0" smtClean="0">
                <a:cs typeface="B Nazanin" panose="00000400000000000000" pitchFamily="2" charset="-78"/>
              </a:rPr>
              <a:t>MI</a:t>
            </a:r>
            <a:r>
              <a:rPr lang="fa-IR" sz="2200" dirty="0" smtClean="0">
                <a:cs typeface="B Nazanin" panose="00000400000000000000" pitchFamily="2" charset="-78"/>
              </a:rPr>
              <a:t>)</a:t>
            </a:r>
            <a:endParaRPr lang="en-US" sz="2200" dirty="0">
              <a:cs typeface="B Nazanin" panose="00000400000000000000" pitchFamily="2" charset="-78"/>
            </a:endParaRPr>
          </a:p>
        </p:txBody>
      </p:sp>
    </p:spTree>
    <p:extLst>
      <p:ext uri="{BB962C8B-B14F-4D97-AF65-F5344CB8AC3E}">
        <p14:creationId xmlns:p14="http://schemas.microsoft.com/office/powerpoint/2010/main" val="23952396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4613</TotalTime>
  <Words>5089</Words>
  <Application>Microsoft Office PowerPoint</Application>
  <PresentationFormat>On-screen Show (4:3)</PresentationFormat>
  <Paragraphs>255</Paragraphs>
  <Slides>73</Slides>
  <Notes>0</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Angles</vt:lpstr>
      <vt:lpstr>PowerPoint Presentation</vt:lpstr>
      <vt:lpstr>تداخل دارو و دارو   </vt:lpstr>
      <vt:lpstr>تعریف</vt:lpstr>
      <vt:lpstr>PowerPoint Presentation</vt:lpstr>
      <vt:lpstr>PowerPoint Presentation</vt:lpstr>
      <vt:lpstr>PowerPoint Presentation</vt:lpstr>
      <vt:lpstr>تاریخچه</vt:lpstr>
      <vt:lpstr>PowerPoint Presentation</vt:lpstr>
      <vt:lpstr>طبقه بندی تداخلات دارویی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مکانیسم های فارماکودینامیک</vt:lpstr>
      <vt:lpstr>PowerPoint Presentation</vt:lpstr>
      <vt:lpstr>سمیت ترکیبی</vt:lpstr>
      <vt:lpstr>طبقه بندی تداخلات دارویی </vt:lpstr>
      <vt:lpstr>PowerPoint Presentation</vt:lpstr>
      <vt:lpstr>PowerPoint Presentation</vt:lpstr>
      <vt:lpstr>PowerPoint Presentation</vt:lpstr>
      <vt:lpstr>PowerPoint Presentation</vt:lpstr>
      <vt:lpstr>تداخل دارویی بین ضد افسردگی های سه حلقوی و گوانتیدین</vt:lpstr>
      <vt:lpstr>PowerPoint Presentation</vt:lpstr>
      <vt:lpstr>انجام مطالعات تداخل دارویی در افراد سالم</vt:lpstr>
      <vt:lpstr>PowerPoint Presentation</vt:lpstr>
      <vt:lpstr>تعمیم تداخل دارویی یک دارو به تمام داروهای آن دسته</vt:lpstr>
      <vt:lpstr>تقدم و تاخر تجویز دارو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Roya Jabbari Noghabi</dc:creator>
  <cp:lastModifiedBy>Maryam Rabbani Abolfazli</cp:lastModifiedBy>
  <cp:revision>419</cp:revision>
  <dcterms:created xsi:type="dcterms:W3CDTF">2016-01-17T05:21:00Z</dcterms:created>
  <dcterms:modified xsi:type="dcterms:W3CDTF">2016-02-23T09:33:47Z</dcterms:modified>
</cp:coreProperties>
</file>