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62"/>
  </p:notesMasterIdLst>
  <p:sldIdLst>
    <p:sldId id="271" r:id="rId2"/>
    <p:sldId id="270" r:id="rId3"/>
    <p:sldId id="272" r:id="rId4"/>
    <p:sldId id="273" r:id="rId5"/>
    <p:sldId id="274" r:id="rId6"/>
    <p:sldId id="281" r:id="rId7"/>
    <p:sldId id="282" r:id="rId8"/>
    <p:sldId id="275" r:id="rId9"/>
    <p:sldId id="276" r:id="rId10"/>
    <p:sldId id="283" r:id="rId11"/>
    <p:sldId id="277" r:id="rId12"/>
    <p:sldId id="278" r:id="rId13"/>
    <p:sldId id="279" r:id="rId14"/>
    <p:sldId id="286" r:id="rId15"/>
    <p:sldId id="280" r:id="rId16"/>
    <p:sldId id="285" r:id="rId17"/>
    <p:sldId id="260" r:id="rId18"/>
    <p:sldId id="263" r:id="rId19"/>
    <p:sldId id="284" r:id="rId20"/>
    <p:sldId id="264" r:id="rId21"/>
    <p:sldId id="265" r:id="rId22"/>
    <p:sldId id="287" r:id="rId23"/>
    <p:sldId id="288"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08" r:id="rId44"/>
    <p:sldId id="309" r:id="rId45"/>
    <p:sldId id="310"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266"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8" d="100"/>
          <a:sy n="68" d="100"/>
        </p:scale>
        <p:origin x="-1224" y="-8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98A862-2F6A-4F55-BBC2-042A392F7A27}" type="datetimeFigureOut">
              <a:rPr lang="en-US" smtClean="0"/>
              <a:pPr/>
              <a:t>8/7/2016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335A71-0C98-4653-87BB-913B7E6FF9F7}" type="slidenum">
              <a:rPr lang="en-US" smtClean="0"/>
              <a:pPr/>
              <a:t>‹#›</a:t>
            </a:fld>
            <a:endParaRPr lang="en-US"/>
          </a:p>
        </p:txBody>
      </p:sp>
    </p:spTree>
    <p:extLst>
      <p:ext uri="{BB962C8B-B14F-4D97-AF65-F5344CB8AC3E}">
        <p14:creationId xmlns:p14="http://schemas.microsoft.com/office/powerpoint/2010/main" val="2688600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335A71-0C98-4653-87BB-913B7E6FF9F7}"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از</a:t>
            </a:r>
            <a:r>
              <a:rPr lang="fa-IR" baseline="0" dirty="0" smtClean="0"/>
              <a:t> توی مقالات این خط قرمز تعریف طب مکمل بود کدوم درست تره؟؟</a:t>
            </a:r>
            <a:endParaRPr lang="en-US" dirty="0"/>
          </a:p>
        </p:txBody>
      </p:sp>
      <p:sp>
        <p:nvSpPr>
          <p:cNvPr id="4" name="Slide Number Placeholder 3"/>
          <p:cNvSpPr>
            <a:spLocks noGrp="1"/>
          </p:cNvSpPr>
          <p:nvPr>
            <p:ph type="sldNum" sz="quarter" idx="10"/>
          </p:nvPr>
        </p:nvSpPr>
        <p:spPr/>
        <p:txBody>
          <a:bodyPr/>
          <a:lstStyle/>
          <a:p>
            <a:fld id="{FE335A71-0C98-4653-87BB-913B7E6FF9F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7CE287-E8DA-4E56-A1D2-2BD218BED5F6}" type="datetime1">
              <a:rPr lang="en-US" smtClean="0"/>
              <a:pPr/>
              <a:t>8/7/2016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F1E78E7-EA61-4F17-8693-A0F0AE1C50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E1AD93-8242-480D-9A9E-5A31AF588C7D}" type="datetime1">
              <a:rPr lang="en-US" smtClean="0"/>
              <a:pPr/>
              <a:t>8/7/2016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6B9B5B-E1BF-4553-9910-A09F99CB3A45}" type="datetime1">
              <a:rPr lang="en-US" smtClean="0"/>
              <a:pPr/>
              <a:t>8/7/2016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099223-274A-466C-B49E-84F849FC2AA6}" type="datetime1">
              <a:rPr lang="en-US" smtClean="0"/>
              <a:pPr/>
              <a:t>8/7/2016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F9C018E-A600-4D41-98B7-FD409A3FB788}" type="datetime1">
              <a:rPr lang="en-US" smtClean="0"/>
              <a:pPr/>
              <a:t>8/7/2016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1E78E7-EA61-4F17-8693-A0F0AE1C50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52B13A-38B5-4C0C-9CAC-859790E62715}" type="datetime1">
              <a:rPr lang="en-US" smtClean="0"/>
              <a:pPr/>
              <a:t>8/7/2016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32968E9-627B-48B9-AEFF-F92A389DB152}" type="datetime1">
              <a:rPr lang="en-US" smtClean="0"/>
              <a:pPr/>
              <a:t>8/7/2016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9A2CACE-127F-400E-959D-CC7E85C60378}" type="datetime1">
              <a:rPr lang="en-US" smtClean="0"/>
              <a:pPr/>
              <a:t>8/7/2016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4C6DDE-AFB3-46E6-BDAE-DA043FF55105}" type="datetime1">
              <a:rPr lang="en-US" smtClean="0"/>
              <a:pPr/>
              <a:t>8/7/2016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CC1313-07B0-444D-8087-2C27ED1E0AAB}" type="datetime1">
              <a:rPr lang="en-US" smtClean="0"/>
              <a:pPr/>
              <a:t>8/7/2016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1E78E7-EA61-4F17-8693-A0F0AE1C50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434453-C091-4186-BC7B-9E8C25D2698D}" type="datetime1">
              <a:rPr lang="en-US" smtClean="0"/>
              <a:pPr/>
              <a:t>8/7/2016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F1E78E7-EA61-4F17-8693-A0F0AE1C50C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73EA0CE-18C6-4244-87AE-AB7BC0B9C06D}" type="datetime1">
              <a:rPr lang="en-US" smtClean="0"/>
              <a:pPr/>
              <a:t>8/7/2016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F1E78E7-EA61-4F17-8693-A0F0AE1C50C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5" Type="http://schemas.openxmlformats.org/officeDocument/2006/relationships/image" Target="../media/image22.jpeg"/><Relationship Id="rId4" Type="http://schemas.openxmlformats.org/officeDocument/2006/relationships/image" Target="../media/image21.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image" Target="../media/image25.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2.xml"/><Relationship Id="rId5" Type="http://schemas.openxmlformats.org/officeDocument/2006/relationships/image" Target="../media/image35.jpeg"/><Relationship Id="rId4" Type="http://schemas.openxmlformats.org/officeDocument/2006/relationships/image" Target="../media/image34.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 Id="rId5" Type="http://schemas.openxmlformats.org/officeDocument/2006/relationships/image" Target="../media/image39.jpeg"/><Relationship Id="rId4" Type="http://schemas.openxmlformats.org/officeDocument/2006/relationships/image" Target="../media/image38.jpe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2.xml"/><Relationship Id="rId5" Type="http://schemas.openxmlformats.org/officeDocument/2006/relationships/image" Target="../media/image43.jpeg"/><Relationship Id="rId4" Type="http://schemas.openxmlformats.org/officeDocument/2006/relationships/image" Target="../media/image42.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image" Target="../media/image44.jpeg"/><Relationship Id="rId1" Type="http://schemas.openxmlformats.org/officeDocument/2006/relationships/slideLayout" Target="../slideLayouts/slideLayout2.xml"/><Relationship Id="rId5" Type="http://schemas.openxmlformats.org/officeDocument/2006/relationships/image" Target="../media/image47.jpeg"/><Relationship Id="rId4" Type="http://schemas.openxmlformats.org/officeDocument/2006/relationships/image" Target="../media/image46.jpe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9.jpeg"/><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2.jpeg"/><Relationship Id="rId5" Type="http://schemas.openxmlformats.org/officeDocument/2006/relationships/image" Target="../media/image51.jpeg"/><Relationship Id="rId4" Type="http://schemas.openxmlformats.org/officeDocument/2006/relationships/image" Target="../media/image50.jpe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normAutofit/>
          </a:bodyPr>
          <a:lstStyle/>
          <a:p>
            <a:pPr algn="ctr"/>
            <a:r>
              <a:rPr lang="fa-IR" sz="4000" b="1" dirty="0" smtClean="0"/>
              <a:t>عوارض جانبی گیاهان</a:t>
            </a:r>
            <a:endParaRPr lang="en-US" sz="4000" b="1" dirty="0"/>
          </a:p>
        </p:txBody>
      </p:sp>
      <p:sp>
        <p:nvSpPr>
          <p:cNvPr id="3" name="Content Placeholder 2"/>
          <p:cNvSpPr>
            <a:spLocks noGrp="1"/>
          </p:cNvSpPr>
          <p:nvPr>
            <p:ph idx="1"/>
          </p:nvPr>
        </p:nvSpPr>
        <p:spPr>
          <a:xfrm>
            <a:off x="457200" y="1981200"/>
            <a:ext cx="8229600" cy="4038600"/>
          </a:xfrm>
        </p:spPr>
        <p:txBody>
          <a:bodyPr>
            <a:normAutofit/>
          </a:bodyPr>
          <a:lstStyle/>
          <a:p>
            <a:pPr algn="r" rtl="1">
              <a:buFont typeface="Arial" pitchFamily="34" charset="0"/>
              <a:buChar char="•"/>
            </a:pPr>
            <a:r>
              <a:rPr lang="fa-IR" sz="3200" dirty="0" smtClean="0">
                <a:cs typeface="B Zar" panose="00000400000000000000" pitchFamily="2" charset="-78"/>
              </a:rPr>
              <a:t>استفاده </a:t>
            </a:r>
            <a:r>
              <a:rPr lang="fa-IR" sz="3200" dirty="0">
                <a:cs typeface="B Zar" panose="00000400000000000000" pitchFamily="2" charset="-78"/>
              </a:rPr>
              <a:t>از داروهای گیاهی وطبیعی دیدگاهی است که امروزه در درمان وحفظ سلامتی تاکید بسیاری بر آن است ،استفاده از داروی گیاهی به لحاظ ارزانی ودر دسترس بودن وآسانی مصرف در جهان و خصوصا در کشورهای در حال توسعه روبه گسترش و زیاد شدن </a:t>
            </a:r>
            <a:r>
              <a:rPr lang="fa-IR" sz="3200" dirty="0" smtClean="0">
                <a:cs typeface="B Zar" panose="00000400000000000000" pitchFamily="2" charset="-78"/>
              </a:rPr>
              <a:t>است. </a:t>
            </a:r>
          </a:p>
          <a:p>
            <a:pPr algn="r" rtl="1">
              <a:buFont typeface="Arial" pitchFamily="34" charset="0"/>
              <a:buChar char="•"/>
            </a:pPr>
            <a:r>
              <a:rPr lang="fa-IR" sz="3200" dirty="0">
                <a:cs typeface="B Zar" panose="00000400000000000000" pitchFamily="2" charset="-78"/>
              </a:rPr>
              <a:t>از طرفی نیز عوارض جانبی بسیار زیاد داروهای شیمیایی وگرانی آن ها موجب گرایش مجدد مردم به طب گیاهی شده است </a:t>
            </a:r>
            <a:endParaRPr lang="en-US" sz="32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dirty="0"/>
              <a:t>شایعترین عوارض گیاهان</a:t>
            </a:r>
            <a:endParaRPr lang="en-US"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600" b="1" dirty="0"/>
              <a:t>جهش زایی و سرطان زایی</a:t>
            </a:r>
            <a:r>
              <a:rPr lang="fa-IR" sz="3600" dirty="0"/>
              <a:t>: بدلیل عدم مطالعه کافی بر روی گیاهان به این عارضه هم باید توجه داشت</a:t>
            </a:r>
            <a:r>
              <a:rPr lang="fa-IR" sz="3600" dirty="0" smtClean="0"/>
              <a:t>.</a:t>
            </a:r>
            <a:endParaRPr lang="en-US" sz="3600" dirty="0" smtClean="0"/>
          </a:p>
          <a:p>
            <a:pPr algn="r" rtl="1"/>
            <a:endParaRPr lang="en-US" sz="3600" dirty="0" smtClean="0"/>
          </a:p>
          <a:p>
            <a:pPr algn="r" rtl="1"/>
            <a:r>
              <a:rPr lang="fa-IR" sz="3600" b="1" dirty="0"/>
              <a:t>عوارض عصبی: </a:t>
            </a:r>
            <a:r>
              <a:rPr lang="fa-IR" sz="3600" dirty="0"/>
              <a:t>عوارضی مانند خواب آلودگی، ضعف و سستی،  منگی و گاهی عوارض شدیدتر مانند فلج عصبی عضلانی ممکن است بروز نماید</a:t>
            </a:r>
          </a:p>
          <a:p>
            <a:pPr algn="r" rtl="1"/>
            <a:endParaRPr lang="en-US" sz="3600" dirty="0" smtClean="0"/>
          </a:p>
          <a:p>
            <a:pPr algn="r" rtl="1"/>
            <a:endParaRPr lang="fa-IR" sz="3600"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10</a:t>
            </a:fld>
            <a:endParaRPr lang="en-US"/>
          </a:p>
        </p:txBody>
      </p:sp>
    </p:spTree>
    <p:extLst>
      <p:ext uri="{BB962C8B-B14F-4D97-AF65-F5344CB8AC3E}">
        <p14:creationId xmlns:p14="http://schemas.microsoft.com/office/powerpoint/2010/main" val="3775249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fa-IR" sz="3600" b="1" dirty="0"/>
              <a:t>شایعترین عوارض گیاهان</a:t>
            </a:r>
            <a:endParaRPr lang="en-US" sz="3600" b="1" dirty="0"/>
          </a:p>
        </p:txBody>
      </p:sp>
      <p:sp>
        <p:nvSpPr>
          <p:cNvPr id="3" name="Content Placeholder 2"/>
          <p:cNvSpPr>
            <a:spLocks noGrp="1"/>
          </p:cNvSpPr>
          <p:nvPr>
            <p:ph idx="1"/>
          </p:nvPr>
        </p:nvSpPr>
        <p:spPr>
          <a:xfrm>
            <a:off x="457200" y="1676400"/>
            <a:ext cx="8229600" cy="4800599"/>
          </a:xfrm>
        </p:spPr>
        <p:txBody>
          <a:bodyPr>
            <a:noAutofit/>
          </a:bodyPr>
          <a:lstStyle/>
          <a:p>
            <a:pPr algn="just" rtl="1"/>
            <a:r>
              <a:rPr lang="fa-IR" sz="3000" b="1" dirty="0" smtClean="0">
                <a:cs typeface="B Zar" panose="00000400000000000000" pitchFamily="2" charset="-78"/>
              </a:rPr>
              <a:t>عوارض قلبی عروقی: </a:t>
            </a:r>
            <a:r>
              <a:rPr lang="fa-IR" sz="3000" dirty="0" smtClean="0">
                <a:cs typeface="B Zar" panose="00000400000000000000" pitchFamily="2" charset="-78"/>
              </a:rPr>
              <a:t>برخی گیاهان دارای اثراتی بر روی عضله قلب و ضربان قلب داشته، ممکن است باعث بروز تاکیکاردی، برادی کاردی و ....شوند  و همچنین ممکن است باعث بروز کاهش یا افزایش در میزان فشار خون گردند.</a:t>
            </a:r>
            <a:endParaRPr lang="en-US" sz="3000" dirty="0" smtClean="0">
              <a:cs typeface="B Zar" panose="00000400000000000000" pitchFamily="2" charset="-78"/>
            </a:endParaRPr>
          </a:p>
          <a:p>
            <a:pPr algn="just" rtl="1"/>
            <a:endParaRPr lang="fa-IR" sz="3000" dirty="0" smtClean="0">
              <a:cs typeface="B Zar" panose="00000400000000000000" pitchFamily="2" charset="-78"/>
            </a:endParaRPr>
          </a:p>
          <a:p>
            <a:pPr algn="just" rtl="1"/>
            <a:r>
              <a:rPr lang="fa-IR" sz="3000" b="1" dirty="0" smtClean="0">
                <a:cs typeface="B Zar" panose="00000400000000000000" pitchFamily="2" charset="-78"/>
              </a:rPr>
              <a:t>عوارض چشمی</a:t>
            </a:r>
            <a:r>
              <a:rPr lang="fa-IR" sz="3000" dirty="0" smtClean="0">
                <a:cs typeface="B Zar" panose="00000400000000000000" pitchFamily="2" charset="-78"/>
              </a:rPr>
              <a:t>: عوارضی مانند فلاشینگ و دوبینی با برخی گیاهان بروز می نماید که معمولا با قطع مصرف قابل برگشت است. </a:t>
            </a:r>
          </a:p>
        </p:txBody>
      </p:sp>
      <p:sp>
        <p:nvSpPr>
          <p:cNvPr id="4" name="Slide Number Placeholder 3"/>
          <p:cNvSpPr>
            <a:spLocks noGrp="1"/>
          </p:cNvSpPr>
          <p:nvPr>
            <p:ph type="sldNum" sz="quarter" idx="12"/>
          </p:nvPr>
        </p:nvSpPr>
        <p:spPr/>
        <p:txBody>
          <a:bodyPr/>
          <a:lstStyle/>
          <a:p>
            <a:fld id="{3F1E78E7-EA61-4F17-8693-A0F0AE1C50C2}"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fa-IR" sz="4000" b="1" dirty="0" smtClean="0"/>
              <a:t>بارداری و شیردهی</a:t>
            </a:r>
            <a:endParaRPr lang="en-US" sz="4000" b="1" dirty="0"/>
          </a:p>
        </p:txBody>
      </p:sp>
      <p:sp>
        <p:nvSpPr>
          <p:cNvPr id="3" name="Content Placeholder 2"/>
          <p:cNvSpPr>
            <a:spLocks noGrp="1"/>
          </p:cNvSpPr>
          <p:nvPr>
            <p:ph idx="1"/>
          </p:nvPr>
        </p:nvSpPr>
        <p:spPr>
          <a:xfrm>
            <a:off x="457200" y="1752600"/>
            <a:ext cx="8229600" cy="4572000"/>
          </a:xfrm>
        </p:spPr>
        <p:txBody>
          <a:bodyPr>
            <a:normAutofit fontScale="92500" lnSpcReduction="20000"/>
          </a:bodyPr>
          <a:lstStyle/>
          <a:p>
            <a:pPr algn="just" rtl="1"/>
            <a:r>
              <a:rPr lang="fa-IR" sz="3000" b="1" dirty="0" smtClean="0">
                <a:cs typeface="B Zar" panose="00000400000000000000" pitchFamily="2" charset="-78"/>
              </a:rPr>
              <a:t>در دوران بارداری بهتر است گیاهان دارویی با احتیاط و با مشورت با پزشک یا داروساز مصرف شوند:</a:t>
            </a:r>
          </a:p>
          <a:p>
            <a:pPr algn="just" rtl="1"/>
            <a:r>
              <a:rPr lang="fa-IR" sz="3000" dirty="0">
                <a:cs typeface="B Zar" panose="00000400000000000000" pitchFamily="2" charset="-78"/>
              </a:rPr>
              <a:t>داروهای گیاهی کاملاً بی‌خطر </a:t>
            </a:r>
            <a:r>
              <a:rPr lang="fa-IR" sz="3000" dirty="0" smtClean="0">
                <a:cs typeface="B Zar" panose="00000400000000000000" pitchFamily="2" charset="-78"/>
              </a:rPr>
              <a:t>نیستند و مطالعات روی گیاهان هنوز کامل نیست</a:t>
            </a:r>
          </a:p>
          <a:p>
            <a:pPr algn="just" rtl="1"/>
            <a:r>
              <a:rPr lang="fa-IR" sz="3000" dirty="0" smtClean="0">
                <a:cs typeface="B Zar" panose="00000400000000000000" pitchFamily="2" charset="-78"/>
              </a:rPr>
              <a:t>اکثر گیاهان قاعده آور و مسقط بوده و باعث بروز سقط جنین می شوند (برخی اسانسها، ترکیبات کومارینی و رقیق کننده خون).</a:t>
            </a:r>
          </a:p>
          <a:p>
            <a:pPr algn="just" rtl="1"/>
            <a:r>
              <a:rPr lang="fa-IR" sz="3000" dirty="0" smtClean="0">
                <a:cs typeface="B Zar" panose="00000400000000000000" pitchFamily="2" charset="-78"/>
              </a:rPr>
              <a:t>برخی متابولیتهای ثانویه تراتوژن بوده و باعث بروز جهشها و ناهنجاری هایی در جنین می گردد.</a:t>
            </a:r>
          </a:p>
          <a:p>
            <a:pPr algn="just" rtl="1"/>
            <a:endParaRPr lang="en-US" sz="30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fa-IR" sz="4000" b="1" dirty="0" smtClean="0"/>
              <a:t>شایعترین گیاهان دارویی</a:t>
            </a:r>
            <a:endParaRPr lang="en-US" sz="4000" b="1" dirty="0"/>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pPr algn="just" rtl="1"/>
            <a:r>
              <a:rPr lang="fa-IR" sz="2800" b="1" dirty="0" smtClean="0">
                <a:cs typeface="B Zar" panose="00000400000000000000" pitchFamily="2" charset="-78"/>
              </a:rPr>
              <a:t>درمنه کوهی: </a:t>
            </a:r>
          </a:p>
          <a:p>
            <a:pPr algn="just" rtl="1"/>
            <a:r>
              <a:rPr lang="en-US" sz="2800" b="1" dirty="0" smtClean="0">
                <a:cs typeface="B Zar" panose="00000400000000000000" pitchFamily="2" charset="-78"/>
              </a:rPr>
              <a:t>Artemisia </a:t>
            </a:r>
            <a:r>
              <a:rPr lang="en-US" sz="2800" b="1" dirty="0" err="1" smtClean="0">
                <a:cs typeface="B Zar" panose="00000400000000000000" pitchFamily="2" charset="-78"/>
              </a:rPr>
              <a:t>Cina</a:t>
            </a:r>
            <a:endParaRPr lang="fa-IR" sz="2800" b="1" dirty="0" smtClean="0">
              <a:cs typeface="B Zar" panose="00000400000000000000" pitchFamily="2" charset="-78"/>
            </a:endParaRPr>
          </a:p>
          <a:p>
            <a:pPr algn="just" rtl="1"/>
            <a:r>
              <a:rPr lang="fa-IR" sz="2800" b="1" dirty="0" smtClean="0">
                <a:cs typeface="B Zar" panose="00000400000000000000" pitchFamily="2" charset="-78"/>
              </a:rPr>
              <a:t>مهمترین موارد مصرف: </a:t>
            </a:r>
          </a:p>
          <a:p>
            <a:pPr algn="just" rtl="1"/>
            <a:r>
              <a:rPr lang="fa-IR" sz="2800" dirty="0" smtClean="0">
                <a:cs typeface="B Zar" panose="00000400000000000000" pitchFamily="2" charset="-78"/>
              </a:rPr>
              <a:t>ضد کرم (سانتونین)، تب</a:t>
            </a:r>
          </a:p>
          <a:p>
            <a:pPr algn="just" rtl="1"/>
            <a:r>
              <a:rPr lang="fa-IR" sz="2800" b="1" dirty="0" smtClean="0">
                <a:cs typeface="B Zar" panose="00000400000000000000" pitchFamily="2" charset="-78"/>
              </a:rPr>
              <a:t>عوارض جانبی: </a:t>
            </a:r>
          </a:p>
          <a:p>
            <a:pPr algn="just" rtl="1"/>
            <a:r>
              <a:rPr lang="fa-IR" sz="2800" dirty="0" smtClean="0">
                <a:cs typeface="B Zar" panose="00000400000000000000" pitchFamily="2" charset="-78"/>
              </a:rPr>
              <a:t>سردرد، تعریق شدید، اختلالات شنوایی، تهوع، استفراغ و اسهال، نارسایی قلبی ریوی، آلبومین اوری و هماچوری، اسپلنومگالی، هایپوترمی، اختلال در تشخیص طعم و بو، حساسیت (تب یونجه)، بی قراری عمومی، التهابات مخاطی، افزایش ترشح صفرا و زردی، اختلالات بینایی (زردبینی) و حتی نابینایی موقت، </a:t>
            </a:r>
          </a:p>
          <a:p>
            <a:pPr algn="just" rtl="1"/>
            <a:endParaRPr lang="en-US" sz="28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fa-IR" b="1" dirty="0" smtClean="0"/>
              <a:t>درمنه کوهی</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14</a:t>
            </a:fld>
            <a:endParaRPr lang="en-US"/>
          </a:p>
        </p:txBody>
      </p:sp>
      <p:pic>
        <p:nvPicPr>
          <p:cNvPr id="3074" name="Picture 2" descr="C:\Users\mums\SkyDrive\Pictures\درمنه.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676400"/>
            <a:ext cx="22955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mums\SkyDrive\Pictures\درمنه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720926"/>
            <a:ext cx="2286000" cy="24384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mums\SkyDrive\Pictures\درمنه 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3940126"/>
            <a:ext cx="2483387" cy="2103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9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fa-IR" sz="4000" b="1" dirty="0" smtClean="0"/>
              <a:t>درمنه کوهی</a:t>
            </a:r>
            <a:endParaRPr lang="en-US" sz="4000" b="1" dirty="0"/>
          </a:p>
        </p:txBody>
      </p:sp>
      <p:sp>
        <p:nvSpPr>
          <p:cNvPr id="3" name="Content Placeholder 2"/>
          <p:cNvSpPr>
            <a:spLocks noGrp="1"/>
          </p:cNvSpPr>
          <p:nvPr>
            <p:ph idx="1"/>
          </p:nvPr>
        </p:nvSpPr>
        <p:spPr>
          <a:xfrm>
            <a:off x="457200" y="1676400"/>
            <a:ext cx="8229600" cy="4648200"/>
          </a:xfrm>
        </p:spPr>
        <p:txBody>
          <a:bodyPr>
            <a:normAutofit lnSpcReduction="10000"/>
          </a:bodyPr>
          <a:lstStyle/>
          <a:p>
            <a:pPr algn="r" rtl="1"/>
            <a:r>
              <a:rPr lang="fa-IR" sz="3200" b="1" dirty="0">
                <a:cs typeface="B Zar" panose="00000400000000000000" pitchFamily="2" charset="-78"/>
              </a:rPr>
              <a:t>تغییرات بالینی:</a:t>
            </a:r>
          </a:p>
          <a:p>
            <a:pPr algn="r" rtl="1"/>
            <a:r>
              <a:rPr lang="fa-IR" sz="3200" dirty="0">
                <a:cs typeface="B Zar" panose="00000400000000000000" pitchFamily="2" charset="-78"/>
              </a:rPr>
              <a:t>مصرف زیاد گیاه  باعث تغییر </a:t>
            </a:r>
            <a:r>
              <a:rPr lang="fa-IR" sz="3200" dirty="0">
                <a:solidFill>
                  <a:srgbClr val="C00000"/>
                </a:solidFill>
                <a:cs typeface="B Zar" panose="00000400000000000000" pitchFamily="2" charset="-78"/>
              </a:rPr>
              <a:t>رنگ ادرار و ناخن </a:t>
            </a:r>
            <a:r>
              <a:rPr lang="fa-IR" sz="3200" dirty="0">
                <a:cs typeface="B Zar" panose="00000400000000000000" pitchFamily="2" charset="-78"/>
              </a:rPr>
              <a:t>می </a:t>
            </a:r>
            <a:r>
              <a:rPr lang="fa-IR" sz="3200" dirty="0" smtClean="0">
                <a:cs typeface="B Zar" panose="00000400000000000000" pitchFamily="2" charset="-78"/>
              </a:rPr>
              <a:t>گردد</a:t>
            </a:r>
          </a:p>
          <a:p>
            <a:pPr algn="r" rtl="1"/>
            <a:endParaRPr lang="fa-IR" sz="3200" dirty="0">
              <a:cs typeface="B Zar" panose="00000400000000000000" pitchFamily="2" charset="-78"/>
            </a:endParaRPr>
          </a:p>
          <a:p>
            <a:pPr algn="r" rtl="1"/>
            <a:r>
              <a:rPr lang="fa-IR" sz="3200" b="1" dirty="0" smtClean="0">
                <a:cs typeface="B Zar" panose="00000400000000000000" pitchFamily="2" charset="-78"/>
              </a:rPr>
              <a:t>بارداری و شیردهی: </a:t>
            </a:r>
          </a:p>
          <a:p>
            <a:pPr algn="r" rtl="1"/>
            <a:r>
              <a:rPr lang="fa-IR" sz="3200" dirty="0" smtClean="0">
                <a:cs typeface="B Zar" panose="00000400000000000000" pitchFamily="2" charset="-78"/>
              </a:rPr>
              <a:t>مسقط جنین، منع مصرف دارد</a:t>
            </a:r>
          </a:p>
          <a:p>
            <a:pPr algn="r" rtl="1"/>
            <a:r>
              <a:rPr lang="fa-IR" sz="3200" dirty="0" smtClean="0">
                <a:cs typeface="B Zar" panose="00000400000000000000" pitchFamily="2" charset="-78"/>
              </a:rPr>
              <a:t>سانتونین موجود در گیاه در شیر مادر ترشح می شود. </a:t>
            </a:r>
          </a:p>
          <a:p>
            <a:pPr algn="r" rtl="1"/>
            <a:r>
              <a:rPr lang="fa-IR" sz="3200" dirty="0" smtClean="0">
                <a:cs typeface="B Zar" panose="00000400000000000000" pitchFamily="2" charset="-78"/>
              </a:rPr>
              <a:t>منع مصرف</a:t>
            </a:r>
            <a:endParaRPr lang="en-US" sz="32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هندوانه ابوجهل</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16</a:t>
            </a:fld>
            <a:endParaRPr lang="en-US"/>
          </a:p>
        </p:txBody>
      </p:sp>
      <p:pic>
        <p:nvPicPr>
          <p:cNvPr id="2050" name="Picture 2" descr="C:\Users\mums\SkyDrive\Pictures\هندوانه.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2362200"/>
            <a:ext cx="2667000" cy="25908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ums\SkyDrive\Pictures\هندوانه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676400"/>
            <a:ext cx="2466974" cy="24669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ums\SkyDrive\Pictures\2هندوانه.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5974" y="2362200"/>
            <a:ext cx="2619375" cy="25908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ums\SkyDrive\Pictures\3هندوانه.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4143375"/>
            <a:ext cx="2466975"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44355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pPr algn="ctr"/>
            <a:r>
              <a:rPr lang="fa-IR" sz="4000" b="1" dirty="0" smtClean="0"/>
              <a:t>هندوانه ابوجهل</a:t>
            </a:r>
            <a:endParaRPr lang="en-US" sz="4000" b="1" dirty="0"/>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pPr rtl="1"/>
            <a:r>
              <a:rPr lang="en-US" sz="3200" dirty="0" err="1" smtClean="0">
                <a:cs typeface="B Zar" panose="00000400000000000000" pitchFamily="2" charset="-78"/>
              </a:rPr>
              <a:t>Citrullus</a:t>
            </a:r>
            <a:r>
              <a:rPr lang="en-US" sz="3200" dirty="0" smtClean="0">
                <a:cs typeface="B Zar" panose="00000400000000000000" pitchFamily="2" charset="-78"/>
              </a:rPr>
              <a:t>  </a:t>
            </a:r>
            <a:r>
              <a:rPr lang="en-US" sz="3200" dirty="0" err="1" smtClean="0">
                <a:cs typeface="B Zar" panose="00000400000000000000" pitchFamily="2" charset="-78"/>
              </a:rPr>
              <a:t>colocynthis</a:t>
            </a:r>
            <a:endParaRPr lang="fa-IR" sz="3200" dirty="0" smtClean="0">
              <a:cs typeface="B Zar" panose="00000400000000000000" pitchFamily="2" charset="-78"/>
            </a:endParaRPr>
          </a:p>
          <a:p>
            <a:pPr algn="r" rtl="1"/>
            <a:r>
              <a:rPr lang="fa-IR" sz="3200" b="1" dirty="0">
                <a:cs typeface="B Zar" panose="00000400000000000000" pitchFamily="2" charset="-78"/>
              </a:rPr>
              <a:t>مهمترین موارد مصرف</a:t>
            </a:r>
            <a:r>
              <a:rPr lang="fa-IR" sz="3200" dirty="0">
                <a:cs typeface="B Zar" panose="00000400000000000000" pitchFamily="2" charset="-78"/>
              </a:rPr>
              <a:t>: </a:t>
            </a:r>
          </a:p>
          <a:p>
            <a:pPr marL="0" indent="0" algn="r" rtl="1">
              <a:buNone/>
            </a:pPr>
            <a:r>
              <a:rPr lang="fa-IR" sz="3200" dirty="0" smtClean="0">
                <a:cs typeface="B Zar" panose="00000400000000000000" pitchFamily="2" charset="-78"/>
              </a:rPr>
              <a:t>    ملین قوی، ضد دیابت، </a:t>
            </a:r>
          </a:p>
          <a:p>
            <a:pPr algn="r" rtl="1"/>
            <a:r>
              <a:rPr lang="fa-IR" sz="3200" b="1" dirty="0" smtClean="0">
                <a:solidFill>
                  <a:schemeClr val="accent1"/>
                </a:solidFill>
                <a:cs typeface="B Zar" panose="00000400000000000000" pitchFamily="2" charset="-78"/>
              </a:rPr>
              <a:t>عوارض جانبی: </a:t>
            </a:r>
          </a:p>
          <a:p>
            <a:pPr algn="r" rtl="1"/>
            <a:r>
              <a:rPr lang="fa-IR" sz="3200" b="1" dirty="0" smtClean="0">
                <a:cs typeface="B Zar" panose="00000400000000000000" pitchFamily="2" charset="-78"/>
              </a:rPr>
              <a:t>گوارشی: </a:t>
            </a:r>
            <a:r>
              <a:rPr lang="fa-IR" sz="3200" dirty="0" smtClean="0">
                <a:cs typeface="B Zar" panose="00000400000000000000" pitchFamily="2" charset="-78"/>
              </a:rPr>
              <a:t>اجابت مزاج دردناک، کولیت حاد، اسهال خونی</a:t>
            </a:r>
          </a:p>
          <a:p>
            <a:pPr algn="r" rtl="1"/>
            <a:r>
              <a:rPr lang="fa-IR" sz="3200" b="1" dirty="0" smtClean="0">
                <a:cs typeface="B Zar" panose="00000400000000000000" pitchFamily="2" charset="-78"/>
              </a:rPr>
              <a:t>عوارض کلیوی</a:t>
            </a:r>
            <a:r>
              <a:rPr lang="fa-IR" sz="3200" dirty="0" smtClean="0">
                <a:cs typeface="B Zar" panose="00000400000000000000" pitchFamily="2" charset="-78"/>
              </a:rPr>
              <a:t>: مدر، گاهی احتباس ادرار، سمیت کلیوی (دوز بالا)</a:t>
            </a:r>
          </a:p>
          <a:p>
            <a:pPr algn="r" rtl="1"/>
            <a:r>
              <a:rPr lang="fa-IR" sz="3200" b="1" dirty="0" smtClean="0">
                <a:cs typeface="B Zar" panose="00000400000000000000" pitchFamily="2" charset="-78"/>
              </a:rPr>
              <a:t>عوارض عمومی: </a:t>
            </a:r>
            <a:r>
              <a:rPr lang="fa-IR" sz="3200" dirty="0" smtClean="0">
                <a:cs typeface="B Zar" panose="00000400000000000000" pitchFamily="2" charset="-78"/>
              </a:rPr>
              <a:t>نبض ضعیف، ضعف عمومی، دهیدروز</a:t>
            </a:r>
          </a:p>
          <a:p>
            <a:pPr algn="r" rtl="1"/>
            <a:r>
              <a:rPr lang="fa-IR" sz="3200" b="1" dirty="0" smtClean="0">
                <a:cs typeface="B Zar" panose="00000400000000000000" pitchFamily="2" charset="-78"/>
              </a:rPr>
              <a:t>عوارض عصبی</a:t>
            </a:r>
            <a:r>
              <a:rPr lang="fa-IR" sz="3200" dirty="0" smtClean="0">
                <a:cs typeface="B Zar" panose="00000400000000000000" pitchFamily="2" charset="-78"/>
              </a:rPr>
              <a:t>: غش، اختلالات حسی، گیجی، ترس و هذیان، از دست دادن هوشیاری، اغتشاش فکری </a:t>
            </a:r>
          </a:p>
          <a:p>
            <a:pPr algn="r" rtl="1"/>
            <a:endParaRPr lang="en-US" sz="32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pPr algn="ctr"/>
            <a:r>
              <a:rPr lang="fa-IR" sz="4000" b="1" dirty="0" smtClean="0"/>
              <a:t>هندوانه ابوجهل</a:t>
            </a:r>
            <a:endParaRPr lang="en-US" sz="4000" dirty="0"/>
          </a:p>
        </p:txBody>
      </p:sp>
      <p:sp>
        <p:nvSpPr>
          <p:cNvPr id="3" name="Content Placeholder 2"/>
          <p:cNvSpPr>
            <a:spLocks noGrp="1"/>
          </p:cNvSpPr>
          <p:nvPr>
            <p:ph idx="1"/>
          </p:nvPr>
        </p:nvSpPr>
        <p:spPr>
          <a:xfrm>
            <a:off x="457200" y="1752600"/>
            <a:ext cx="8229600" cy="4572000"/>
          </a:xfrm>
        </p:spPr>
        <p:txBody>
          <a:bodyPr>
            <a:normAutofit lnSpcReduction="10000"/>
          </a:bodyPr>
          <a:lstStyle/>
          <a:p>
            <a:pPr algn="r" rtl="1"/>
            <a:r>
              <a:rPr lang="fa-IR" b="1" dirty="0">
                <a:cs typeface="B Zar" panose="00000400000000000000" pitchFamily="2" charset="-78"/>
              </a:rPr>
              <a:t>عوارض پوستی</a:t>
            </a:r>
            <a:r>
              <a:rPr lang="fa-IR" dirty="0">
                <a:cs typeface="B Zar" panose="00000400000000000000" pitchFamily="2" charset="-78"/>
              </a:rPr>
              <a:t>: اگزمای پوستی(مصرف طولانی </a:t>
            </a:r>
            <a:r>
              <a:rPr lang="fa-IR" dirty="0" smtClean="0">
                <a:cs typeface="B Zar" panose="00000400000000000000" pitchFamily="2" charset="-78"/>
              </a:rPr>
              <a:t>مدت)</a:t>
            </a:r>
          </a:p>
          <a:p>
            <a:pPr algn="r" rtl="1"/>
            <a:r>
              <a:rPr lang="fa-IR" b="1" dirty="0" smtClean="0">
                <a:cs typeface="B Zar" panose="00000400000000000000" pitchFamily="2" charset="-78"/>
              </a:rPr>
              <a:t>عوارض خونی: </a:t>
            </a:r>
            <a:r>
              <a:rPr lang="fa-IR" dirty="0" smtClean="0">
                <a:cs typeface="B Zar" panose="00000400000000000000" pitchFamily="2" charset="-78"/>
              </a:rPr>
              <a:t>افزایش گلوبولهای سفید</a:t>
            </a:r>
          </a:p>
          <a:p>
            <a:pPr algn="r" rtl="1"/>
            <a:r>
              <a:rPr lang="fa-IR" b="1" dirty="0" smtClean="0">
                <a:cs typeface="B Zar" panose="00000400000000000000" pitchFamily="2" charset="-78"/>
              </a:rPr>
              <a:t>عوارض کبدی: </a:t>
            </a:r>
            <a:r>
              <a:rPr lang="fa-IR" dirty="0" smtClean="0">
                <a:cs typeface="B Zar" panose="00000400000000000000" pitchFamily="2" charset="-78"/>
              </a:rPr>
              <a:t>یرقان قابل برگشت</a:t>
            </a:r>
          </a:p>
          <a:p>
            <a:pPr algn="r" rtl="1"/>
            <a:r>
              <a:rPr lang="fa-IR" b="1" dirty="0" smtClean="0">
                <a:cs typeface="B Zar" panose="00000400000000000000" pitchFamily="2" charset="-78"/>
              </a:rPr>
              <a:t>عوارض چشمی: </a:t>
            </a:r>
            <a:r>
              <a:rPr lang="fa-IR" dirty="0" smtClean="0">
                <a:cs typeface="B Zar" panose="00000400000000000000" pitchFamily="2" charset="-78"/>
              </a:rPr>
              <a:t>هسته خشک میوه برای چشم محرک است.</a:t>
            </a:r>
          </a:p>
          <a:p>
            <a:pPr algn="r" rtl="1"/>
            <a:r>
              <a:rPr lang="fa-IR" b="1" dirty="0" smtClean="0">
                <a:solidFill>
                  <a:schemeClr val="accent1"/>
                </a:solidFill>
                <a:cs typeface="B Zar" panose="00000400000000000000" pitchFamily="2" charset="-78"/>
              </a:rPr>
              <a:t>بارداری و شیردهی: </a:t>
            </a:r>
          </a:p>
          <a:p>
            <a:pPr algn="r" rtl="1"/>
            <a:r>
              <a:rPr lang="fa-IR" b="1" dirty="0" smtClean="0">
                <a:cs typeface="B Zar" panose="00000400000000000000" pitchFamily="2" charset="-78"/>
              </a:rPr>
              <a:t>بارداری</a:t>
            </a:r>
            <a:r>
              <a:rPr lang="fa-IR" dirty="0" smtClean="0">
                <a:cs typeface="B Zar" panose="00000400000000000000" pitchFamily="2" charset="-78"/>
              </a:rPr>
              <a:t>: بشدت مسقط جنین (هسته)</a:t>
            </a:r>
          </a:p>
          <a:p>
            <a:pPr algn="r" rtl="1"/>
            <a:r>
              <a:rPr lang="fa-IR" b="1" dirty="0" smtClean="0">
                <a:cs typeface="B Zar" panose="00000400000000000000" pitchFamily="2" charset="-78"/>
              </a:rPr>
              <a:t>شیردهی</a:t>
            </a:r>
            <a:r>
              <a:rPr lang="fa-IR" dirty="0" smtClean="0">
                <a:cs typeface="B Zar" panose="00000400000000000000" pitchFamily="2" charset="-78"/>
              </a:rPr>
              <a:t>: مراجع قدیمی ادعا می کنند که در شیر ترشح دارد، مادران شیرده نباید استفاده کنند.</a:t>
            </a:r>
          </a:p>
          <a:p>
            <a:pPr algn="r" rtl="1"/>
            <a:r>
              <a:rPr lang="fa-IR" b="1" dirty="0" smtClean="0">
                <a:solidFill>
                  <a:srgbClr val="FF0000"/>
                </a:solidFill>
                <a:cs typeface="B Zar" panose="00000400000000000000" pitchFamily="2" charset="-78"/>
              </a:rPr>
              <a:t>نکته</a:t>
            </a:r>
            <a:r>
              <a:rPr lang="fa-IR" dirty="0" smtClean="0">
                <a:cs typeface="B Zar" panose="00000400000000000000" pitchFamily="2" charset="-78"/>
              </a:rPr>
              <a:t>: در مطالعات حیوانی فعالیت </a:t>
            </a:r>
            <a:r>
              <a:rPr lang="fa-IR" dirty="0" smtClean="0">
                <a:solidFill>
                  <a:srgbClr val="FF0000"/>
                </a:solidFill>
                <a:cs typeface="B Zar" panose="00000400000000000000" pitchFamily="2" charset="-78"/>
              </a:rPr>
              <a:t>فعالیت سرطانزایی </a:t>
            </a:r>
            <a:r>
              <a:rPr lang="fa-IR" dirty="0" smtClean="0">
                <a:cs typeface="B Zar" panose="00000400000000000000" pitchFamily="2" charset="-78"/>
              </a:rPr>
              <a:t>در مصرف مزمن دارو مشاهده شده است.</a:t>
            </a:r>
          </a:p>
          <a:p>
            <a:pPr algn="r" rtl="1"/>
            <a:endParaRPr lang="fa-IR" dirty="0">
              <a:cs typeface="B Zar" panose="00000400000000000000" pitchFamily="2" charset="-78"/>
            </a:endParaRPr>
          </a:p>
          <a:p>
            <a:pPr algn="r" rtl="1">
              <a:buNone/>
            </a:pPr>
            <a:endParaRPr lang="en-US"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normAutofit/>
          </a:bodyPr>
          <a:lstStyle/>
          <a:p>
            <a:pPr algn="ctr"/>
            <a:r>
              <a:rPr lang="fa-IR" b="1" dirty="0" smtClean="0"/>
              <a:t>جینکو بیلوبا</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19</a:t>
            </a:fld>
            <a:endParaRPr lang="en-US"/>
          </a:p>
        </p:txBody>
      </p:sp>
      <p:pic>
        <p:nvPicPr>
          <p:cNvPr id="1026" name="Picture 2" descr="C:\Users\mums\SkyDrive\Pictures\1جینکو.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2895600" cy="2895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mums\SkyDrive\Pictures\جینکو.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676400"/>
            <a:ext cx="2971800" cy="2895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mums\SkyDrive\Pictures\جینکو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4572000"/>
            <a:ext cx="3238499"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4185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4495800"/>
          </a:xfrm>
        </p:spPr>
        <p:txBody>
          <a:bodyPr/>
          <a:lstStyle/>
          <a:p>
            <a:r>
              <a:rPr lang="fa-IR" b="1" dirty="0" smtClean="0"/>
              <a:t>بسمه تعالی</a:t>
            </a:r>
            <a:endParaRPr lang="en-US" b="1" dirty="0"/>
          </a:p>
        </p:txBody>
      </p:sp>
      <p:sp>
        <p:nvSpPr>
          <p:cNvPr id="7" name="Slide Number Placeholder 6"/>
          <p:cNvSpPr>
            <a:spLocks noGrp="1"/>
          </p:cNvSpPr>
          <p:nvPr>
            <p:ph type="sldNum" sz="quarter" idx="12"/>
          </p:nvPr>
        </p:nvSpPr>
        <p:spPr/>
        <p:txBody>
          <a:bodyPr/>
          <a:lstStyle/>
          <a:p>
            <a:fld id="{3F1E78E7-EA61-4F17-8693-A0F0AE1C50C2}" type="slidenum">
              <a:rPr lang="en-US" smtClean="0"/>
              <a:pPr/>
              <a:t>2</a:t>
            </a:fld>
            <a:endParaRPr lang="en-US"/>
          </a:p>
        </p:txBody>
      </p:sp>
      <p:pic>
        <p:nvPicPr>
          <p:cNvPr id="3076" name="Picture 4" descr="C:\Users\Z.F\Desktop\inde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TextBox 5"/>
          <p:cNvSpPr txBox="1"/>
          <p:nvPr/>
        </p:nvSpPr>
        <p:spPr>
          <a:xfrm>
            <a:off x="1143000" y="2936796"/>
            <a:ext cx="7162800" cy="1569660"/>
          </a:xfrm>
          <a:prstGeom prst="rect">
            <a:avLst/>
          </a:prstGeom>
          <a:noFill/>
        </p:spPr>
        <p:txBody>
          <a:bodyPr wrap="square" rtlCol="0">
            <a:spAutoFit/>
          </a:bodyPr>
          <a:lstStyle/>
          <a:p>
            <a:pPr algn="ctr"/>
            <a:r>
              <a:rPr lang="fa-IR" sz="4800" b="1" dirty="0" smtClean="0">
                <a:solidFill>
                  <a:srgbClr val="FFFF00"/>
                </a:solidFill>
              </a:rPr>
              <a:t>عوارض جانبی گیاهان </a:t>
            </a:r>
          </a:p>
          <a:p>
            <a:pPr algn="ctr"/>
            <a:r>
              <a:rPr lang="fa-IR" sz="4800" b="1" dirty="0" smtClean="0">
                <a:solidFill>
                  <a:srgbClr val="FFFF00"/>
                </a:solidFill>
              </a:rPr>
              <a:t> دارویی</a:t>
            </a:r>
            <a:endParaRPr lang="en-US" sz="4800" b="1" dirty="0">
              <a:solidFill>
                <a:srgbClr val="FFFF00"/>
              </a:solidFill>
            </a:endParaRPr>
          </a:p>
        </p:txBody>
      </p:sp>
      <p:sp>
        <p:nvSpPr>
          <p:cNvPr id="11" name="TextBox 10"/>
          <p:cNvSpPr txBox="1"/>
          <p:nvPr/>
        </p:nvSpPr>
        <p:spPr>
          <a:xfrm>
            <a:off x="1143000" y="1828800"/>
            <a:ext cx="6934200" cy="1107996"/>
          </a:xfrm>
          <a:prstGeom prst="rect">
            <a:avLst/>
          </a:prstGeom>
          <a:noFill/>
        </p:spPr>
        <p:txBody>
          <a:bodyPr wrap="square" rtlCol="0">
            <a:spAutoFit/>
          </a:bodyPr>
          <a:lstStyle/>
          <a:p>
            <a:pPr algn="ctr"/>
            <a:r>
              <a:rPr lang="fa-IR" sz="6600" b="1" dirty="0" smtClean="0">
                <a:solidFill>
                  <a:srgbClr val="FF0000"/>
                </a:solidFill>
              </a:rPr>
              <a:t>بسم الله الرحمن الرحیم </a:t>
            </a:r>
            <a:endParaRPr lang="en-US" sz="6600" b="1" dirty="0">
              <a:solidFill>
                <a:srgbClr val="FF0000"/>
              </a:solidFill>
            </a:endParaRPr>
          </a:p>
        </p:txBody>
      </p:sp>
      <p:sp>
        <p:nvSpPr>
          <p:cNvPr id="3" name="TextBox 2"/>
          <p:cNvSpPr txBox="1"/>
          <p:nvPr/>
        </p:nvSpPr>
        <p:spPr>
          <a:xfrm>
            <a:off x="2743200" y="4724400"/>
            <a:ext cx="4572000" cy="1077218"/>
          </a:xfrm>
          <a:prstGeom prst="rect">
            <a:avLst/>
          </a:prstGeom>
          <a:noFill/>
        </p:spPr>
        <p:txBody>
          <a:bodyPr wrap="square" rtlCol="0">
            <a:spAutoFit/>
          </a:bodyPr>
          <a:lstStyle/>
          <a:p>
            <a:pPr algn="ctr" rtl="1"/>
            <a:r>
              <a:rPr lang="fa-IR" sz="3600" b="1" dirty="0" smtClean="0">
                <a:solidFill>
                  <a:srgbClr val="FF0000"/>
                </a:solidFill>
              </a:rPr>
              <a:t>دکتر شکوه سادات حامدی</a:t>
            </a:r>
          </a:p>
          <a:p>
            <a:pPr algn="ctr" rtl="1"/>
            <a:r>
              <a:rPr lang="fa-IR" sz="2800" b="1" dirty="0" smtClean="0">
                <a:solidFill>
                  <a:srgbClr val="FF0000"/>
                </a:solidFill>
              </a:rPr>
              <a:t>متخصص داروسازی سنتی</a:t>
            </a:r>
            <a:endParaRPr lang="en-US" sz="2800" b="1" dirty="0">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fa-IR" sz="4000" b="1" dirty="0" smtClean="0"/>
              <a:t>جینکوبیلوبا</a:t>
            </a:r>
            <a:endParaRPr lang="en-US" sz="4000" b="1" dirty="0"/>
          </a:p>
        </p:txBody>
      </p:sp>
      <p:sp>
        <p:nvSpPr>
          <p:cNvPr id="3" name="Content Placeholder 2"/>
          <p:cNvSpPr>
            <a:spLocks noGrp="1"/>
          </p:cNvSpPr>
          <p:nvPr>
            <p:ph idx="1"/>
          </p:nvPr>
        </p:nvSpPr>
        <p:spPr>
          <a:xfrm>
            <a:off x="457200" y="1702191"/>
            <a:ext cx="8229600" cy="4622409"/>
          </a:xfrm>
        </p:spPr>
        <p:txBody>
          <a:bodyPr>
            <a:normAutofit/>
          </a:bodyPr>
          <a:lstStyle/>
          <a:p>
            <a:r>
              <a:rPr lang="en-US" b="1" dirty="0" smtClean="0">
                <a:latin typeface="Constantia "/>
                <a:cs typeface="B Zar" panose="00000400000000000000" pitchFamily="2" charset="-78"/>
              </a:rPr>
              <a:t>Ginkgo </a:t>
            </a:r>
            <a:r>
              <a:rPr lang="en-US" b="1" dirty="0" err="1" smtClean="0">
                <a:latin typeface="Constantia "/>
                <a:cs typeface="B Zar" panose="00000400000000000000" pitchFamily="2" charset="-78"/>
              </a:rPr>
              <a:t>biloba</a:t>
            </a:r>
            <a:endParaRPr lang="en-US" b="1" dirty="0" smtClean="0">
              <a:latin typeface="Constantia "/>
              <a:cs typeface="B Zar" panose="00000400000000000000" pitchFamily="2" charset="-78"/>
            </a:endParaRPr>
          </a:p>
          <a:p>
            <a:pPr algn="r" rtl="1"/>
            <a:r>
              <a:rPr lang="fa-IR" b="1" dirty="0">
                <a:latin typeface="Constantia "/>
                <a:cs typeface="B Zar" panose="00000400000000000000" pitchFamily="2" charset="-78"/>
              </a:rPr>
              <a:t>مهمترین موارد </a:t>
            </a:r>
            <a:r>
              <a:rPr lang="fa-IR" b="1" dirty="0" smtClean="0">
                <a:latin typeface="Constantia "/>
                <a:cs typeface="B Zar" panose="00000400000000000000" pitchFamily="2" charset="-78"/>
              </a:rPr>
              <a:t>مصرف:</a:t>
            </a:r>
          </a:p>
          <a:p>
            <a:pPr algn="r" rtl="1"/>
            <a:r>
              <a:rPr lang="fa-IR" dirty="0" smtClean="0">
                <a:latin typeface="Constantia "/>
                <a:cs typeface="B Zar" panose="00000400000000000000" pitchFamily="2" charset="-78"/>
              </a:rPr>
              <a:t>تحمل به هیپوکسی مغز، افزایش گردش خون مغز، کاهش ادم، مهار فعالیت پلاکتها، جاذب رادیکالهای آزاد، بهبود ایسکمی، بهبود آلزابمر، محافظت از میلینها، بهبود گردش خون محیطی، درمان آسم.</a:t>
            </a:r>
          </a:p>
          <a:p>
            <a:pPr algn="r" rtl="1"/>
            <a:r>
              <a:rPr lang="fa-IR" b="1" dirty="0" smtClean="0">
                <a:solidFill>
                  <a:schemeClr val="tx2"/>
                </a:solidFill>
                <a:latin typeface="Constantia "/>
                <a:cs typeface="B Zar" panose="00000400000000000000" pitchFamily="2" charset="-78"/>
              </a:rPr>
              <a:t>عوارض جانبی</a:t>
            </a:r>
            <a:r>
              <a:rPr lang="fa-IR" dirty="0" smtClean="0">
                <a:latin typeface="Constantia "/>
                <a:cs typeface="B Zar" panose="00000400000000000000" pitchFamily="2" charset="-78"/>
              </a:rPr>
              <a:t>: </a:t>
            </a:r>
          </a:p>
          <a:p>
            <a:pPr algn="r" rtl="1"/>
            <a:r>
              <a:rPr lang="fa-IR" dirty="0" smtClean="0">
                <a:latin typeface="Constantia "/>
                <a:cs typeface="B Zar" panose="00000400000000000000" pitchFamily="2" charset="-78"/>
              </a:rPr>
              <a:t>سردرد، گیجی، تپش قلب، اختلالات گوارشی، واکنشهای حساسیتی، سرگیجه، تهوع. گاهی تشنج. </a:t>
            </a:r>
          </a:p>
          <a:p>
            <a:pPr algn="r" rtl="1"/>
            <a:r>
              <a:rPr lang="fa-IR" dirty="0">
                <a:latin typeface="Constantia "/>
                <a:cs typeface="B Zar" panose="00000400000000000000" pitchFamily="2" charset="-78"/>
              </a:rPr>
              <a:t> </a:t>
            </a:r>
            <a:r>
              <a:rPr lang="fa-IR" dirty="0" smtClean="0">
                <a:latin typeface="Constantia "/>
                <a:cs typeface="B Zar" panose="00000400000000000000" pitchFamily="2" charset="-78"/>
              </a:rPr>
              <a:t> </a:t>
            </a:r>
            <a:r>
              <a:rPr lang="fa-IR" b="1" dirty="0" smtClean="0">
                <a:latin typeface="Constantia "/>
                <a:cs typeface="B Zar" panose="00000400000000000000" pitchFamily="2" charset="-78"/>
              </a:rPr>
              <a:t>عوارض پوستی</a:t>
            </a:r>
            <a:r>
              <a:rPr lang="fa-IR" dirty="0" smtClean="0">
                <a:latin typeface="Constantia "/>
                <a:cs typeface="B Zar" panose="00000400000000000000" pitchFamily="2" charset="-78"/>
              </a:rPr>
              <a:t>:  درماتیت تماسی، راش، قرمزی، ادم، کورک، تاول همراه با خارش شدید</a:t>
            </a:r>
          </a:p>
          <a:p>
            <a:pPr algn="r" rtl="1"/>
            <a:endParaRPr lang="en-US" dirty="0">
              <a:latin typeface="Constantia "/>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pPr algn="ctr"/>
            <a:r>
              <a:rPr lang="fa-IR" sz="4000" b="1" dirty="0" smtClean="0"/>
              <a:t>جینکو بیلوبا</a:t>
            </a:r>
            <a:endParaRPr lang="en-US" sz="4000" b="1" dirty="0"/>
          </a:p>
        </p:txBody>
      </p:sp>
      <p:sp>
        <p:nvSpPr>
          <p:cNvPr id="3" name="Content Placeholder 2"/>
          <p:cNvSpPr>
            <a:spLocks noGrp="1"/>
          </p:cNvSpPr>
          <p:nvPr>
            <p:ph idx="1"/>
          </p:nvPr>
        </p:nvSpPr>
        <p:spPr>
          <a:xfrm>
            <a:off x="457200" y="1752600"/>
            <a:ext cx="8229600" cy="4572000"/>
          </a:xfrm>
        </p:spPr>
        <p:txBody>
          <a:bodyPr>
            <a:normAutofit/>
          </a:bodyPr>
          <a:lstStyle/>
          <a:p>
            <a:pPr algn="r" rtl="1"/>
            <a:r>
              <a:rPr lang="fa-IR" sz="3200" b="1" dirty="0" smtClean="0">
                <a:cs typeface="B Zar" panose="00000400000000000000" pitchFamily="2" charset="-78"/>
              </a:rPr>
              <a:t>عوارض گوارشی: </a:t>
            </a:r>
            <a:r>
              <a:rPr lang="fa-IR" sz="3200" dirty="0" smtClean="0">
                <a:cs typeface="B Zar" panose="00000400000000000000" pitchFamily="2" charset="-78"/>
              </a:rPr>
              <a:t>ثانویه به واکنشهای حساسیتی، التهاب لب، التهاب دهان، التهاب و خارش مقعد</a:t>
            </a:r>
          </a:p>
          <a:p>
            <a:pPr algn="r" rtl="1"/>
            <a:r>
              <a:rPr lang="fa-IR" sz="3200" b="1" dirty="0" smtClean="0">
                <a:solidFill>
                  <a:schemeClr val="accent1"/>
                </a:solidFill>
                <a:cs typeface="B Zar" panose="00000400000000000000" pitchFamily="2" charset="-78"/>
              </a:rPr>
              <a:t>باروری و شیردهی: </a:t>
            </a:r>
          </a:p>
          <a:p>
            <a:pPr algn="r" rtl="1"/>
            <a:r>
              <a:rPr lang="fa-IR" sz="3200" dirty="0" smtClean="0">
                <a:cs typeface="B Zar" panose="00000400000000000000" pitchFamily="2" charset="-78"/>
              </a:rPr>
              <a:t>در بارداری و شیردهی عوارضی دیده نشده است</a:t>
            </a:r>
            <a:r>
              <a:rPr lang="fa-IR" sz="3200" b="1" dirty="0" smtClean="0">
                <a:cs typeface="B Zar" panose="00000400000000000000" pitchFamily="2" charset="-78"/>
              </a:rPr>
              <a:t>.</a:t>
            </a:r>
          </a:p>
          <a:p>
            <a:pPr marL="0" indent="0" algn="r" rtl="1">
              <a:buNone/>
            </a:pPr>
            <a:endParaRPr lang="fa-IR" sz="3200" b="1" dirty="0">
              <a:cs typeface="B Zar" panose="00000400000000000000" pitchFamily="2" charset="-78"/>
            </a:endParaRPr>
          </a:p>
          <a:p>
            <a:pPr algn="r" rtl="1"/>
            <a:r>
              <a:rPr lang="fa-IR" sz="3200" b="1" dirty="0">
                <a:cs typeface="B Zar" panose="00000400000000000000" pitchFamily="2" charset="-78"/>
              </a:rPr>
              <a:t>نکته: در مطالعات </a:t>
            </a:r>
            <a:r>
              <a:rPr lang="fa-IR" sz="3200" b="1" dirty="0" smtClean="0">
                <a:cs typeface="B Zar" panose="00000400000000000000" pitchFamily="2" charset="-78"/>
              </a:rPr>
              <a:t>حیوانی و انسانی </a:t>
            </a:r>
            <a:r>
              <a:rPr lang="fa-IR" sz="3200" b="1" dirty="0">
                <a:cs typeface="B Zar" panose="00000400000000000000" pitchFamily="2" charset="-78"/>
              </a:rPr>
              <a:t>فعالیت فعالیت سرطانزایی در مصرف مزمن دارو مشاهده </a:t>
            </a:r>
            <a:r>
              <a:rPr lang="fa-IR" sz="3200" b="1" dirty="0" smtClean="0">
                <a:cs typeface="B Zar" panose="00000400000000000000" pitchFamily="2" charset="-78"/>
              </a:rPr>
              <a:t>نشده </a:t>
            </a:r>
            <a:r>
              <a:rPr lang="fa-IR" sz="3200" b="1" dirty="0">
                <a:cs typeface="B Zar" panose="00000400000000000000" pitchFamily="2" charset="-78"/>
              </a:rPr>
              <a:t>است.</a:t>
            </a:r>
          </a:p>
          <a:p>
            <a:pPr algn="r" rtl="1"/>
            <a:endParaRPr lang="fa-IR" sz="3200" b="1" dirty="0" smtClean="0">
              <a:cs typeface="B Zar" panose="00000400000000000000" pitchFamily="2" charset="-78"/>
            </a:endParaRPr>
          </a:p>
          <a:p>
            <a:pPr algn="r" rtl="1"/>
            <a:endParaRPr lang="fa-IR" sz="3200" b="1" dirty="0" smtClean="0">
              <a:cs typeface="B Zar" panose="00000400000000000000" pitchFamily="2" charset="-78"/>
            </a:endParaRPr>
          </a:p>
          <a:p>
            <a:pPr algn="r" rtl="1"/>
            <a:endParaRPr lang="fa-IR" sz="3200" b="1" dirty="0" smtClean="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شیرین بیان</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22</a:t>
            </a:fld>
            <a:endParaRPr lang="en-US"/>
          </a:p>
        </p:txBody>
      </p:sp>
      <p:pic>
        <p:nvPicPr>
          <p:cNvPr id="4098" name="Picture 2" descr="C:\Users\mums\SkyDrive\Pictures\شیرین.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30480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mums\SkyDrive\Pictures\شیرین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1473884"/>
            <a:ext cx="2895600" cy="2259916"/>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5" descr="C:\Users\mums\SkyDrive\Pictures\شیرین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733800"/>
            <a:ext cx="33528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2345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شیرین بیان</a:t>
            </a:r>
            <a:endParaRPr lang="en-US" b="1" dirty="0"/>
          </a:p>
        </p:txBody>
      </p:sp>
      <p:sp>
        <p:nvSpPr>
          <p:cNvPr id="3" name="Content Placeholder 2"/>
          <p:cNvSpPr>
            <a:spLocks noGrp="1"/>
          </p:cNvSpPr>
          <p:nvPr>
            <p:ph idx="1"/>
          </p:nvPr>
        </p:nvSpPr>
        <p:spPr>
          <a:xfrm>
            <a:off x="457200" y="1600200"/>
            <a:ext cx="8229600" cy="4724400"/>
          </a:xfrm>
        </p:spPr>
        <p:txBody>
          <a:bodyPr>
            <a:normAutofit/>
          </a:bodyPr>
          <a:lstStyle/>
          <a:p>
            <a:r>
              <a:rPr lang="en-US" sz="2800" b="1" dirty="0" err="1" smtClean="0"/>
              <a:t>Glycyrrhiza</a:t>
            </a:r>
            <a:r>
              <a:rPr lang="en-US" sz="2800" b="1" dirty="0" smtClean="0"/>
              <a:t> </a:t>
            </a:r>
            <a:r>
              <a:rPr lang="en-US" sz="2800" b="1" dirty="0" err="1" smtClean="0"/>
              <a:t>glabra</a:t>
            </a:r>
            <a:endParaRPr lang="en-US" sz="2800" b="1" dirty="0" smtClean="0"/>
          </a:p>
          <a:p>
            <a:pPr algn="r" rtl="1"/>
            <a:r>
              <a:rPr lang="fa-IR" sz="3200" b="1" dirty="0">
                <a:cs typeface="B Badr" pitchFamily="2" charset="-78"/>
              </a:rPr>
              <a:t>مهمترین موارد </a:t>
            </a:r>
            <a:r>
              <a:rPr lang="fa-IR" sz="3200" b="1" dirty="0" smtClean="0">
                <a:cs typeface="B Badr" pitchFamily="2" charset="-78"/>
              </a:rPr>
              <a:t>مصرف: </a:t>
            </a:r>
            <a:r>
              <a:rPr lang="fa-IR" sz="3200" dirty="0" smtClean="0">
                <a:cs typeface="B Badr" pitchFamily="2" charset="-78"/>
              </a:rPr>
              <a:t>بهبود تب، زخم معده و دوازدهه، سوء هاضمه، رفع تشنگی، گرفتگی صدا، سرفه، آسم، برونشیت، التهاب ریه ها، ضد باکتری و آنتی ویرال، افزایش سیستم ایمنی</a:t>
            </a:r>
          </a:p>
          <a:p>
            <a:pPr algn="r" rtl="1"/>
            <a:r>
              <a:rPr lang="fa-IR" sz="3200" b="1" dirty="0" smtClean="0">
                <a:solidFill>
                  <a:schemeClr val="accent1"/>
                </a:solidFill>
                <a:cs typeface="B Badr" pitchFamily="2" charset="-78"/>
              </a:rPr>
              <a:t>عوارض جانبی</a:t>
            </a:r>
            <a:r>
              <a:rPr lang="fa-IR" sz="2800" b="1" dirty="0" smtClean="0">
                <a:solidFill>
                  <a:schemeClr val="accent1"/>
                </a:solidFill>
                <a:cs typeface="B Badr" pitchFamily="2" charset="-78"/>
              </a:rPr>
              <a:t>: </a:t>
            </a:r>
          </a:p>
          <a:p>
            <a:pPr algn="r" rtl="1"/>
            <a:r>
              <a:rPr lang="fa-IR" sz="2800" b="1" dirty="0" smtClean="0">
                <a:solidFill>
                  <a:schemeClr val="accent1"/>
                </a:solidFill>
                <a:cs typeface="B Badr" pitchFamily="2" charset="-78"/>
              </a:rPr>
              <a:t>عوارض معمولا با دوز بیش از 20 میلی گرم رخ می دهد.</a:t>
            </a:r>
          </a:p>
          <a:p>
            <a:pPr algn="r" rtl="1"/>
            <a:r>
              <a:rPr lang="fa-IR" sz="2800" b="1" dirty="0" smtClean="0">
                <a:solidFill>
                  <a:schemeClr val="accent1"/>
                </a:solidFill>
                <a:cs typeface="B Badr" pitchFamily="2" charset="-78"/>
              </a:rPr>
              <a:t>عوارض شایع: </a:t>
            </a:r>
            <a:r>
              <a:rPr lang="fa-IR" sz="2800" b="1" dirty="0" smtClean="0">
                <a:cs typeface="B Badr" pitchFamily="2" charset="-78"/>
              </a:rPr>
              <a:t>رخوت و سستی، بی حالی، فلج شل دستها و پاها، درد عضلات، بی حسی اندامهای انتهایی، آریتمی و هیپوکالمی، افزایش فشار خون.</a:t>
            </a:r>
            <a:endParaRPr lang="en-US" sz="2800" b="1"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23</a:t>
            </a:fld>
            <a:endParaRPr lang="en-US"/>
          </a:p>
        </p:txBody>
      </p:sp>
    </p:spTree>
    <p:extLst>
      <p:ext uri="{BB962C8B-B14F-4D97-AF65-F5344CB8AC3E}">
        <p14:creationId xmlns:p14="http://schemas.microsoft.com/office/powerpoint/2010/main" val="1601382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fa-IR" b="1" dirty="0" smtClean="0"/>
              <a:t>شیرین بیان</a:t>
            </a:r>
            <a:endParaRPr lang="en-US" b="1" dirty="0"/>
          </a:p>
        </p:txBody>
      </p:sp>
      <p:sp>
        <p:nvSpPr>
          <p:cNvPr id="3" name="Content Placeholder 2"/>
          <p:cNvSpPr>
            <a:spLocks noGrp="1"/>
          </p:cNvSpPr>
          <p:nvPr>
            <p:ph idx="1"/>
          </p:nvPr>
        </p:nvSpPr>
        <p:spPr>
          <a:xfrm>
            <a:off x="457200" y="1752600"/>
            <a:ext cx="8229600" cy="4572000"/>
          </a:xfrm>
        </p:spPr>
        <p:txBody>
          <a:bodyPr>
            <a:normAutofit/>
          </a:bodyPr>
          <a:lstStyle/>
          <a:p>
            <a:pPr algn="r" rtl="1"/>
            <a:r>
              <a:rPr lang="fa-IR" sz="3200" b="1" dirty="0" smtClean="0">
                <a:cs typeface="B Badr" pitchFamily="2" charset="-78"/>
              </a:rPr>
              <a:t>عوارض حساسیتی: نادر است</a:t>
            </a:r>
            <a:endParaRPr lang="en-US" sz="3200" b="1" dirty="0" smtClean="0">
              <a:cs typeface="B Badr" pitchFamily="2" charset="-78"/>
            </a:endParaRPr>
          </a:p>
          <a:p>
            <a:pPr algn="r" rtl="1"/>
            <a:r>
              <a:rPr lang="fa-IR" sz="3200" b="1" dirty="0" smtClean="0">
                <a:cs typeface="B Badr" pitchFamily="2" charset="-78"/>
              </a:rPr>
              <a:t>عوارض قلبی عروقی: </a:t>
            </a:r>
            <a:r>
              <a:rPr lang="fa-IR" sz="3200" dirty="0" smtClean="0">
                <a:cs typeface="B Badr" pitchFamily="2" charset="-78"/>
              </a:rPr>
              <a:t>ازدیاد فشارخون، آریتمی، میوپاتی قلبی</a:t>
            </a:r>
          </a:p>
          <a:p>
            <a:pPr algn="r" rtl="1"/>
            <a:r>
              <a:rPr lang="fa-IR" sz="3200" b="1" dirty="0" smtClean="0">
                <a:cs typeface="B Badr" pitchFamily="2" charset="-78"/>
              </a:rPr>
              <a:t>عوارض پوستی</a:t>
            </a:r>
            <a:r>
              <a:rPr lang="fa-IR" sz="3200" dirty="0" smtClean="0">
                <a:cs typeface="B Badr" pitchFamily="2" charset="-78"/>
              </a:rPr>
              <a:t>:  ادم صورت و دست و پا</a:t>
            </a:r>
          </a:p>
          <a:p>
            <a:pPr algn="r" rtl="1"/>
            <a:r>
              <a:rPr lang="fa-IR" sz="3200" b="1" dirty="0" smtClean="0">
                <a:cs typeface="B Badr" pitchFamily="2" charset="-78"/>
              </a:rPr>
              <a:t>عوارض آندوکرینی: </a:t>
            </a:r>
            <a:r>
              <a:rPr lang="fa-IR" sz="3200" dirty="0" smtClean="0">
                <a:cs typeface="B Badr" pitchFamily="2" charset="-78"/>
              </a:rPr>
              <a:t>افزایش احتباس سدیم و دفع پتاسیم، تشدید عملکرد هیدروکورتیزون در پوست، افزایش آلدسترون</a:t>
            </a:r>
            <a:endParaRPr lang="en-US" sz="3200" dirty="0" smtClean="0">
              <a:cs typeface="B Badr" pitchFamily="2" charset="-78"/>
            </a:endParaRPr>
          </a:p>
          <a:p>
            <a:pPr algn="r" rtl="1"/>
            <a:r>
              <a:rPr lang="fa-IR" sz="3200" b="1" dirty="0" smtClean="0">
                <a:cs typeface="B Badr" pitchFamily="2" charset="-78"/>
              </a:rPr>
              <a:t>عوارض گوارشی: </a:t>
            </a:r>
            <a:r>
              <a:rPr lang="fa-IR" sz="3200" dirty="0" smtClean="0">
                <a:cs typeface="B Badr" pitchFamily="2" charset="-78"/>
              </a:rPr>
              <a:t>اسهال (گاهی)</a:t>
            </a:r>
          </a:p>
        </p:txBody>
      </p:sp>
      <p:sp>
        <p:nvSpPr>
          <p:cNvPr id="4" name="Slide Number Placeholder 3"/>
          <p:cNvSpPr>
            <a:spLocks noGrp="1"/>
          </p:cNvSpPr>
          <p:nvPr>
            <p:ph type="sldNum" sz="quarter" idx="12"/>
          </p:nvPr>
        </p:nvSpPr>
        <p:spPr/>
        <p:txBody>
          <a:bodyPr/>
          <a:lstStyle/>
          <a:p>
            <a:fld id="{3F1E78E7-EA61-4F17-8693-A0F0AE1C50C2}" type="slidenum">
              <a:rPr lang="en-US" smtClean="0"/>
              <a:pPr/>
              <a:t>24</a:t>
            </a:fld>
            <a:endParaRPr lang="en-US"/>
          </a:p>
        </p:txBody>
      </p:sp>
    </p:spTree>
    <p:extLst>
      <p:ext uri="{BB962C8B-B14F-4D97-AF65-F5344CB8AC3E}">
        <p14:creationId xmlns:p14="http://schemas.microsoft.com/office/powerpoint/2010/main" val="665101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شیرین بیان</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200" b="1" dirty="0">
                <a:cs typeface="B Badr" pitchFamily="2" charset="-78"/>
              </a:rPr>
              <a:t>عوارض کبدی:  </a:t>
            </a:r>
            <a:r>
              <a:rPr lang="fa-IR" sz="3200" dirty="0">
                <a:cs typeface="B Badr" pitchFamily="2" charset="-78"/>
              </a:rPr>
              <a:t>هپاتیت حساسیتی</a:t>
            </a:r>
          </a:p>
          <a:p>
            <a:pPr algn="r" rtl="1"/>
            <a:r>
              <a:rPr lang="fa-IR" sz="3200" b="1" dirty="0">
                <a:cs typeface="B Badr" pitchFamily="2" charset="-78"/>
              </a:rPr>
              <a:t>عوارض عضلانی: </a:t>
            </a:r>
            <a:r>
              <a:rPr lang="fa-IR" sz="3200" dirty="0">
                <a:cs typeface="B Badr" pitchFamily="2" charset="-78"/>
              </a:rPr>
              <a:t>میوپاتی ناشی از هیپوکالمی، شلی و فلج دست و پا و درد عضلات، دفع میوگلوبین از ادرار بدلیل از هم پاشیدگی عضلات مخطط</a:t>
            </a:r>
            <a:r>
              <a:rPr lang="fa-IR" sz="3200" dirty="0" smtClean="0">
                <a:cs typeface="B Badr" pitchFamily="2" charset="-78"/>
              </a:rPr>
              <a:t>.</a:t>
            </a:r>
          </a:p>
          <a:p>
            <a:pPr algn="r" rtl="1"/>
            <a:r>
              <a:rPr lang="fa-IR" sz="3200" b="1" dirty="0" smtClean="0">
                <a:cs typeface="B Badr" pitchFamily="2" charset="-78"/>
              </a:rPr>
              <a:t>عوارض چشمی: </a:t>
            </a:r>
            <a:r>
              <a:rPr lang="fa-IR" sz="3200" dirty="0" smtClean="0">
                <a:cs typeface="B Badr" pitchFamily="2" charset="-78"/>
              </a:rPr>
              <a:t>آسیب شبکیه بدنبال افزایش فشارخون</a:t>
            </a:r>
          </a:p>
          <a:p>
            <a:pPr algn="r" rtl="1"/>
            <a:r>
              <a:rPr lang="fa-IR" sz="3200" b="1" dirty="0" smtClean="0">
                <a:cs typeface="B Badr" pitchFamily="2" charset="-78"/>
              </a:rPr>
              <a:t>عوارض کلیوی: </a:t>
            </a:r>
            <a:r>
              <a:rPr lang="fa-IR" sz="3200" dirty="0" smtClean="0">
                <a:cs typeface="B Badr" pitchFamily="2" charset="-78"/>
              </a:rPr>
              <a:t>نارسایی حاد کلیوی، دفع میوگلوبین منجر به آسیب گلومرولها می گردد.</a:t>
            </a:r>
            <a:endParaRPr lang="fa-IR" sz="3200" dirty="0">
              <a:cs typeface="B Badr" pitchFamily="2" charset="-78"/>
            </a:endParaRPr>
          </a:p>
          <a:p>
            <a:pPr algn="r" rtl="1"/>
            <a:endParaRPr lang="en-US" sz="3200"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25</a:t>
            </a:fld>
            <a:endParaRPr lang="en-US"/>
          </a:p>
        </p:txBody>
      </p:sp>
    </p:spTree>
    <p:extLst>
      <p:ext uri="{BB962C8B-B14F-4D97-AF65-F5344CB8AC3E}">
        <p14:creationId xmlns:p14="http://schemas.microsoft.com/office/powerpoint/2010/main" val="2367694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شیرین بیان</a:t>
            </a:r>
            <a:endParaRPr lang="en-US" b="1" dirty="0"/>
          </a:p>
        </p:txBody>
      </p:sp>
      <p:sp>
        <p:nvSpPr>
          <p:cNvPr id="3" name="Content Placeholder 2"/>
          <p:cNvSpPr>
            <a:spLocks noGrp="1"/>
          </p:cNvSpPr>
          <p:nvPr>
            <p:ph idx="1"/>
          </p:nvPr>
        </p:nvSpPr>
        <p:spPr>
          <a:xfrm>
            <a:off x="457200" y="1600200"/>
            <a:ext cx="8229600" cy="4724400"/>
          </a:xfrm>
        </p:spPr>
        <p:txBody>
          <a:bodyPr>
            <a:normAutofit/>
          </a:bodyPr>
          <a:lstStyle/>
          <a:p>
            <a:pPr algn="r" rtl="1"/>
            <a:r>
              <a:rPr lang="fa-IR" sz="3200" b="1" dirty="0" smtClean="0">
                <a:solidFill>
                  <a:schemeClr val="accent1"/>
                </a:solidFill>
                <a:cs typeface="B Badr" pitchFamily="2" charset="-78"/>
              </a:rPr>
              <a:t>باروری، بارداری و شیردهی:</a:t>
            </a:r>
          </a:p>
          <a:p>
            <a:pPr algn="r" rtl="1"/>
            <a:r>
              <a:rPr lang="fa-IR" sz="3200" dirty="0" smtClean="0">
                <a:cs typeface="B Badr" pitchFamily="2" charset="-78"/>
              </a:rPr>
              <a:t>در درمان زنان نازا با غلظت بالای تستوسترون سودمند بوده است. </a:t>
            </a:r>
            <a:r>
              <a:rPr lang="fa-IR" sz="3200" dirty="0" smtClean="0">
                <a:solidFill>
                  <a:srgbClr val="FF0000"/>
                </a:solidFill>
                <a:cs typeface="B Badr" pitchFamily="2" charset="-78"/>
              </a:rPr>
              <a:t>گلیسریزین باعث مهار تبدیل آندروستندیون به تستوسترون. </a:t>
            </a:r>
          </a:p>
          <a:p>
            <a:pPr algn="r" rtl="1"/>
            <a:r>
              <a:rPr lang="fa-IR" sz="3200" dirty="0" smtClean="0">
                <a:cs typeface="B Badr" pitchFamily="2" charset="-78"/>
              </a:rPr>
              <a:t>از طرفی در متابولیسم کبدی با عث افزایش غلظت پروژسترون و دیگر استروئیدها در خون می شود. نتیجتا ایجاد آمنوره و کاهش میل جنسی و نهایتا ناباروری می شود</a:t>
            </a:r>
            <a:r>
              <a:rPr lang="fa-IR" sz="3200" dirty="0" smtClean="0">
                <a:solidFill>
                  <a:srgbClr val="FF0000"/>
                </a:solidFill>
                <a:cs typeface="B Badr" pitchFamily="2" charset="-78"/>
              </a:rPr>
              <a:t>.</a:t>
            </a:r>
          </a:p>
          <a:p>
            <a:pPr algn="r" rtl="1"/>
            <a:r>
              <a:rPr lang="fa-IR" sz="3200" b="1" dirty="0" smtClean="0">
                <a:cs typeface="B Badr" pitchFamily="2" charset="-78"/>
              </a:rPr>
              <a:t>    این گیاه دارای اثر ضدتوموری قوی است. و در مصرف طولانی مدت اثر سرطان زا و جهش زایی دیده نشده است.                                      </a:t>
            </a:r>
          </a:p>
          <a:p>
            <a:pPr algn="r" rtl="1"/>
            <a:endParaRPr lang="en-US" sz="3200" b="1" dirty="0">
              <a:solidFill>
                <a:schemeClr val="accent1"/>
              </a:solidFill>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26</a:t>
            </a:fld>
            <a:endParaRPr lang="en-US"/>
          </a:p>
        </p:txBody>
      </p:sp>
    </p:spTree>
    <p:extLst>
      <p:ext uri="{BB962C8B-B14F-4D97-AF65-F5344CB8AC3E}">
        <p14:creationId xmlns:p14="http://schemas.microsoft.com/office/powerpoint/2010/main" val="30772438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تخم کتان</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27</a:t>
            </a:fld>
            <a:endParaRPr lang="en-US"/>
          </a:p>
        </p:txBody>
      </p:sp>
      <p:pic>
        <p:nvPicPr>
          <p:cNvPr id="5122" name="Picture 2" descr="C:\Users\mums\SkyDrive\Pictures\کتان.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62400" y="1905000"/>
            <a:ext cx="41910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mums\SkyDrive\Pictures\کتان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143000"/>
            <a:ext cx="2438400" cy="24384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mums\SkyDrive\Pictures\کتان 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446" y="3962400"/>
            <a:ext cx="2719754"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53448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fa-IR" b="1" dirty="0" smtClean="0"/>
              <a:t>تخم کتان</a:t>
            </a:r>
            <a:endParaRPr lang="en-US" b="1" dirty="0"/>
          </a:p>
        </p:txBody>
      </p:sp>
      <p:sp>
        <p:nvSpPr>
          <p:cNvPr id="3" name="Content Placeholder 2"/>
          <p:cNvSpPr>
            <a:spLocks noGrp="1"/>
          </p:cNvSpPr>
          <p:nvPr>
            <p:ph idx="1"/>
          </p:nvPr>
        </p:nvSpPr>
        <p:spPr>
          <a:xfrm>
            <a:off x="457200" y="1752600"/>
            <a:ext cx="8229600" cy="4572000"/>
          </a:xfrm>
        </p:spPr>
        <p:txBody>
          <a:bodyPr>
            <a:normAutofit lnSpcReduction="10000"/>
          </a:bodyPr>
          <a:lstStyle/>
          <a:p>
            <a:pPr algn="just"/>
            <a:r>
              <a:rPr lang="en-US" sz="2800" b="1" dirty="0" err="1" smtClean="0">
                <a:cs typeface="B Badr" pitchFamily="2" charset="-78"/>
              </a:rPr>
              <a:t>Linum</a:t>
            </a:r>
            <a:r>
              <a:rPr lang="en-US" sz="2800" b="1" dirty="0" smtClean="0">
                <a:cs typeface="B Badr" pitchFamily="2" charset="-78"/>
              </a:rPr>
              <a:t> </a:t>
            </a:r>
            <a:r>
              <a:rPr lang="en-US" sz="2800" b="1" dirty="0" err="1" smtClean="0">
                <a:cs typeface="B Badr" pitchFamily="2" charset="-78"/>
              </a:rPr>
              <a:t>usitatissimum</a:t>
            </a:r>
            <a:endParaRPr lang="fa-IR" sz="2800" b="1" dirty="0" smtClean="0">
              <a:cs typeface="B Badr" pitchFamily="2" charset="-78"/>
            </a:endParaRPr>
          </a:p>
          <a:p>
            <a:pPr algn="just" rtl="1"/>
            <a:r>
              <a:rPr lang="fa-IR" sz="2800" b="1" dirty="0">
                <a:cs typeface="B Badr" pitchFamily="2" charset="-78"/>
              </a:rPr>
              <a:t>موارد مصرف: </a:t>
            </a:r>
            <a:r>
              <a:rPr lang="fa-IR" sz="2800" dirty="0" smtClean="0">
                <a:cs typeface="B Badr" pitchFamily="2" charset="-78"/>
              </a:rPr>
              <a:t>ملین وابسته به موسیلاژ، </a:t>
            </a:r>
            <a:r>
              <a:rPr lang="fa-IR" sz="2800" dirty="0">
                <a:cs typeface="B Badr" pitchFamily="2" charset="-78"/>
              </a:rPr>
              <a:t>در درمان </a:t>
            </a:r>
            <a:r>
              <a:rPr lang="en-US" sz="2800" dirty="0">
                <a:cs typeface="B Badr" pitchFamily="2" charset="-78"/>
              </a:rPr>
              <a:t>IBS، </a:t>
            </a:r>
            <a:r>
              <a:rPr lang="fa-IR" sz="2800" dirty="0">
                <a:cs typeface="B Badr" pitchFamily="2" charset="-78"/>
              </a:rPr>
              <a:t>کاهش چربی و کاهش وزن (سرشار از اومگا 3) و پیشگیری از بیماریهای قلبی عروقی، کاهش چسبندگی پلاکتی، کاهش خطر سرطان سینه و </a:t>
            </a:r>
            <a:r>
              <a:rPr lang="fa-IR" sz="2800" dirty="0" smtClean="0">
                <a:cs typeface="B Badr" pitchFamily="2" charset="-78"/>
              </a:rPr>
              <a:t>پروستات. خلط آور، بهبود سرفه و سرماخوردگی، رفع التهابات موضعی و درمان نقرس و روماتیسم</a:t>
            </a:r>
          </a:p>
          <a:p>
            <a:pPr algn="just" rtl="1"/>
            <a:r>
              <a:rPr lang="fa-IR" sz="2800" b="1" dirty="0" smtClean="0">
                <a:solidFill>
                  <a:srgbClr val="0070C0"/>
                </a:solidFill>
                <a:cs typeface="B Badr" pitchFamily="2" charset="-78"/>
              </a:rPr>
              <a:t>عوارض جانبی: </a:t>
            </a:r>
          </a:p>
          <a:p>
            <a:pPr algn="just" rtl="1"/>
            <a:r>
              <a:rPr lang="fa-IR" sz="2800" b="1" dirty="0">
                <a:cs typeface="B Badr" pitchFamily="2" charset="-78"/>
              </a:rPr>
              <a:t>عوارض گوارشی: </a:t>
            </a:r>
            <a:r>
              <a:rPr lang="fa-IR" sz="2800" dirty="0">
                <a:cs typeface="B Badr" pitchFamily="2" charset="-78"/>
              </a:rPr>
              <a:t>انسداد روده و حساسیت نفخ و </a:t>
            </a:r>
            <a:r>
              <a:rPr lang="fa-IR" sz="2800" dirty="0" smtClean="0">
                <a:cs typeface="B Badr" pitchFamily="2" charset="-78"/>
              </a:rPr>
              <a:t>تهوع</a:t>
            </a:r>
          </a:p>
          <a:p>
            <a:pPr algn="just" rtl="1"/>
            <a:r>
              <a:rPr lang="fa-IR" sz="2800" dirty="0" smtClean="0">
                <a:cs typeface="B Badr" pitchFamily="2" charset="-78"/>
              </a:rPr>
              <a:t>عوارض حساسیتی: تحریک خفیف پوست، آنافیلاکسی، رینیت  و حملات آسمی</a:t>
            </a:r>
          </a:p>
          <a:p>
            <a:pPr algn="just" rtl="1"/>
            <a:endParaRPr lang="fa-IR" sz="2800" dirty="0">
              <a:cs typeface="B Badr" pitchFamily="2" charset="-78"/>
            </a:endParaRPr>
          </a:p>
          <a:p>
            <a:pPr algn="just" rtl="1"/>
            <a:endParaRPr lang="fa-IR" sz="2800" b="1" dirty="0" smtClean="0">
              <a:solidFill>
                <a:srgbClr val="0070C0"/>
              </a:solidFill>
              <a:cs typeface="B Badr" pitchFamily="2" charset="-78"/>
            </a:endParaRPr>
          </a:p>
          <a:p>
            <a:pPr algn="just" rtl="1"/>
            <a:endParaRPr lang="fa-IR" sz="2800" b="1" dirty="0">
              <a:solidFill>
                <a:srgbClr val="0070C0"/>
              </a:solidFill>
              <a:cs typeface="B Badr" pitchFamily="2" charset="-78"/>
            </a:endParaRPr>
          </a:p>
          <a:p>
            <a:pPr algn="just" rtl="1"/>
            <a:endParaRPr lang="en-US" sz="2800" dirty="0" smtClean="0">
              <a:cs typeface="B Badr" pitchFamily="2" charset="-78"/>
            </a:endParaRPr>
          </a:p>
          <a:p>
            <a:pPr algn="just" rtl="1"/>
            <a:endParaRPr lang="en-US" sz="2800" b="1"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28</a:t>
            </a:fld>
            <a:endParaRPr lang="en-US"/>
          </a:p>
        </p:txBody>
      </p:sp>
    </p:spTree>
    <p:extLst>
      <p:ext uri="{BB962C8B-B14F-4D97-AF65-F5344CB8AC3E}">
        <p14:creationId xmlns:p14="http://schemas.microsoft.com/office/powerpoint/2010/main" val="21912175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dirty="0" smtClean="0"/>
              <a:t>تخم کتان</a:t>
            </a:r>
            <a:endParaRPr lang="en-US"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600" b="1" dirty="0" smtClean="0">
                <a:cs typeface="B Badr" pitchFamily="2" charset="-78"/>
              </a:rPr>
              <a:t>عوارض تنفسی: </a:t>
            </a:r>
            <a:r>
              <a:rPr lang="fa-IR" sz="3600" dirty="0" smtClean="0">
                <a:cs typeface="B Badr" pitchFamily="2" charset="-78"/>
              </a:rPr>
              <a:t>اختلال در بازدم با گرد کتان </a:t>
            </a:r>
          </a:p>
          <a:p>
            <a:pPr algn="r" rtl="1"/>
            <a:r>
              <a:rPr lang="fa-IR" sz="3600" b="1" dirty="0" smtClean="0">
                <a:cs typeface="B Badr" pitchFamily="2" charset="-78"/>
              </a:rPr>
              <a:t>بارداری و شیردهی: </a:t>
            </a:r>
            <a:r>
              <a:rPr lang="fa-IR" sz="3600" dirty="0" smtClean="0">
                <a:cs typeface="B Badr" pitchFamily="2" charset="-78"/>
              </a:rPr>
              <a:t>گزارشی مبنی بر عارضه جانبی تخم کتان بر باروری، بارداری و شیردهی مشاهده نشده است.</a:t>
            </a:r>
          </a:p>
          <a:p>
            <a:pPr algn="r" rtl="1"/>
            <a:r>
              <a:rPr lang="fa-IR" sz="3600" b="1" dirty="0" smtClean="0">
                <a:cs typeface="B Badr" pitchFamily="2" charset="-78"/>
              </a:rPr>
              <a:t>جهش زایی و سرطان زایی</a:t>
            </a:r>
            <a:r>
              <a:rPr lang="fa-IR" sz="3600" dirty="0" smtClean="0">
                <a:cs typeface="B Badr" pitchFamily="2" charset="-78"/>
              </a:rPr>
              <a:t>: از خود کتان گزارش نشده است. اما آلودگی به پودوفیلوتوکسین باعث سمیت سلولی شده است.</a:t>
            </a:r>
          </a:p>
          <a:p>
            <a:pPr algn="r" rtl="1"/>
            <a:endParaRPr lang="en-US" sz="3600"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29</a:t>
            </a:fld>
            <a:endParaRPr lang="en-US"/>
          </a:p>
        </p:txBody>
      </p:sp>
    </p:spTree>
    <p:extLst>
      <p:ext uri="{BB962C8B-B14F-4D97-AF65-F5344CB8AC3E}">
        <p14:creationId xmlns:p14="http://schemas.microsoft.com/office/powerpoint/2010/main" val="2052190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pPr algn="ctr"/>
            <a:r>
              <a:rPr lang="fa-IR" dirty="0"/>
              <a:t>عوارض جانبی گیاهان</a:t>
            </a:r>
            <a:endParaRPr lang="en-US" dirty="0"/>
          </a:p>
        </p:txBody>
      </p:sp>
      <p:sp>
        <p:nvSpPr>
          <p:cNvPr id="3" name="Content Placeholder 2"/>
          <p:cNvSpPr>
            <a:spLocks noGrp="1"/>
          </p:cNvSpPr>
          <p:nvPr>
            <p:ph idx="1"/>
          </p:nvPr>
        </p:nvSpPr>
        <p:spPr/>
        <p:txBody>
          <a:bodyPr>
            <a:normAutofit/>
          </a:bodyPr>
          <a:lstStyle/>
          <a:p>
            <a:pPr algn="just" rtl="1"/>
            <a:r>
              <a:rPr lang="fa-IR" sz="3200" dirty="0">
                <a:cs typeface="B Zar" panose="00000400000000000000" pitchFamily="2" charset="-78"/>
              </a:rPr>
              <a:t>به آثار سوء و عوارض جانبی داروهای گیاهی توجه چندانی نشده است به گونه ای که اکثریت افراد به غلط می پندارند که داروهای گیاهی بی زیان می باشند وبدون نظر پزشک در هر شرایطی قابل استفاده می باشند اما بر خلاف تصور عموم مصرف داروهای گیاهی نیز نمی تواند خودسرانه و بی حد و مرز باشد </a:t>
            </a:r>
            <a:r>
              <a:rPr lang="fa-IR" sz="3200" dirty="0" smtClean="0">
                <a:cs typeface="B Zar" panose="00000400000000000000" pitchFamily="2" charset="-78"/>
              </a:rPr>
              <a:t>.</a:t>
            </a:r>
          </a:p>
          <a:p>
            <a:pPr algn="just" rtl="1"/>
            <a:r>
              <a:rPr lang="fa-IR" sz="3200" dirty="0">
                <a:cs typeface="B Zar" panose="00000400000000000000" pitchFamily="2" charset="-78"/>
              </a:rPr>
              <a:t>عوارض جانبی ناشی از گیاهان، امر تازه ای نبوده و دانشمندان </a:t>
            </a:r>
            <a:r>
              <a:rPr lang="fa-IR" sz="3200" dirty="0" smtClean="0">
                <a:cs typeface="B Zar" panose="00000400000000000000" pitchFamily="2" charset="-78"/>
              </a:rPr>
              <a:t>طب سنتی در </a:t>
            </a:r>
            <a:r>
              <a:rPr lang="fa-IR" sz="3200" dirty="0">
                <a:cs typeface="B Zar" panose="00000400000000000000" pitchFamily="2" charset="-78"/>
              </a:rPr>
              <a:t>کتب طب سنتی تعدادی از این اثرات (حساسیت ،تهوع ،استفراع ،آکنه ،کهیر....) را ذکر کرده اند .</a:t>
            </a:r>
            <a:endParaRPr lang="en-US" sz="32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fa-IR" b="1" dirty="0" smtClean="0"/>
              <a:t>سنبل الطیب</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30</a:t>
            </a:fld>
            <a:endParaRPr lang="en-US"/>
          </a:p>
        </p:txBody>
      </p:sp>
      <p:pic>
        <p:nvPicPr>
          <p:cNvPr id="6146" name="Picture 2" descr="C:\Users\mums\SkyDrive\Pictures\سنبل.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29000" y="4195690"/>
            <a:ext cx="2514599" cy="2214636"/>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mums\SkyDrive\Pictures\سنبل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482362"/>
            <a:ext cx="2362199" cy="246697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Users\mums\SkyDrive\Pictures\سنبل 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1681089"/>
            <a:ext cx="25146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6149" name="Picture 5" descr="C:\Users\mums\SkyDrive\Pictures\سنبل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5944" y="2482362"/>
            <a:ext cx="2436055" cy="2430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96331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a:t>سنبل الطیب</a:t>
            </a:r>
            <a:endParaRPr lang="en-US" b="1" dirty="0"/>
          </a:p>
        </p:txBody>
      </p:sp>
      <p:sp>
        <p:nvSpPr>
          <p:cNvPr id="3" name="Content Placeholder 2"/>
          <p:cNvSpPr>
            <a:spLocks noGrp="1"/>
          </p:cNvSpPr>
          <p:nvPr>
            <p:ph idx="1"/>
          </p:nvPr>
        </p:nvSpPr>
        <p:spPr>
          <a:xfrm>
            <a:off x="457200" y="1752600"/>
            <a:ext cx="8229600" cy="4572000"/>
          </a:xfrm>
        </p:spPr>
        <p:txBody>
          <a:bodyPr>
            <a:normAutofit/>
          </a:bodyPr>
          <a:lstStyle/>
          <a:p>
            <a:r>
              <a:rPr lang="en-US" sz="3200" b="1" dirty="0" err="1"/>
              <a:t>Valeriana</a:t>
            </a:r>
            <a:r>
              <a:rPr lang="en-US" sz="3200" b="1" dirty="0"/>
              <a:t> </a:t>
            </a:r>
            <a:r>
              <a:rPr lang="en-US" sz="3200" b="1" dirty="0" err="1" smtClean="0"/>
              <a:t>officinalis</a:t>
            </a:r>
            <a:endParaRPr lang="fa-IR" sz="3200" b="1" dirty="0" smtClean="0"/>
          </a:p>
          <a:p>
            <a:pPr algn="r" rtl="1"/>
            <a:r>
              <a:rPr lang="fa-IR" sz="3200" b="1" dirty="0" smtClean="0">
                <a:cs typeface="B Badr" pitchFamily="2" charset="-78"/>
              </a:rPr>
              <a:t>موارد مصرف: </a:t>
            </a:r>
            <a:r>
              <a:rPr lang="fa-IR" sz="2800" dirty="0" smtClean="0">
                <a:cs typeface="B Badr" pitchFamily="2" charset="-78"/>
              </a:rPr>
              <a:t>اختلالات اعصاب و بهبود خواب، استرس، دردهای قولنجی، کاهش تب، اثر آنتی میکروبیال، و ضد قارچی، ضد اسهال</a:t>
            </a:r>
          </a:p>
          <a:p>
            <a:pPr algn="r" rtl="1"/>
            <a:r>
              <a:rPr lang="fa-IR" sz="2800" b="1" dirty="0" smtClean="0">
                <a:solidFill>
                  <a:schemeClr val="accent1"/>
                </a:solidFill>
                <a:cs typeface="B Badr" pitchFamily="2" charset="-78"/>
              </a:rPr>
              <a:t>عوارض جانبی: </a:t>
            </a:r>
          </a:p>
          <a:p>
            <a:pPr algn="r" rtl="1"/>
            <a:r>
              <a:rPr lang="fa-IR" sz="2800" b="1" dirty="0" smtClean="0">
                <a:cs typeface="B Badr" pitchFamily="2" charset="-78"/>
              </a:rPr>
              <a:t>عوارض حساسیتی: </a:t>
            </a:r>
            <a:r>
              <a:rPr lang="fa-IR" sz="2800" dirty="0" smtClean="0">
                <a:cs typeface="B Badr" pitchFamily="2" charset="-78"/>
              </a:rPr>
              <a:t>گیاهان حاوی اسانس معمولا ایجاد حساسیت می نمایند. اما هیچگاه در مورد گونه های سنبل الطیب عارضه ای گزارش نشده است.</a:t>
            </a:r>
          </a:p>
          <a:p>
            <a:pPr algn="r" rtl="1"/>
            <a:r>
              <a:rPr lang="fa-IR" sz="2800" b="1" dirty="0" smtClean="0">
                <a:cs typeface="B Badr" pitchFamily="2" charset="-78"/>
              </a:rPr>
              <a:t>عوارض قلبی عروقی: </a:t>
            </a:r>
            <a:r>
              <a:rPr lang="fa-IR" sz="2800" dirty="0" smtClean="0">
                <a:cs typeface="B Badr" pitchFamily="2" charset="-78"/>
              </a:rPr>
              <a:t>در دوزهای بالا باعث اختلال عملکرد قلب می شوند.</a:t>
            </a:r>
            <a:endParaRPr lang="en-US" sz="2800"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31</a:t>
            </a:fld>
            <a:endParaRPr lang="en-US"/>
          </a:p>
        </p:txBody>
      </p:sp>
    </p:spTree>
    <p:extLst>
      <p:ext uri="{BB962C8B-B14F-4D97-AF65-F5344CB8AC3E}">
        <p14:creationId xmlns:p14="http://schemas.microsoft.com/office/powerpoint/2010/main" val="2914091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a:t>سنبل الطیب</a:t>
            </a:r>
            <a:endParaRPr lang="en-US" b="1" dirty="0"/>
          </a:p>
        </p:txBody>
      </p:sp>
      <p:sp>
        <p:nvSpPr>
          <p:cNvPr id="3" name="Content Placeholder 2"/>
          <p:cNvSpPr>
            <a:spLocks noGrp="1"/>
          </p:cNvSpPr>
          <p:nvPr>
            <p:ph idx="1"/>
          </p:nvPr>
        </p:nvSpPr>
        <p:spPr>
          <a:xfrm>
            <a:off x="457200" y="1676400"/>
            <a:ext cx="8229600" cy="4389120"/>
          </a:xfrm>
        </p:spPr>
        <p:txBody>
          <a:bodyPr>
            <a:normAutofit/>
          </a:bodyPr>
          <a:lstStyle/>
          <a:p>
            <a:pPr algn="r" rtl="1"/>
            <a:r>
              <a:rPr lang="fa-IR" sz="2800" b="1" dirty="0" smtClean="0">
                <a:cs typeface="B Badr" pitchFamily="2" charset="-78"/>
              </a:rPr>
              <a:t>عوارض عصبی: </a:t>
            </a:r>
            <a:r>
              <a:rPr lang="fa-IR" sz="2800" dirty="0" smtClean="0">
                <a:cs typeface="B Badr" pitchFamily="2" charset="-78"/>
              </a:rPr>
              <a:t>در دوزهای بالا باعث بروز عارضه می شود. بعت زدگی در مقابل نور، اعتیاد به این گیاه بسیار بندرت، سردرد، آشفتگی </a:t>
            </a:r>
          </a:p>
          <a:p>
            <a:pPr algn="r" rtl="1"/>
            <a:r>
              <a:rPr lang="fa-IR" sz="2800" b="1" dirty="0" smtClean="0">
                <a:cs typeface="B Badr" pitchFamily="2" charset="-78"/>
              </a:rPr>
              <a:t>عوارض گوارشی</a:t>
            </a:r>
            <a:r>
              <a:rPr lang="fa-IR" sz="2800" dirty="0" smtClean="0">
                <a:cs typeface="B Badr" pitchFamily="2" charset="-78"/>
              </a:rPr>
              <a:t>: کاهش حرکات دستگاه گوارش</a:t>
            </a:r>
          </a:p>
          <a:p>
            <a:pPr algn="r" rtl="1"/>
            <a:r>
              <a:rPr lang="fa-IR" sz="2800" b="1" dirty="0" smtClean="0">
                <a:cs typeface="B Badr" pitchFamily="2" charset="-78"/>
              </a:rPr>
              <a:t>عوارض کبدی: </a:t>
            </a:r>
            <a:r>
              <a:rPr lang="fa-IR" sz="2800" dirty="0" smtClean="0">
                <a:cs typeface="B Badr" pitchFamily="2" charset="-78"/>
              </a:rPr>
              <a:t>سمیت کبدی و جهش زایی بر سلولهای کبدی</a:t>
            </a:r>
          </a:p>
          <a:p>
            <a:pPr algn="r" rtl="1"/>
            <a:r>
              <a:rPr lang="fa-IR" sz="2800" b="1" dirty="0" smtClean="0">
                <a:solidFill>
                  <a:schemeClr val="accent1"/>
                </a:solidFill>
                <a:cs typeface="B Badr" pitchFamily="2" charset="-78"/>
              </a:rPr>
              <a:t>باروری، بارداری و شیردهی:</a:t>
            </a:r>
          </a:p>
          <a:p>
            <a:pPr algn="r" rtl="1"/>
            <a:r>
              <a:rPr lang="fa-IR" sz="2800" dirty="0" smtClean="0">
                <a:cs typeface="B Badr" pitchFamily="2" charset="-78"/>
              </a:rPr>
              <a:t>اثر منفی مشاهده نشده است.</a:t>
            </a:r>
            <a:endParaRPr lang="en-US" sz="2800" dirty="0" smtClean="0">
              <a:cs typeface="B Badr" pitchFamily="2" charset="-78"/>
            </a:endParaRPr>
          </a:p>
          <a:p>
            <a:pPr algn="r" rtl="1"/>
            <a:r>
              <a:rPr lang="fa-IR" sz="2800" b="1" dirty="0" smtClean="0">
                <a:solidFill>
                  <a:srgbClr val="FF0000"/>
                </a:solidFill>
                <a:cs typeface="B Badr" pitchFamily="2" charset="-78"/>
              </a:rPr>
              <a:t>نکته</a:t>
            </a:r>
            <a:r>
              <a:rPr lang="fa-IR" sz="2800" dirty="0" smtClean="0">
                <a:solidFill>
                  <a:srgbClr val="FF0000"/>
                </a:solidFill>
                <a:cs typeface="B Badr" pitchFamily="2" charset="-78"/>
              </a:rPr>
              <a:t>: والپوتریاتهای موجود در گیاه در طولانی مدت دارای اثر جهش زایی در سلولها بخصوص سلولهای کبد و دستگاه گوارش بوده اند.</a:t>
            </a:r>
            <a:endParaRPr lang="en-US" sz="2800" dirty="0" smtClean="0">
              <a:solidFill>
                <a:srgbClr val="FF0000"/>
              </a:solidFill>
              <a:cs typeface="B Badr" pitchFamily="2" charset="-78"/>
            </a:endParaRPr>
          </a:p>
          <a:p>
            <a:pPr marL="0" indent="0" algn="r" rtl="1">
              <a:buNone/>
            </a:pPr>
            <a:endParaRPr lang="en-US" sz="2800"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32</a:t>
            </a:fld>
            <a:endParaRPr lang="en-US"/>
          </a:p>
        </p:txBody>
      </p:sp>
    </p:spTree>
    <p:extLst>
      <p:ext uri="{BB962C8B-B14F-4D97-AF65-F5344CB8AC3E}">
        <p14:creationId xmlns:p14="http://schemas.microsoft.com/office/powerpoint/2010/main" val="1853066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زنجبیل</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33</a:t>
            </a:fld>
            <a:endParaRPr lang="en-US"/>
          </a:p>
        </p:txBody>
      </p:sp>
      <p:pic>
        <p:nvPicPr>
          <p:cNvPr id="7170" name="Picture 2" descr="C:\Users\mums\SkyDrive\Pictures\زنجبیل.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73181" y="3055143"/>
            <a:ext cx="2343150" cy="1952625"/>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mums\SkyDrive\Pictures\زنجبیل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19200"/>
            <a:ext cx="2666999" cy="22860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C:\Users\mums\SkyDrive\Pictures\زنجبیل 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1981200"/>
            <a:ext cx="2590800" cy="4038600"/>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C:\Users\mums\SkyDrive\Pictures\1زنجبیل.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733800"/>
            <a:ext cx="2789726" cy="26281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3161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a:t>زنجبیل</a:t>
            </a:r>
            <a:endParaRPr lang="en-US" b="1" dirty="0"/>
          </a:p>
        </p:txBody>
      </p:sp>
      <p:sp>
        <p:nvSpPr>
          <p:cNvPr id="3" name="Content Placeholder 2"/>
          <p:cNvSpPr>
            <a:spLocks noGrp="1"/>
          </p:cNvSpPr>
          <p:nvPr>
            <p:ph idx="1"/>
          </p:nvPr>
        </p:nvSpPr>
        <p:spPr>
          <a:xfrm>
            <a:off x="457200" y="1524000"/>
            <a:ext cx="8229600" cy="4800600"/>
          </a:xfrm>
        </p:spPr>
        <p:txBody>
          <a:bodyPr/>
          <a:lstStyle/>
          <a:p>
            <a:r>
              <a:rPr lang="en-US" sz="3200" b="1" dirty="0" err="1"/>
              <a:t>Zingiber</a:t>
            </a:r>
            <a:r>
              <a:rPr lang="en-US" sz="3200" b="1" dirty="0"/>
              <a:t> </a:t>
            </a:r>
            <a:r>
              <a:rPr lang="en-US" sz="3200" b="1" dirty="0" err="1" smtClean="0"/>
              <a:t>officinale</a:t>
            </a:r>
            <a:endParaRPr lang="fa-IR" sz="3200" b="1" dirty="0" smtClean="0"/>
          </a:p>
          <a:p>
            <a:pPr algn="r" rtl="1"/>
            <a:r>
              <a:rPr lang="fa-IR" sz="2800" b="1" dirty="0">
                <a:latin typeface="B Badr"/>
                <a:cs typeface="2  Badr" panose="00000400000000000000" pitchFamily="2" charset="-78"/>
              </a:rPr>
              <a:t>موارد مصرف: </a:t>
            </a:r>
            <a:r>
              <a:rPr lang="fa-IR" sz="2800" dirty="0">
                <a:latin typeface="B Badr"/>
                <a:cs typeface="2  Badr" panose="00000400000000000000" pitchFamily="2" charset="-78"/>
              </a:rPr>
              <a:t>سوء هاضمه، نفخ، کولیک، استفراغ، اسهال، بی اشتهایی، محرک جریان بزاق، رفع منگی، آنتاگونیست مواد مخدر، درمان میگرن، سرماخوردگی، درمان استئوآرتریت، و دردهای عضلانی، کاهش کلسترول، افسردگی، تاخیر در قاعدگی، کاهش تهوع شیمی درمانی و </a:t>
            </a:r>
            <a:r>
              <a:rPr lang="fa-IR" sz="2800" dirty="0" smtClean="0">
                <a:latin typeface="B Badr"/>
                <a:cs typeface="2  Badr" panose="00000400000000000000" pitchFamily="2" charset="-78"/>
              </a:rPr>
              <a:t>بارداری. پیشگیری از علائم بیماری حرکت، دیابت، </a:t>
            </a:r>
          </a:p>
          <a:p>
            <a:pPr algn="r" rtl="1"/>
            <a:r>
              <a:rPr lang="fa-IR" sz="2800" b="1" dirty="0" smtClean="0">
                <a:solidFill>
                  <a:schemeClr val="accent2"/>
                </a:solidFill>
                <a:latin typeface="B Badr"/>
                <a:cs typeface="2  Badr" panose="00000400000000000000" pitchFamily="2" charset="-78"/>
              </a:rPr>
              <a:t>عوارض جانبی: از نظر </a:t>
            </a:r>
            <a:r>
              <a:rPr lang="en-US" sz="2800" b="1" dirty="0" smtClean="0">
                <a:solidFill>
                  <a:schemeClr val="accent2"/>
                </a:solidFill>
                <a:latin typeface="B Badr"/>
                <a:cs typeface="2  Badr" panose="00000400000000000000" pitchFamily="2" charset="-78"/>
              </a:rPr>
              <a:t>FDA</a:t>
            </a:r>
            <a:r>
              <a:rPr lang="fa-IR" sz="2800" b="1" dirty="0" smtClean="0">
                <a:solidFill>
                  <a:schemeClr val="accent2"/>
                </a:solidFill>
                <a:latin typeface="B Badr"/>
                <a:cs typeface="2  Badr" panose="00000400000000000000" pitchFamily="2" charset="-78"/>
              </a:rPr>
              <a:t>عموما بی خطر ذکر شده است.</a:t>
            </a:r>
          </a:p>
          <a:p>
            <a:pPr algn="r" rtl="1"/>
            <a:r>
              <a:rPr lang="fa-IR" sz="2800" b="1" dirty="0" smtClean="0">
                <a:latin typeface="B Badr"/>
                <a:cs typeface="2  Badr" panose="00000400000000000000" pitchFamily="2" charset="-78"/>
              </a:rPr>
              <a:t>عوارض قلبی عروقی: </a:t>
            </a:r>
            <a:r>
              <a:rPr lang="fa-IR" sz="2800" dirty="0" smtClean="0">
                <a:latin typeface="B Badr"/>
                <a:cs typeface="2  Badr" panose="00000400000000000000" pitchFamily="2" charset="-78"/>
              </a:rPr>
              <a:t>جویدن آن باعث افزایش فشار خون می گردد و برادیکاردی نیز با خوردن آن دیده شده است</a:t>
            </a:r>
            <a:r>
              <a:rPr lang="fa-IR" sz="2800" dirty="0" smtClean="0">
                <a:latin typeface="B Badr"/>
              </a:rPr>
              <a:t>.</a:t>
            </a:r>
            <a:endParaRPr lang="fa-IR" sz="2800" dirty="0">
              <a:solidFill>
                <a:schemeClr val="accent2"/>
              </a:solidFill>
              <a:latin typeface="B Badr"/>
            </a:endParaRPr>
          </a:p>
          <a:p>
            <a:pPr algn="r" rtl="1"/>
            <a:endParaRPr lang="en-US" sz="3200" b="1" dirty="0"/>
          </a:p>
          <a:p>
            <a:endParaRPr lang="en-US"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34</a:t>
            </a:fld>
            <a:endParaRPr lang="en-US"/>
          </a:p>
        </p:txBody>
      </p:sp>
    </p:spTree>
    <p:extLst>
      <p:ext uri="{BB962C8B-B14F-4D97-AF65-F5344CB8AC3E}">
        <p14:creationId xmlns:p14="http://schemas.microsoft.com/office/powerpoint/2010/main" val="17774093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a:t>زنجبیل</a:t>
            </a:r>
            <a:endParaRPr lang="en-US" b="1" dirty="0"/>
          </a:p>
        </p:txBody>
      </p:sp>
      <p:sp>
        <p:nvSpPr>
          <p:cNvPr id="3" name="Content Placeholder 2"/>
          <p:cNvSpPr>
            <a:spLocks noGrp="1"/>
          </p:cNvSpPr>
          <p:nvPr>
            <p:ph idx="1"/>
          </p:nvPr>
        </p:nvSpPr>
        <p:spPr>
          <a:xfrm>
            <a:off x="457200" y="1524000"/>
            <a:ext cx="8229600" cy="4800600"/>
          </a:xfrm>
        </p:spPr>
        <p:txBody>
          <a:bodyPr/>
          <a:lstStyle/>
          <a:p>
            <a:pPr algn="r" rtl="1"/>
            <a:r>
              <a:rPr lang="fa-IR" b="1" dirty="0" smtClean="0">
                <a:cs typeface="2  Badr" panose="00000400000000000000" pitchFamily="2" charset="-78"/>
              </a:rPr>
              <a:t>عوارض عصبی: </a:t>
            </a:r>
            <a:r>
              <a:rPr lang="fa-IR" dirty="0" smtClean="0">
                <a:cs typeface="2  Badr" panose="00000400000000000000" pitchFamily="2" charset="-78"/>
              </a:rPr>
              <a:t>در مطالعات حیوانی اثر بهبود و طولانی شدن خواب مشاهده شده است. اما عارضه مشخصی بر روی </a:t>
            </a:r>
            <a:r>
              <a:rPr lang="en-US" dirty="0" smtClean="0">
                <a:cs typeface="2  Badr" panose="00000400000000000000" pitchFamily="2" charset="-78"/>
              </a:rPr>
              <a:t>CNS</a:t>
            </a:r>
            <a:r>
              <a:rPr lang="fa-IR" dirty="0" smtClean="0">
                <a:cs typeface="2  Badr" panose="00000400000000000000" pitchFamily="2" charset="-78"/>
              </a:rPr>
              <a:t> دیده نشده است.</a:t>
            </a:r>
          </a:p>
          <a:p>
            <a:pPr algn="r" rtl="1"/>
            <a:r>
              <a:rPr lang="fa-IR" b="1" dirty="0" smtClean="0">
                <a:cs typeface="2  Badr" panose="00000400000000000000" pitchFamily="2" charset="-78"/>
              </a:rPr>
              <a:t>عوارض پوستی</a:t>
            </a:r>
            <a:r>
              <a:rPr lang="fa-IR" dirty="0" smtClean="0">
                <a:cs typeface="2  Badr" panose="00000400000000000000" pitchFamily="2" charset="-78"/>
              </a:rPr>
              <a:t>: درماتیت، التهابات پوستی (از نظر طب سنتی بدلیل گرمای زیاد این گیاه بروز علائم گرمی مانند راشهای پوستی و گاه کهیر را شامل می شود)</a:t>
            </a:r>
          </a:p>
          <a:p>
            <a:pPr algn="r" rtl="1"/>
            <a:r>
              <a:rPr lang="fa-IR" b="1" dirty="0" smtClean="0">
                <a:cs typeface="2  Badr" panose="00000400000000000000" pitchFamily="2" charset="-78"/>
              </a:rPr>
              <a:t>عوارض گوارشی</a:t>
            </a:r>
            <a:r>
              <a:rPr lang="fa-IR" dirty="0" smtClean="0">
                <a:cs typeface="2  Badr" panose="00000400000000000000" pitchFamily="2" charset="-78"/>
              </a:rPr>
              <a:t>: سوزش سر دل، یبوست، نفخ </a:t>
            </a:r>
          </a:p>
          <a:p>
            <a:pPr algn="r" rtl="1"/>
            <a:r>
              <a:rPr lang="fa-IR" b="1" dirty="0" smtClean="0">
                <a:cs typeface="2  Badr" panose="00000400000000000000" pitchFamily="2" charset="-78"/>
              </a:rPr>
              <a:t>عوارض خونی: </a:t>
            </a:r>
            <a:r>
              <a:rPr lang="fa-IR" dirty="0" smtClean="0">
                <a:cs typeface="2  Badr" panose="00000400000000000000" pitchFamily="2" charset="-78"/>
              </a:rPr>
              <a:t>زنجبیل یک مهار کننده قوی ترومبوکسان (وابسته به دوز) است.  اثر بر روی زمان خونریزی. </a:t>
            </a:r>
          </a:p>
          <a:p>
            <a:pPr algn="r" rtl="1"/>
            <a:r>
              <a:rPr lang="fa-IR" b="1" dirty="0" smtClean="0">
                <a:cs typeface="2  Badr" panose="00000400000000000000" pitchFamily="2" charset="-78"/>
              </a:rPr>
              <a:t>عوارض کلیوی: </a:t>
            </a:r>
            <a:r>
              <a:rPr lang="fa-IR" dirty="0" smtClean="0">
                <a:cs typeface="2  Badr" panose="00000400000000000000" pitchFamily="2" charset="-78"/>
              </a:rPr>
              <a:t>در کتب قدیمی ادعا بر تشدید گلومرولونفریت در بیماران کلیوی بوده است.</a:t>
            </a:r>
          </a:p>
          <a:p>
            <a:pPr algn="r" rtl="1"/>
            <a:endParaRPr lang="en-US" dirty="0">
              <a:cs typeface="2  Bad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35</a:t>
            </a:fld>
            <a:endParaRPr lang="en-US"/>
          </a:p>
        </p:txBody>
      </p:sp>
    </p:spTree>
    <p:extLst>
      <p:ext uri="{BB962C8B-B14F-4D97-AF65-F5344CB8AC3E}">
        <p14:creationId xmlns:p14="http://schemas.microsoft.com/office/powerpoint/2010/main" val="29589002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fa-IR" b="1" dirty="0"/>
              <a:t>زنجبیل</a:t>
            </a:r>
            <a:endParaRPr lang="en-US" b="1" dirty="0"/>
          </a:p>
        </p:txBody>
      </p:sp>
      <p:sp>
        <p:nvSpPr>
          <p:cNvPr id="3" name="Content Placeholder 2"/>
          <p:cNvSpPr>
            <a:spLocks noGrp="1"/>
          </p:cNvSpPr>
          <p:nvPr>
            <p:ph idx="1"/>
          </p:nvPr>
        </p:nvSpPr>
        <p:spPr>
          <a:xfrm>
            <a:off x="457200" y="1524000"/>
            <a:ext cx="8229600" cy="4800600"/>
          </a:xfrm>
        </p:spPr>
        <p:txBody>
          <a:bodyPr/>
          <a:lstStyle/>
          <a:p>
            <a:pPr algn="r" rtl="1"/>
            <a:r>
              <a:rPr lang="fa-IR" sz="3000" b="1" dirty="0" smtClean="0">
                <a:solidFill>
                  <a:schemeClr val="accent2"/>
                </a:solidFill>
                <a:cs typeface="2  Badr" panose="00000400000000000000" pitchFamily="2" charset="-78"/>
              </a:rPr>
              <a:t>باروری، بارداری و شیر دهی:</a:t>
            </a:r>
          </a:p>
          <a:p>
            <a:pPr algn="just" rtl="1"/>
            <a:r>
              <a:rPr lang="fa-IR" dirty="0" smtClean="0">
                <a:cs typeface="2  Badr" panose="00000400000000000000" pitchFamily="2" charset="-78"/>
              </a:rPr>
              <a:t>برخلاف مصارف زیاد این دارو در دوران بارداری، جهت تهوع بارداری، کتب مرجع گیاهان و برخی مطالعات تاکید بر سقط آوربودن داشته و ترجیحا بهتر است در دوران بارداری کمتر مصرف شود.</a:t>
            </a:r>
          </a:p>
          <a:p>
            <a:pPr algn="just" rtl="1"/>
            <a:r>
              <a:rPr lang="fa-IR" dirty="0" smtClean="0">
                <a:cs typeface="2  Badr" panose="00000400000000000000" pitchFamily="2" charset="-78"/>
              </a:rPr>
              <a:t>در شیردهی بدلیل گرمی زیاد گیاه بهتر است کمتر مصرف شود.</a:t>
            </a:r>
          </a:p>
          <a:p>
            <a:pPr algn="just" rtl="1"/>
            <a:endParaRPr lang="fa-IR" dirty="0" smtClean="0">
              <a:cs typeface="2  Badr" panose="00000400000000000000" pitchFamily="2" charset="-78"/>
            </a:endParaRPr>
          </a:p>
          <a:p>
            <a:pPr algn="just" rtl="1"/>
            <a:r>
              <a:rPr lang="fa-IR" b="1" dirty="0" smtClean="0">
                <a:solidFill>
                  <a:srgbClr val="FF0000"/>
                </a:solidFill>
                <a:cs typeface="2  Badr" panose="00000400000000000000" pitchFamily="2" charset="-78"/>
              </a:rPr>
              <a:t>زنجبیل خود دارای اثر ضد تومور می باشد. اما مطالعات نشان داد که جینجرول موجود در گیاه اثر جهش زایی قوی دارد. اما مصرف گیاه به طور کلی باعث مهار این اثر می گردد.</a:t>
            </a:r>
          </a:p>
          <a:p>
            <a:pPr algn="r" rtl="1"/>
            <a:endParaRPr lang="en-US" dirty="0">
              <a:cs typeface="2  Bad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36</a:t>
            </a:fld>
            <a:endParaRPr lang="en-US"/>
          </a:p>
        </p:txBody>
      </p:sp>
    </p:spTree>
    <p:extLst>
      <p:ext uri="{BB962C8B-B14F-4D97-AF65-F5344CB8AC3E}">
        <p14:creationId xmlns:p14="http://schemas.microsoft.com/office/powerpoint/2010/main" val="37867416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عشقه</a:t>
            </a:r>
            <a:endParaRPr lang="en-US" b="1" dirty="0"/>
          </a:p>
        </p:txBody>
      </p:sp>
      <p:sp>
        <p:nvSpPr>
          <p:cNvPr id="3" name="Content Placeholder 2"/>
          <p:cNvSpPr>
            <a:spLocks noGrp="1"/>
          </p:cNvSpPr>
          <p:nvPr>
            <p:ph idx="1"/>
          </p:nvPr>
        </p:nvSpPr>
        <p:spPr>
          <a:xfrm>
            <a:off x="457200" y="1524000"/>
            <a:ext cx="8229600" cy="4800600"/>
          </a:xfrm>
        </p:spPr>
        <p:txBody>
          <a:bodyPr/>
          <a:lstStyle/>
          <a:p>
            <a:endParaRPr lang="en-US"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37</a:t>
            </a:fld>
            <a:endParaRPr lang="en-US"/>
          </a:p>
        </p:txBody>
      </p:sp>
      <p:pic>
        <p:nvPicPr>
          <p:cNvPr id="1026" name="Picture 2" descr="C:\Users\hamedish1\Pictures\پیچک.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7576" y="2190750"/>
            <a:ext cx="2333624" cy="3371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amedish1\Pictures\پیچک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57350"/>
            <a:ext cx="2847975" cy="20764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hamedish1\Pictures\پیچ.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1752600"/>
            <a:ext cx="2809876"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hamedish1\Pictures\پیچ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114800"/>
            <a:ext cx="284797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hamedish1\Pictures\پیچ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1" y="4114800"/>
            <a:ext cx="2790824" cy="2085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44511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a:t>عشقه</a:t>
            </a:r>
            <a:endParaRPr lang="en-US" b="1" dirty="0"/>
          </a:p>
        </p:txBody>
      </p:sp>
      <p:sp>
        <p:nvSpPr>
          <p:cNvPr id="3" name="Content Placeholder 2"/>
          <p:cNvSpPr>
            <a:spLocks noGrp="1"/>
          </p:cNvSpPr>
          <p:nvPr>
            <p:ph idx="1"/>
          </p:nvPr>
        </p:nvSpPr>
        <p:spPr>
          <a:xfrm>
            <a:off x="457200" y="1752600"/>
            <a:ext cx="8229600" cy="4572000"/>
          </a:xfrm>
        </p:spPr>
        <p:txBody>
          <a:bodyPr>
            <a:normAutofit/>
          </a:bodyPr>
          <a:lstStyle/>
          <a:p>
            <a:pPr marL="0" indent="0">
              <a:buNone/>
            </a:pPr>
            <a:r>
              <a:rPr lang="en-US" sz="3200" b="1" dirty="0" err="1" smtClean="0"/>
              <a:t>Hedera</a:t>
            </a:r>
            <a:r>
              <a:rPr lang="en-US" sz="3200" b="1" dirty="0" smtClean="0"/>
              <a:t> helix</a:t>
            </a:r>
          </a:p>
          <a:p>
            <a:pPr algn="r" rtl="1"/>
            <a:r>
              <a:rPr lang="fa-IR" sz="3200" b="1" dirty="0" smtClean="0">
                <a:cs typeface="2  Badr" panose="00000400000000000000" pitchFamily="2" charset="-78"/>
              </a:rPr>
              <a:t>موارد مصرف شایع: </a:t>
            </a:r>
            <a:r>
              <a:rPr lang="fa-IR" sz="3200" dirty="0" smtClean="0">
                <a:cs typeface="2  Badr" panose="00000400000000000000" pitchFamily="2" charset="-78"/>
              </a:rPr>
              <a:t>مهمتریم مورد مصرف در بیماریهای تنفسی خصوصا در سرفه و آسم و سرماخوردگی می باشد. کمک به تمرکز، افزایش سیستم ایمنی.</a:t>
            </a:r>
          </a:p>
          <a:p>
            <a:pPr algn="r" rtl="1"/>
            <a:r>
              <a:rPr lang="fa-IR" sz="3200" b="1" dirty="0" smtClean="0">
                <a:solidFill>
                  <a:schemeClr val="accent2"/>
                </a:solidFill>
                <a:cs typeface="2  Badr" panose="00000400000000000000" pitchFamily="2" charset="-78"/>
              </a:rPr>
              <a:t>عوارض جانبی: </a:t>
            </a:r>
          </a:p>
          <a:p>
            <a:pPr algn="r" rtl="1"/>
            <a:r>
              <a:rPr lang="fa-IR" sz="3200" b="1" dirty="0" smtClean="0">
                <a:cs typeface="2  Badr" panose="00000400000000000000" pitchFamily="2" charset="-78"/>
              </a:rPr>
              <a:t>عوارض پوستی: </a:t>
            </a:r>
            <a:r>
              <a:rPr lang="fa-IR" sz="3200" dirty="0" smtClean="0">
                <a:cs typeface="2  Badr" panose="00000400000000000000" pitchFamily="2" charset="-78"/>
              </a:rPr>
              <a:t>درماتیت تماسی و حساسیت شدید گاهی باعث بستری شدن می گردد</a:t>
            </a:r>
          </a:p>
          <a:p>
            <a:pPr algn="r" rtl="1"/>
            <a:r>
              <a:rPr lang="fa-IR" sz="3200" b="1" dirty="0" smtClean="0">
                <a:cs typeface="2  Badr" panose="00000400000000000000" pitchFamily="2" charset="-78"/>
              </a:rPr>
              <a:t>عوارض چشمی: </a:t>
            </a:r>
            <a:r>
              <a:rPr lang="fa-IR" sz="3200" dirty="0" smtClean="0">
                <a:cs typeface="2  Badr" panose="00000400000000000000" pitchFamily="2" charset="-78"/>
              </a:rPr>
              <a:t>تحریک و التهابات چشمی</a:t>
            </a:r>
          </a:p>
          <a:p>
            <a:pPr marL="0" indent="0" algn="r" rtl="1">
              <a:buNone/>
            </a:pPr>
            <a:endParaRPr lang="en-US" sz="3200"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38</a:t>
            </a:fld>
            <a:endParaRPr lang="en-US"/>
          </a:p>
        </p:txBody>
      </p:sp>
    </p:spTree>
    <p:extLst>
      <p:ext uri="{BB962C8B-B14F-4D97-AF65-F5344CB8AC3E}">
        <p14:creationId xmlns:p14="http://schemas.microsoft.com/office/powerpoint/2010/main" val="20799555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a:t>عشقه</a:t>
            </a:r>
            <a:endParaRPr lang="en-US"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000" b="1" dirty="0" smtClean="0">
                <a:cs typeface="2  Badr" panose="00000400000000000000" pitchFamily="2" charset="-78"/>
              </a:rPr>
              <a:t>باروری</a:t>
            </a:r>
            <a:r>
              <a:rPr lang="fa-IR" sz="3000" dirty="0" smtClean="0">
                <a:cs typeface="2  Badr" panose="00000400000000000000" pitchFamily="2" charset="-78"/>
              </a:rPr>
              <a:t>: بر روی اسپرمهای انسان اثر غیر متحرک کنندگی دارد</a:t>
            </a:r>
          </a:p>
          <a:p>
            <a:pPr algn="r" rtl="1"/>
            <a:r>
              <a:rPr lang="fa-IR" sz="3000" b="1" dirty="0" smtClean="0">
                <a:cs typeface="2  Badr" panose="00000400000000000000" pitchFamily="2" charset="-78"/>
              </a:rPr>
              <a:t>بارداری و شیردهی: </a:t>
            </a:r>
            <a:r>
              <a:rPr lang="fa-IR" sz="3000" dirty="0" smtClean="0">
                <a:cs typeface="2  Badr" panose="00000400000000000000" pitchFamily="2" charset="-78"/>
              </a:rPr>
              <a:t>در طی بارداری و شیردهی هیچ گونه داغده ای از منابع وجود ندارد.</a:t>
            </a:r>
          </a:p>
          <a:p>
            <a:pPr algn="r" rtl="1"/>
            <a:r>
              <a:rPr lang="fa-IR" sz="3000" b="1" dirty="0" smtClean="0">
                <a:solidFill>
                  <a:srgbClr val="FF0000"/>
                </a:solidFill>
                <a:cs typeface="2  Badr" panose="00000400000000000000" pitchFamily="2" charset="-78"/>
              </a:rPr>
              <a:t>جهش زایی و سرطان زایی: </a:t>
            </a:r>
            <a:r>
              <a:rPr lang="fa-IR" sz="3000" dirty="0" smtClean="0">
                <a:solidFill>
                  <a:srgbClr val="FF0000"/>
                </a:solidFill>
                <a:cs typeface="2  Badr" panose="00000400000000000000" pitchFamily="2" charset="-78"/>
              </a:rPr>
              <a:t>مطالعات کاملی بجز بر روی ساپونینها انجام نشده است.</a:t>
            </a:r>
          </a:p>
          <a:p>
            <a:pPr algn="r" rtl="1"/>
            <a:r>
              <a:rPr lang="fa-IR" sz="3000" b="1" dirty="0" smtClean="0">
                <a:solidFill>
                  <a:srgbClr val="FF0000"/>
                </a:solidFill>
                <a:cs typeface="2  Badr" panose="00000400000000000000" pitchFamily="2" charset="-78"/>
              </a:rPr>
              <a:t>ساپونین های این گیاه جهش زایی نداشتند</a:t>
            </a:r>
            <a:r>
              <a:rPr lang="fa-IR" sz="3000" dirty="0" smtClean="0">
                <a:solidFill>
                  <a:srgbClr val="FF0000"/>
                </a:solidFill>
                <a:cs typeface="2  Badr" panose="00000400000000000000" pitchFamily="2" charset="-78"/>
              </a:rPr>
              <a:t>.</a:t>
            </a:r>
            <a:endParaRPr lang="en-US" sz="3000" dirty="0">
              <a:solidFill>
                <a:srgbClr val="FF0000"/>
              </a:solidFill>
              <a:cs typeface="2  Bad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39</a:t>
            </a:fld>
            <a:endParaRPr lang="en-US"/>
          </a:p>
        </p:txBody>
      </p:sp>
    </p:spTree>
    <p:extLst>
      <p:ext uri="{BB962C8B-B14F-4D97-AF65-F5344CB8AC3E}">
        <p14:creationId xmlns:p14="http://schemas.microsoft.com/office/powerpoint/2010/main" val="1290674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ar-SA" sz="4400" b="1" dirty="0"/>
              <a:t>عوارض جانبی گیاهان</a:t>
            </a:r>
            <a:endParaRPr lang="en-US" dirty="0"/>
          </a:p>
        </p:txBody>
      </p:sp>
      <p:sp>
        <p:nvSpPr>
          <p:cNvPr id="3" name="Content Placeholder 2"/>
          <p:cNvSpPr>
            <a:spLocks noGrp="1"/>
          </p:cNvSpPr>
          <p:nvPr>
            <p:ph idx="1"/>
          </p:nvPr>
        </p:nvSpPr>
        <p:spPr>
          <a:xfrm>
            <a:off x="457200" y="1447800"/>
            <a:ext cx="8229600" cy="4876800"/>
          </a:xfrm>
        </p:spPr>
        <p:txBody>
          <a:bodyPr>
            <a:noAutofit/>
          </a:bodyPr>
          <a:lstStyle/>
          <a:p>
            <a:pPr algn="r" rtl="1"/>
            <a:r>
              <a:rPr lang="fa-IR" sz="2800" dirty="0" smtClean="0">
                <a:cs typeface="B Zar" panose="00000400000000000000" pitchFamily="2" charset="-78"/>
              </a:rPr>
              <a:t>با </a:t>
            </a:r>
            <a:r>
              <a:rPr lang="fa-IR" sz="2800" dirty="0">
                <a:cs typeface="B Zar" panose="00000400000000000000" pitchFamily="2" charset="-78"/>
              </a:rPr>
              <a:t>توجه به کمتر بودن عوارض جانبی داروهای گیاهی و توجه به عوارض جانبی برخی داروهای شیمیایی و تداخلات احتمالی آن‌ها لازم است پزشکانی با گرایش به طب سنتی و داشتن اطلاعات کافی در این زمینه این داروها راتجویز نمایند </a:t>
            </a:r>
            <a:r>
              <a:rPr lang="fa-IR" sz="2800" dirty="0" smtClean="0">
                <a:cs typeface="B Zar" panose="00000400000000000000" pitchFamily="2" charset="-78"/>
              </a:rPr>
              <a:t>.</a:t>
            </a:r>
          </a:p>
          <a:p>
            <a:pPr algn="r" rtl="1"/>
            <a:endParaRPr lang="fa-IR" sz="2800" dirty="0" smtClean="0">
              <a:cs typeface="B Zar" panose="00000400000000000000" pitchFamily="2" charset="-78"/>
            </a:endParaRPr>
          </a:p>
          <a:p>
            <a:pPr algn="r" rtl="1"/>
            <a:r>
              <a:rPr lang="fa-IR" sz="2800" dirty="0">
                <a:cs typeface="B Zar" panose="00000400000000000000" pitchFamily="2" charset="-78"/>
              </a:rPr>
              <a:t>بسیاری از گیاهان دارویی که در عطاری ها عرضه می شود و به لحاظ آلودگی های میکروبی، سموم کشاورزی وتاریخ مصرف وتولید ،استاندارد نیستند و خواص موثر خود را از دست داده </a:t>
            </a:r>
            <a:r>
              <a:rPr lang="fa-IR" sz="2800" dirty="0" smtClean="0">
                <a:cs typeface="B Zar" panose="00000400000000000000" pitchFamily="2" charset="-78"/>
              </a:rPr>
              <a:t>اند.</a:t>
            </a:r>
          </a:p>
        </p:txBody>
      </p:sp>
      <p:sp>
        <p:nvSpPr>
          <p:cNvPr id="4" name="Slide Number Placeholder 3"/>
          <p:cNvSpPr>
            <a:spLocks noGrp="1"/>
          </p:cNvSpPr>
          <p:nvPr>
            <p:ph type="sldNum" sz="quarter" idx="12"/>
          </p:nvPr>
        </p:nvSpPr>
        <p:spPr/>
        <p:txBody>
          <a:bodyPr/>
          <a:lstStyle/>
          <a:p>
            <a:fld id="{3F1E78E7-EA61-4F17-8693-A0F0AE1C50C2}"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گل گاو زبان</a:t>
            </a:r>
            <a:endParaRPr lang="en-US" b="1"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sz="3200" b="1" dirty="0" err="1" smtClean="0"/>
              <a:t>Borago</a:t>
            </a:r>
            <a:r>
              <a:rPr lang="en-US" sz="3200" b="1" dirty="0" smtClean="0"/>
              <a:t> officinalis</a:t>
            </a:r>
            <a:endParaRPr lang="fa-IR" sz="3200" b="1" dirty="0" smtClean="0"/>
          </a:p>
          <a:p>
            <a:pPr algn="r" rtl="1"/>
            <a:r>
              <a:rPr lang="fa-IR" sz="3200" b="1" dirty="0" smtClean="0">
                <a:cs typeface="2  Badr" panose="00000400000000000000" pitchFamily="2" charset="-78"/>
              </a:rPr>
              <a:t>موارد مصرف: </a:t>
            </a:r>
            <a:r>
              <a:rPr lang="fa-IR" sz="3200" dirty="0" smtClean="0">
                <a:cs typeface="2  Badr" panose="00000400000000000000" pitchFamily="2" charset="-78"/>
              </a:rPr>
              <a:t>نرم کننده، مدر، معرق، تب بر، محرک ترشح شیر، تصفیه کننده خون، ضداضطراب و استرس، تپش قلب، مسکن درد بخصوص دردهای روماتیسمی، پسوریازیس، نوروپاتی دیابتی، کاهش دهنده فشار خون.</a:t>
            </a:r>
          </a:p>
          <a:p>
            <a:pPr algn="r" rtl="1"/>
            <a:r>
              <a:rPr lang="fa-IR" sz="3200" b="1" dirty="0" smtClean="0">
                <a:solidFill>
                  <a:schemeClr val="accent2"/>
                </a:solidFill>
                <a:cs typeface="2  Badr" panose="00000400000000000000" pitchFamily="2" charset="-78"/>
              </a:rPr>
              <a:t>عوارض جانبی:</a:t>
            </a:r>
          </a:p>
          <a:p>
            <a:pPr algn="r" rtl="1"/>
            <a:r>
              <a:rPr lang="fa-IR" sz="3200" b="1" dirty="0" smtClean="0">
                <a:cs typeface="2  Badr" panose="00000400000000000000" pitchFamily="2" charset="-78"/>
              </a:rPr>
              <a:t>عوارض پوستی: </a:t>
            </a:r>
            <a:r>
              <a:rPr lang="fa-IR" sz="3200" dirty="0" smtClean="0">
                <a:cs typeface="2  Badr" panose="00000400000000000000" pitchFamily="2" charset="-78"/>
              </a:rPr>
              <a:t>درماتیت تماسی</a:t>
            </a:r>
          </a:p>
          <a:p>
            <a:pPr algn="r" rtl="1"/>
            <a:r>
              <a:rPr lang="fa-IR" sz="3200" b="1" dirty="0" smtClean="0">
                <a:cs typeface="2  Badr" panose="00000400000000000000" pitchFamily="2" charset="-78"/>
              </a:rPr>
              <a:t>عوارض کبدی: </a:t>
            </a:r>
            <a:r>
              <a:rPr lang="fa-IR" sz="3200" dirty="0" smtClean="0">
                <a:cs typeface="2  Badr" panose="00000400000000000000" pitchFamily="2" charset="-78"/>
              </a:rPr>
              <a:t>در مصرف بیش از 15 روز احتمال بروز سمیت کبدی وجود دارد.</a:t>
            </a:r>
          </a:p>
          <a:p>
            <a:pPr algn="r" rtl="1"/>
            <a:endParaRPr lang="en-US" sz="3200"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40</a:t>
            </a:fld>
            <a:endParaRPr lang="en-US"/>
          </a:p>
        </p:txBody>
      </p:sp>
    </p:spTree>
    <p:extLst>
      <p:ext uri="{BB962C8B-B14F-4D97-AF65-F5344CB8AC3E}">
        <p14:creationId xmlns:p14="http://schemas.microsoft.com/office/powerpoint/2010/main" val="23635517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fa-IR" b="1" dirty="0"/>
              <a:t>گل گاو زبان</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200" b="1" dirty="0" smtClean="0">
                <a:cs typeface="2  Badr" panose="00000400000000000000" pitchFamily="2" charset="-78"/>
              </a:rPr>
              <a:t>بارداری و شیردهی: </a:t>
            </a:r>
            <a:r>
              <a:rPr lang="fa-IR" sz="3200" dirty="0" smtClean="0">
                <a:cs typeface="2  Badr" panose="00000400000000000000" pitchFamily="2" charset="-78"/>
              </a:rPr>
              <a:t>مصرف گیاه در دوران بارداری و شیردهی ممنوع می باشد</a:t>
            </a:r>
          </a:p>
          <a:p>
            <a:pPr algn="r" rtl="1"/>
            <a:r>
              <a:rPr lang="fa-IR" sz="3200" dirty="0" smtClean="0">
                <a:solidFill>
                  <a:srgbClr val="FF0000"/>
                </a:solidFill>
                <a:cs typeface="2  Badr" panose="00000400000000000000" pitchFamily="2" charset="-78"/>
              </a:rPr>
              <a:t>جهش زایی و سرطان زایی: شیوع تومورهای پستانی در بیماران مصرف کننده روغن گاو زبان.</a:t>
            </a:r>
            <a:endParaRPr lang="en-US" sz="3200" dirty="0">
              <a:solidFill>
                <a:srgbClr val="FF0000"/>
              </a:solidFill>
              <a:cs typeface="2  Bad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41</a:t>
            </a:fld>
            <a:endParaRPr lang="en-US"/>
          </a:p>
        </p:txBody>
      </p:sp>
    </p:spTree>
    <p:extLst>
      <p:ext uri="{BB962C8B-B14F-4D97-AF65-F5344CB8AC3E}">
        <p14:creationId xmlns:p14="http://schemas.microsoft.com/office/powerpoint/2010/main" val="31374248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rmAutofit/>
          </a:bodyPr>
          <a:lstStyle/>
          <a:p>
            <a:pPr algn="ctr"/>
            <a:r>
              <a:rPr lang="fa-IR" b="1" dirty="0" smtClean="0"/>
              <a:t>صبر زرد</a:t>
            </a:r>
            <a:endParaRPr lang="en-US" b="1" dirty="0"/>
          </a:p>
        </p:txBody>
      </p:sp>
      <p:sp>
        <p:nvSpPr>
          <p:cNvPr id="3" name="Content Placeholder 2"/>
          <p:cNvSpPr>
            <a:spLocks noGrp="1"/>
          </p:cNvSpPr>
          <p:nvPr>
            <p:ph idx="1"/>
          </p:nvPr>
        </p:nvSpPr>
        <p:spPr>
          <a:xfrm>
            <a:off x="457200" y="1447800"/>
            <a:ext cx="8229600" cy="4876800"/>
          </a:xfrm>
        </p:spPr>
        <p:txBody>
          <a:bodyPr/>
          <a:lstStyle/>
          <a:p>
            <a:endParaRPr lang="en-US"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42</a:t>
            </a:fld>
            <a:endParaRPr lang="en-US"/>
          </a:p>
        </p:txBody>
      </p:sp>
      <p:pic>
        <p:nvPicPr>
          <p:cNvPr id="2050" name="Picture 2" descr="C:\Users\hamedish1\Pictures\صب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512" y="3544838"/>
            <a:ext cx="1781175" cy="2562225"/>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hamedish1\Pictures\صبر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679652"/>
            <a:ext cx="2438400" cy="242741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hamedish1\Pictures\صبر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1" y="1447800"/>
            <a:ext cx="4814886" cy="2097038"/>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hamedish1\Pictures\صبر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7400" y="3679652"/>
            <a:ext cx="2466975" cy="2427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71535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pPr algn="ctr"/>
            <a:r>
              <a:rPr lang="fa-IR" b="1" dirty="0" smtClean="0"/>
              <a:t>صبر زرد</a:t>
            </a:r>
            <a:endParaRPr lang="en-US" b="1"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sz="3200" b="1" dirty="0" smtClean="0"/>
              <a:t>Aloe </a:t>
            </a:r>
            <a:r>
              <a:rPr lang="en-US" sz="3200" b="1" dirty="0" err="1" smtClean="0"/>
              <a:t>vera</a:t>
            </a:r>
            <a:endParaRPr lang="en-US" sz="3200" b="1" dirty="0" smtClean="0"/>
          </a:p>
          <a:p>
            <a:pPr algn="r" rtl="1"/>
            <a:r>
              <a:rPr lang="fa-IR" sz="3200" b="1" dirty="0" smtClean="0">
                <a:cs typeface="2  Badr" panose="00000400000000000000" pitchFamily="2" charset="-78"/>
              </a:rPr>
              <a:t>مهمترین موارد مصرف: </a:t>
            </a:r>
            <a:r>
              <a:rPr lang="fa-IR" sz="3200" dirty="0" smtClean="0">
                <a:cs typeface="2  Badr" panose="00000400000000000000" pitchFamily="2" charset="-78"/>
              </a:rPr>
              <a:t>مسهل و ملین، دیابت، محرک قلب، بهبود زخم، سوختگی، صنایع آرایشی و بهداشتی.</a:t>
            </a:r>
          </a:p>
          <a:p>
            <a:pPr algn="r" rtl="1"/>
            <a:r>
              <a:rPr lang="fa-IR" sz="3200" b="1" dirty="0" smtClean="0">
                <a:solidFill>
                  <a:schemeClr val="accent2"/>
                </a:solidFill>
                <a:cs typeface="2  Badr" panose="00000400000000000000" pitchFamily="2" charset="-78"/>
              </a:rPr>
              <a:t>عوارض جانبی: </a:t>
            </a:r>
          </a:p>
          <a:p>
            <a:pPr algn="r" rtl="1"/>
            <a:r>
              <a:rPr lang="fa-IR" sz="3200" b="1" dirty="0" smtClean="0">
                <a:cs typeface="2  Badr" panose="00000400000000000000" pitchFamily="2" charset="-78"/>
              </a:rPr>
              <a:t>عوارض گوارشی</a:t>
            </a:r>
            <a:r>
              <a:rPr lang="fa-IR" sz="3200" dirty="0" smtClean="0">
                <a:cs typeface="2  Badr" panose="00000400000000000000" pitchFamily="2" charset="-78"/>
              </a:rPr>
              <a:t>: التهاب کولون، مقاومت روده ای، اسپاسمهای شکمی، کولیک، اسهال چرب ناشی از اختلال هضم و جذب</a:t>
            </a:r>
          </a:p>
          <a:p>
            <a:pPr algn="r" rtl="1"/>
            <a:r>
              <a:rPr lang="fa-IR" sz="3200" b="1" dirty="0" smtClean="0">
                <a:cs typeface="2  Badr" panose="00000400000000000000" pitchFamily="2" charset="-78"/>
              </a:rPr>
              <a:t>عوارض حساسیتی و پوستی: </a:t>
            </a:r>
            <a:r>
              <a:rPr lang="fa-IR" sz="3200" dirty="0" smtClean="0">
                <a:cs typeface="2  Badr" panose="00000400000000000000" pitchFamily="2" charset="-78"/>
              </a:rPr>
              <a:t>بثورات فلسی اریتماتوز و اگزمای حلقوی (خوراکی)، سوزش پوستی، درماتیت منتشر،تاول (نادر) در مصرف موضعی</a:t>
            </a:r>
          </a:p>
          <a:p>
            <a:pPr algn="r" rtl="1"/>
            <a:endParaRPr lang="en-US" sz="3200" dirty="0">
              <a:cs typeface="2  Bad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43</a:t>
            </a:fld>
            <a:endParaRPr lang="en-US"/>
          </a:p>
        </p:txBody>
      </p:sp>
    </p:spTree>
    <p:extLst>
      <p:ext uri="{BB962C8B-B14F-4D97-AF65-F5344CB8AC3E}">
        <p14:creationId xmlns:p14="http://schemas.microsoft.com/office/powerpoint/2010/main" val="18522485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dirty="0"/>
              <a:t>صبر زرد</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pPr algn="r" rtl="1"/>
            <a:r>
              <a:rPr lang="fa-IR" sz="3200" b="1" dirty="0" smtClean="0">
                <a:cs typeface="2  Badr" panose="00000400000000000000" pitchFamily="2" charset="-78"/>
              </a:rPr>
              <a:t>عوارض کبدی: </a:t>
            </a:r>
            <a:r>
              <a:rPr lang="fa-IR" sz="3200" dirty="0" smtClean="0">
                <a:cs typeface="2  Badr" panose="00000400000000000000" pitchFamily="2" charset="-78"/>
              </a:rPr>
              <a:t>هپاتیت</a:t>
            </a:r>
          </a:p>
          <a:p>
            <a:pPr algn="r" rtl="1"/>
            <a:r>
              <a:rPr lang="fa-IR" sz="3200" b="1" dirty="0" smtClean="0">
                <a:cs typeface="2  Badr" panose="00000400000000000000" pitchFamily="2" charset="-78"/>
              </a:rPr>
              <a:t>عوارض کلیوی: </a:t>
            </a:r>
            <a:r>
              <a:rPr lang="fa-IR" sz="3200" dirty="0" smtClean="0">
                <a:cs typeface="2  Badr" panose="00000400000000000000" pitchFamily="2" charset="-78"/>
              </a:rPr>
              <a:t>آلبومینیوری، ادرار خونی، آسیب توبولهای کلیوی و آلدوسترونیسم ثانویه</a:t>
            </a:r>
          </a:p>
          <a:p>
            <a:pPr algn="r" rtl="1"/>
            <a:r>
              <a:rPr lang="fa-IR" sz="3200" b="1" dirty="0" smtClean="0">
                <a:cs typeface="2  Badr" panose="00000400000000000000" pitchFamily="2" charset="-78"/>
              </a:rPr>
              <a:t>عوارض قلبی: </a:t>
            </a:r>
            <a:r>
              <a:rPr lang="fa-IR" sz="3200" dirty="0" smtClean="0">
                <a:cs typeface="2  Badr" panose="00000400000000000000" pitchFamily="2" charset="-78"/>
              </a:rPr>
              <a:t>آریتمی قلبی (نادر)، کاهش فشار خون وضعیتی</a:t>
            </a:r>
          </a:p>
          <a:p>
            <a:pPr algn="r" rtl="1"/>
            <a:r>
              <a:rPr lang="fa-IR" dirty="0" smtClean="0"/>
              <a:t> </a:t>
            </a:r>
            <a:r>
              <a:rPr lang="fa-IR" sz="3200" b="1" dirty="0">
                <a:solidFill>
                  <a:schemeClr val="accent2"/>
                </a:solidFill>
                <a:cs typeface="2  Badr" panose="00000400000000000000" pitchFamily="2" charset="-78"/>
              </a:rPr>
              <a:t>بارداری و شیردهی: </a:t>
            </a:r>
          </a:p>
          <a:p>
            <a:pPr algn="r" rtl="1"/>
            <a:r>
              <a:rPr lang="fa-IR" sz="3200" dirty="0">
                <a:cs typeface="2  Badr" panose="00000400000000000000" pitchFamily="2" charset="-78"/>
              </a:rPr>
              <a:t>خوراکی توصیه نمی شود (مسقط جنین). موضعی اطلاعات جامعی در دسترس نیست</a:t>
            </a:r>
            <a:r>
              <a:rPr lang="fa-IR" sz="3200" dirty="0" smtClean="0">
                <a:cs typeface="2  Badr" panose="00000400000000000000" pitchFamily="2" charset="-78"/>
              </a:rPr>
              <a:t>.</a:t>
            </a:r>
          </a:p>
          <a:p>
            <a:pPr algn="r" rtl="1"/>
            <a:r>
              <a:rPr lang="fa-IR" sz="3200" b="1" dirty="0" smtClean="0">
                <a:solidFill>
                  <a:srgbClr val="FF0000"/>
                </a:solidFill>
                <a:cs typeface="2  Badr" panose="00000400000000000000" pitchFamily="2" charset="-78"/>
              </a:rPr>
              <a:t>نکته</a:t>
            </a:r>
            <a:r>
              <a:rPr lang="fa-IR" sz="3200" dirty="0" smtClean="0">
                <a:solidFill>
                  <a:srgbClr val="FF0000"/>
                </a:solidFill>
                <a:cs typeface="2  Badr" panose="00000400000000000000" pitchFamily="2" charset="-78"/>
              </a:rPr>
              <a:t>: با توجه به جذب ترکیب جهش زای حاصل از شکستن آلوئه-امودین در روده ، احتمال بروز تغییرات سرطان زا وجود دارد</a:t>
            </a:r>
            <a:r>
              <a:rPr lang="fa-IR" sz="3200" dirty="0" smtClean="0">
                <a:cs typeface="2  Badr" panose="00000400000000000000" pitchFamily="2" charset="-78"/>
              </a:rPr>
              <a:t>.</a:t>
            </a:r>
            <a:endParaRPr lang="fa-IR" sz="3200" dirty="0">
              <a:cs typeface="2  Badr" panose="00000400000000000000" pitchFamily="2" charset="-78"/>
            </a:endParaRPr>
          </a:p>
          <a:p>
            <a:pPr algn="r" rtl="1"/>
            <a:endParaRPr lang="en-US"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44</a:t>
            </a:fld>
            <a:endParaRPr lang="en-US"/>
          </a:p>
        </p:txBody>
      </p:sp>
    </p:spTree>
    <p:extLst>
      <p:ext uri="{BB962C8B-B14F-4D97-AF65-F5344CB8AC3E}">
        <p14:creationId xmlns:p14="http://schemas.microsoft.com/office/powerpoint/2010/main" val="316506475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normAutofit/>
          </a:bodyPr>
          <a:lstStyle/>
          <a:p>
            <a:pPr algn="ctr"/>
            <a:r>
              <a:rPr lang="fa-IR" b="1" dirty="0" smtClean="0"/>
              <a:t>برگ سنا</a:t>
            </a:r>
            <a:endParaRPr lang="en-US" b="1" dirty="0"/>
          </a:p>
        </p:txBody>
      </p:sp>
      <p:sp>
        <p:nvSpPr>
          <p:cNvPr id="3" name="Content Placeholder 2"/>
          <p:cNvSpPr>
            <a:spLocks noGrp="1"/>
          </p:cNvSpPr>
          <p:nvPr>
            <p:ph idx="1"/>
          </p:nvPr>
        </p:nvSpPr>
        <p:spPr>
          <a:xfrm>
            <a:off x="457200" y="1524000"/>
            <a:ext cx="8229600" cy="4800600"/>
          </a:xfrm>
        </p:spPr>
        <p:txBody>
          <a:bodyPr/>
          <a:lstStyle/>
          <a:p>
            <a:endParaRPr lang="en-US"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45</a:t>
            </a:fld>
            <a:endParaRPr lang="en-US"/>
          </a:p>
        </p:txBody>
      </p:sp>
      <p:pic>
        <p:nvPicPr>
          <p:cNvPr id="3074" name="Picture 2" descr="C:\Users\hamedish1\Pictures\سنا.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752601"/>
            <a:ext cx="3600450" cy="19431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hamedish1\Pictures\سنا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752601"/>
            <a:ext cx="3429000" cy="195262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hamedish1\Pictures\سنا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3886200"/>
            <a:ext cx="1981200" cy="2271346"/>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hamedish1\Pictures\سنا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3886200"/>
            <a:ext cx="2352675"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3158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a:t>برگ سنا</a:t>
            </a:r>
            <a:endParaRPr lang="en-US" b="1" dirty="0"/>
          </a:p>
        </p:txBody>
      </p:sp>
      <p:sp>
        <p:nvSpPr>
          <p:cNvPr id="3" name="Content Placeholder 2"/>
          <p:cNvSpPr>
            <a:spLocks noGrp="1"/>
          </p:cNvSpPr>
          <p:nvPr>
            <p:ph idx="1"/>
          </p:nvPr>
        </p:nvSpPr>
        <p:spPr>
          <a:xfrm>
            <a:off x="457200" y="1447800"/>
            <a:ext cx="8229600" cy="4876800"/>
          </a:xfrm>
        </p:spPr>
        <p:txBody>
          <a:bodyPr>
            <a:normAutofit/>
          </a:bodyPr>
          <a:lstStyle/>
          <a:p>
            <a:r>
              <a:rPr lang="en-US" sz="3200" b="1" dirty="0" smtClean="0">
                <a:cs typeface="2  Badr" pitchFamily="2" charset="-78"/>
              </a:rPr>
              <a:t>Cassia </a:t>
            </a:r>
            <a:r>
              <a:rPr lang="en-US" sz="3200" b="1" dirty="0" err="1" smtClean="0">
                <a:cs typeface="2  Badr" pitchFamily="2" charset="-78"/>
              </a:rPr>
              <a:t>angustifolia</a:t>
            </a:r>
            <a:endParaRPr lang="en-US" sz="3200" b="1" dirty="0" smtClean="0">
              <a:cs typeface="2  Badr" pitchFamily="2" charset="-78"/>
            </a:endParaRPr>
          </a:p>
          <a:p>
            <a:pPr algn="r" rtl="1"/>
            <a:r>
              <a:rPr lang="fa-IR" sz="3200" b="1" dirty="0" smtClean="0">
                <a:cs typeface="2  Badr" pitchFamily="2" charset="-78"/>
              </a:rPr>
              <a:t>موارد مصرف: </a:t>
            </a:r>
            <a:r>
              <a:rPr lang="fa-IR" sz="3200" dirty="0" smtClean="0">
                <a:cs typeface="2  Badr" pitchFamily="2" charset="-78"/>
              </a:rPr>
              <a:t>ملین و مسهل</a:t>
            </a:r>
          </a:p>
          <a:p>
            <a:pPr algn="r" rtl="1"/>
            <a:r>
              <a:rPr lang="fa-IR" sz="3200" b="1" dirty="0" smtClean="0">
                <a:solidFill>
                  <a:schemeClr val="accent1"/>
                </a:solidFill>
                <a:cs typeface="2  Badr" pitchFamily="2" charset="-78"/>
              </a:rPr>
              <a:t>عوارض جانبی</a:t>
            </a:r>
            <a:r>
              <a:rPr lang="fa-IR" sz="3200" b="1" dirty="0" smtClean="0">
                <a:cs typeface="2  Badr" pitchFamily="2" charset="-78"/>
              </a:rPr>
              <a:t>: </a:t>
            </a:r>
          </a:p>
          <a:p>
            <a:pPr algn="r" rtl="1"/>
            <a:r>
              <a:rPr lang="fa-IR" sz="3200" b="1" dirty="0" smtClean="0">
                <a:cs typeface="2  Badr" pitchFamily="2" charset="-78"/>
              </a:rPr>
              <a:t>عوارض گوارش: </a:t>
            </a:r>
            <a:r>
              <a:rPr lang="fa-IR" sz="3200" dirty="0" smtClean="0">
                <a:cs typeface="2  Badr" pitchFamily="2" charset="-78"/>
              </a:rPr>
              <a:t>مسمومیت پس از مصرف درازمدت، از دست دادن الکترولیتها (دهیدروز)</a:t>
            </a:r>
          </a:p>
          <a:p>
            <a:pPr algn="r" rtl="1"/>
            <a:r>
              <a:rPr lang="fa-IR" sz="3200" b="1" dirty="0" smtClean="0">
                <a:cs typeface="2  Badr" pitchFamily="2" charset="-78"/>
              </a:rPr>
              <a:t>عوارض کبدی: </a:t>
            </a:r>
            <a:r>
              <a:rPr lang="fa-IR" sz="3200" dirty="0" smtClean="0">
                <a:cs typeface="2  Badr" pitchFamily="2" charset="-78"/>
              </a:rPr>
              <a:t>هپاتیت و سمیت کبدی </a:t>
            </a:r>
          </a:p>
          <a:p>
            <a:pPr algn="r" rtl="1"/>
            <a:r>
              <a:rPr lang="fa-IR" sz="3200" b="1" dirty="0" smtClean="0">
                <a:cs typeface="2  Badr" pitchFamily="2" charset="-78"/>
              </a:rPr>
              <a:t>عوارض استخوانی: </a:t>
            </a:r>
            <a:r>
              <a:rPr lang="fa-IR" sz="3200" dirty="0" smtClean="0">
                <a:cs typeface="2  Badr" pitchFamily="2" charset="-78"/>
              </a:rPr>
              <a:t>چماقی شدن انگشتان و استئوآرتروپاتی هیپرتروفیک </a:t>
            </a:r>
            <a:endParaRPr lang="en-US" sz="3200"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46</a:t>
            </a:fld>
            <a:endParaRPr lang="en-US"/>
          </a:p>
        </p:txBody>
      </p:sp>
    </p:spTree>
    <p:extLst>
      <p:ext uri="{BB962C8B-B14F-4D97-AF65-F5344CB8AC3E}">
        <p14:creationId xmlns:p14="http://schemas.microsoft.com/office/powerpoint/2010/main" val="10440340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a:t>برگ سنا</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600" b="1" dirty="0" smtClean="0">
                <a:cs typeface="2  Badr" pitchFamily="2" charset="-78"/>
              </a:rPr>
              <a:t>عوارض هورمونی</a:t>
            </a:r>
            <a:r>
              <a:rPr lang="fa-IR" sz="3600" dirty="0" smtClean="0">
                <a:cs typeface="2  Badr" pitchFamily="2" charset="-78"/>
              </a:rPr>
              <a:t>: آمنوره</a:t>
            </a:r>
          </a:p>
          <a:p>
            <a:pPr algn="r" rtl="1"/>
            <a:r>
              <a:rPr lang="fa-IR" sz="3600" b="1" dirty="0" smtClean="0">
                <a:solidFill>
                  <a:schemeClr val="accent1"/>
                </a:solidFill>
                <a:cs typeface="2  Badr" pitchFamily="2" charset="-78"/>
              </a:rPr>
              <a:t>بارداری و شیردهی</a:t>
            </a:r>
            <a:r>
              <a:rPr lang="fa-IR" sz="3600" dirty="0" smtClean="0">
                <a:cs typeface="2  Badr" pitchFamily="2" charset="-78"/>
              </a:rPr>
              <a:t>: بدلیل وجود سنوزیدهای </a:t>
            </a:r>
            <a:r>
              <a:rPr lang="en-US" sz="3600" dirty="0" smtClean="0">
                <a:cs typeface="2  Badr" pitchFamily="2" charset="-78"/>
              </a:rPr>
              <a:t>C</a:t>
            </a:r>
            <a:r>
              <a:rPr lang="fa-IR" sz="3600" dirty="0">
                <a:cs typeface="2  Badr" pitchFamily="2" charset="-78"/>
              </a:rPr>
              <a:t> </a:t>
            </a:r>
            <a:r>
              <a:rPr lang="fa-IR" sz="3600" dirty="0" smtClean="0">
                <a:cs typeface="2  Badr" pitchFamily="2" charset="-78"/>
              </a:rPr>
              <a:t>و </a:t>
            </a:r>
            <a:r>
              <a:rPr lang="en-US" sz="3600" dirty="0" smtClean="0">
                <a:cs typeface="2  Badr" pitchFamily="2" charset="-78"/>
              </a:rPr>
              <a:t>D</a:t>
            </a:r>
            <a:r>
              <a:rPr lang="fa-IR" sz="3600" dirty="0" smtClean="0">
                <a:cs typeface="2  Badr" pitchFamily="2" charset="-78"/>
              </a:rPr>
              <a:t> از جفت و شیر  در دوران بارداری ممنوع می باشد</a:t>
            </a:r>
          </a:p>
          <a:p>
            <a:pPr algn="r" rtl="1"/>
            <a:endParaRPr lang="fa-IR" sz="3600" dirty="0" smtClean="0">
              <a:cs typeface="2  Badr" pitchFamily="2" charset="-78"/>
            </a:endParaRPr>
          </a:p>
          <a:p>
            <a:pPr algn="r" rtl="1"/>
            <a:r>
              <a:rPr lang="fa-IR" sz="3600" b="1" dirty="0" smtClean="0">
                <a:solidFill>
                  <a:srgbClr val="FF0000"/>
                </a:solidFill>
                <a:cs typeface="2  Badr" pitchFamily="2" charset="-78"/>
              </a:rPr>
              <a:t>جهش زایی و سرطان زایی: </a:t>
            </a:r>
            <a:r>
              <a:rPr lang="fa-IR" sz="3600" dirty="0" smtClean="0">
                <a:solidFill>
                  <a:srgbClr val="FF0000"/>
                </a:solidFill>
                <a:cs typeface="2  Badr" pitchFamily="2" charset="-78"/>
              </a:rPr>
              <a:t>در مصرف طولانی احتمال آن وجود دارد. </a:t>
            </a:r>
            <a:endParaRPr lang="en-US" sz="3600" dirty="0">
              <a:solidFill>
                <a:srgbClr val="FF0000"/>
              </a:solidFill>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47</a:t>
            </a:fld>
            <a:endParaRPr lang="en-US"/>
          </a:p>
        </p:txBody>
      </p:sp>
    </p:spTree>
    <p:extLst>
      <p:ext uri="{BB962C8B-B14F-4D97-AF65-F5344CB8AC3E}">
        <p14:creationId xmlns:p14="http://schemas.microsoft.com/office/powerpoint/2010/main" val="7291952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دارچین</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48</a:t>
            </a:fld>
            <a:endParaRPr lang="en-US"/>
          </a:p>
        </p:txBody>
      </p:sp>
      <p:pic>
        <p:nvPicPr>
          <p:cNvPr id="1026" name="Picture 2" descr="C:\Users\mums\SkyDrive\Pictures\دارچین 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29718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mums\SkyDrive\Pictures\دارچین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032737"/>
            <a:ext cx="2819400" cy="23145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mums\SkyDrive\Pictures\دارچین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4038599"/>
            <a:ext cx="2667001" cy="23145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mums\SkyDrive\Pictures\دارچین6.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3999" y="1524000"/>
            <a:ext cx="2667001"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4880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دارچین</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r>
              <a:rPr lang="en-US" sz="3200" dirty="0" err="1">
                <a:cs typeface="2  Badr" pitchFamily="2" charset="-78"/>
              </a:rPr>
              <a:t>C</a:t>
            </a:r>
            <a:r>
              <a:rPr lang="en-US" sz="3200" dirty="0" err="1" smtClean="0">
                <a:cs typeface="2  Badr" pitchFamily="2" charset="-78"/>
              </a:rPr>
              <a:t>innamomum</a:t>
            </a:r>
            <a:r>
              <a:rPr lang="en-US" sz="3200" dirty="0" smtClean="0">
                <a:cs typeface="2  Badr" pitchFamily="2" charset="-78"/>
              </a:rPr>
              <a:t> </a:t>
            </a:r>
            <a:r>
              <a:rPr lang="en-US" sz="3200" dirty="0" err="1" smtClean="0">
                <a:cs typeface="2  Badr" pitchFamily="2" charset="-78"/>
              </a:rPr>
              <a:t>zeylanicum</a:t>
            </a:r>
            <a:endParaRPr lang="fa-IR" sz="3200" dirty="0" smtClean="0">
              <a:cs typeface="2  Badr" pitchFamily="2" charset="-78"/>
            </a:endParaRPr>
          </a:p>
          <a:p>
            <a:pPr algn="just" rtl="1"/>
            <a:r>
              <a:rPr lang="fa-IR" sz="3200" b="1" dirty="0" smtClean="0">
                <a:cs typeface="2  Badr" pitchFamily="2" charset="-78"/>
              </a:rPr>
              <a:t>موارد مصرف: </a:t>
            </a:r>
            <a:r>
              <a:rPr lang="fa-IR" sz="3200" dirty="0" smtClean="0">
                <a:cs typeface="2  Badr" pitchFamily="2" charset="-78"/>
              </a:rPr>
              <a:t>اسهال و دل پیچه، قاعدگی دردناک، زخم معده، هلیکوباکترپیلوری، تهوع، دیابت نوع بالغین، سرفه، تب، سرماخوردگی، گلودرد، تونیک، قاعده آور، احساس پری شکم</a:t>
            </a:r>
          </a:p>
          <a:p>
            <a:pPr algn="just" rtl="1"/>
            <a:r>
              <a:rPr lang="fa-IR" sz="3200" b="1" dirty="0" smtClean="0">
                <a:solidFill>
                  <a:schemeClr val="accent1"/>
                </a:solidFill>
                <a:cs typeface="2  Badr" pitchFamily="2" charset="-78"/>
              </a:rPr>
              <a:t>عوارض جانبی: </a:t>
            </a:r>
          </a:p>
          <a:p>
            <a:pPr algn="just" rtl="1"/>
            <a:r>
              <a:rPr lang="fa-IR" sz="3200" b="1" dirty="0" smtClean="0">
                <a:cs typeface="2  Badr" pitchFamily="2" charset="-78"/>
              </a:rPr>
              <a:t>عوارض حساسیتی و پوستی: </a:t>
            </a:r>
            <a:r>
              <a:rPr lang="fa-IR" sz="3200" dirty="0" smtClean="0">
                <a:cs typeface="2  Badr" pitchFamily="2" charset="-78"/>
              </a:rPr>
              <a:t>بدلیل سینامالدهید موجود در گیاه باعث افزایش ترشح هیستامین، کهیر، تورم لب و زبان، خارش، تاول</a:t>
            </a:r>
            <a:endParaRPr lang="en-US" sz="3200"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49</a:t>
            </a:fld>
            <a:endParaRPr lang="en-US"/>
          </a:p>
        </p:txBody>
      </p:sp>
    </p:spTree>
    <p:extLst>
      <p:ext uri="{BB962C8B-B14F-4D97-AF65-F5344CB8AC3E}">
        <p14:creationId xmlns:p14="http://schemas.microsoft.com/office/powerpoint/2010/main" val="184754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rtl="1"/>
            <a:r>
              <a:rPr lang="fa-IR" sz="4000" b="1" dirty="0" smtClean="0"/>
              <a:t>پیشگیری از عوارض </a:t>
            </a:r>
            <a:r>
              <a:rPr lang="fa-IR" sz="4000" b="1" dirty="0"/>
              <a:t>جانبی </a:t>
            </a:r>
            <a:r>
              <a:rPr lang="fa-IR" sz="4000" b="1" dirty="0" smtClean="0"/>
              <a:t>گیاهان</a:t>
            </a:r>
            <a:endParaRPr lang="en-US" sz="4000" b="1" dirty="0"/>
          </a:p>
        </p:txBody>
      </p:sp>
      <p:sp>
        <p:nvSpPr>
          <p:cNvPr id="3" name="Content Placeholder 2"/>
          <p:cNvSpPr>
            <a:spLocks noGrp="1"/>
          </p:cNvSpPr>
          <p:nvPr>
            <p:ph idx="1"/>
          </p:nvPr>
        </p:nvSpPr>
        <p:spPr>
          <a:xfrm>
            <a:off x="457200" y="1676400"/>
            <a:ext cx="8229600" cy="4648200"/>
          </a:xfrm>
        </p:spPr>
        <p:txBody>
          <a:bodyPr>
            <a:normAutofit lnSpcReduction="10000"/>
          </a:bodyPr>
          <a:lstStyle/>
          <a:p>
            <a:pPr algn="just" rtl="1"/>
            <a:r>
              <a:rPr lang="fa-IR" sz="3200" dirty="0" smtClean="0">
                <a:cs typeface="B Zar" panose="00000400000000000000" pitchFamily="2" charset="-78"/>
              </a:rPr>
              <a:t>سعی کنیم :</a:t>
            </a:r>
          </a:p>
          <a:p>
            <a:pPr algn="just" rtl="1"/>
            <a:r>
              <a:rPr lang="fa-IR" sz="3200" dirty="0" smtClean="0">
                <a:cs typeface="B Zar" panose="00000400000000000000" pitchFamily="2" charset="-78"/>
              </a:rPr>
              <a:t>از محل مطمئن گیاهان را تهیه کنیم. </a:t>
            </a:r>
          </a:p>
          <a:p>
            <a:pPr algn="just" rtl="1"/>
            <a:r>
              <a:rPr lang="fa-IR" sz="3200" dirty="0" smtClean="0">
                <a:cs typeface="B Zar" panose="00000400000000000000" pitchFamily="2" charset="-78"/>
              </a:rPr>
              <a:t>گیاه تمیز تهیه کنیم</a:t>
            </a:r>
          </a:p>
          <a:p>
            <a:pPr algn="just" rtl="1"/>
            <a:r>
              <a:rPr lang="fa-IR" sz="3200" dirty="0" smtClean="0">
                <a:cs typeface="B Zar" panose="00000400000000000000" pitchFamily="2" charset="-78"/>
              </a:rPr>
              <a:t>شناخت گیاه جهت تشخیص آنها با تقلبات بازار </a:t>
            </a:r>
          </a:p>
          <a:p>
            <a:pPr algn="just" rtl="1"/>
            <a:r>
              <a:rPr lang="fa-IR" sz="3200" dirty="0" smtClean="0">
                <a:cs typeface="B Zar" panose="00000400000000000000" pitchFamily="2" charset="-78"/>
              </a:rPr>
              <a:t>دوز صحیحی از گیاه مصرف نماییم و دوز صحیح مصرف را بپرسیم.</a:t>
            </a:r>
          </a:p>
          <a:p>
            <a:pPr algn="just" rtl="1"/>
            <a:r>
              <a:rPr lang="fa-IR" sz="3200" dirty="0" smtClean="0">
                <a:cs typeface="B Zar" panose="00000400000000000000" pitchFamily="2" charset="-78"/>
              </a:rPr>
              <a:t>گیاه کهنه استفاده نکنیم</a:t>
            </a:r>
            <a:endParaRPr lang="en-US" sz="3200" dirty="0" smtClean="0">
              <a:cs typeface="B Zar" panose="00000400000000000000" pitchFamily="2" charset="-78"/>
            </a:endParaRPr>
          </a:p>
          <a:p>
            <a:pPr algn="just" rtl="1"/>
            <a:r>
              <a:rPr lang="fa-IR" sz="3200" dirty="0" smtClean="0">
                <a:cs typeface="B Zar" panose="00000400000000000000" pitchFamily="2" charset="-78"/>
              </a:rPr>
              <a:t>گیاهان را به صورت وحشی جمع آوری نکنیم مگر اینکه به خوبی قادر به تشخیص گیاه سمی از بی ضرر باشیم.</a:t>
            </a:r>
          </a:p>
        </p:txBody>
      </p:sp>
      <p:sp>
        <p:nvSpPr>
          <p:cNvPr id="4" name="Slide Number Placeholder 3"/>
          <p:cNvSpPr>
            <a:spLocks noGrp="1"/>
          </p:cNvSpPr>
          <p:nvPr>
            <p:ph type="sldNum" sz="quarter" idx="12"/>
          </p:nvPr>
        </p:nvSpPr>
        <p:spPr/>
        <p:txBody>
          <a:bodyPr/>
          <a:lstStyle/>
          <a:p>
            <a:fld id="{3F1E78E7-EA61-4F17-8693-A0F0AE1C50C2}"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a:t>دارچین</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200" b="1" dirty="0" smtClean="0">
                <a:solidFill>
                  <a:schemeClr val="accent1"/>
                </a:solidFill>
                <a:cs typeface="2  Badr" pitchFamily="2" charset="-78"/>
              </a:rPr>
              <a:t>بارداری و شیردهی</a:t>
            </a:r>
            <a:r>
              <a:rPr lang="fa-IR" sz="3200" dirty="0" smtClean="0">
                <a:cs typeface="2  Badr" pitchFamily="2" charset="-78"/>
              </a:rPr>
              <a:t>: مصرف گیاه در حد مقادیر درمانی در دوران بارداری و شیردهی توصیه نمی شود.</a:t>
            </a:r>
          </a:p>
          <a:p>
            <a:pPr algn="r" rtl="1"/>
            <a:r>
              <a:rPr lang="fa-IR" sz="3200" b="1" dirty="0" smtClean="0">
                <a:solidFill>
                  <a:srgbClr val="FF0000"/>
                </a:solidFill>
                <a:cs typeface="2  Badr" pitchFamily="2" charset="-78"/>
              </a:rPr>
              <a:t>جهش زایی و سرطان زایی: </a:t>
            </a:r>
            <a:r>
              <a:rPr lang="fa-IR" sz="3200" dirty="0" smtClean="0">
                <a:solidFill>
                  <a:srgbClr val="FF0000"/>
                </a:solidFill>
                <a:cs typeface="2  Badr" pitchFamily="2" charset="-78"/>
              </a:rPr>
              <a:t>سافرول، سینامالدئید می تواند تا حدودی باعث جهش زایی باشد. (در محیط آزمایشگاهی ثابت شده است).</a:t>
            </a:r>
            <a:endParaRPr lang="en-US" sz="3200" dirty="0">
              <a:solidFill>
                <a:srgbClr val="FF0000"/>
              </a:solidFill>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50</a:t>
            </a:fld>
            <a:endParaRPr lang="en-US"/>
          </a:p>
        </p:txBody>
      </p:sp>
    </p:spTree>
    <p:extLst>
      <p:ext uri="{BB962C8B-B14F-4D97-AF65-F5344CB8AC3E}">
        <p14:creationId xmlns:p14="http://schemas.microsoft.com/office/powerpoint/2010/main" val="37731613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نعناع</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51</a:t>
            </a:fld>
            <a:endParaRPr lang="en-US"/>
          </a:p>
        </p:txBody>
      </p:sp>
      <p:pic>
        <p:nvPicPr>
          <p:cNvPr id="2050" name="Picture 2" descr="C:\Users\mums\SkyDrive\Pictures\1نعناع.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0589" y="1808871"/>
            <a:ext cx="262890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ums\SkyDrive\Pictures\2نعناع.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0874" y="1981200"/>
            <a:ext cx="3048000" cy="2438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ums\SkyDrive\Pictures\نعناع.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8874" y="1828800"/>
            <a:ext cx="2600325" cy="243605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ums\SkyDrive\Pictures\نعناع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0591" y="4419600"/>
            <a:ext cx="3200400"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76506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نعناع</a:t>
            </a:r>
            <a:endParaRPr lang="en-US" b="1" dirty="0"/>
          </a:p>
        </p:txBody>
      </p:sp>
      <p:sp>
        <p:nvSpPr>
          <p:cNvPr id="3" name="Content Placeholder 2"/>
          <p:cNvSpPr>
            <a:spLocks noGrp="1"/>
          </p:cNvSpPr>
          <p:nvPr>
            <p:ph idx="1"/>
          </p:nvPr>
        </p:nvSpPr>
        <p:spPr>
          <a:xfrm>
            <a:off x="457200" y="1752600"/>
            <a:ext cx="8229600" cy="4572000"/>
          </a:xfrm>
        </p:spPr>
        <p:txBody>
          <a:bodyPr>
            <a:normAutofit/>
          </a:bodyPr>
          <a:lstStyle/>
          <a:p>
            <a:r>
              <a:rPr lang="en-US" sz="3200" b="1" dirty="0" err="1" smtClean="0">
                <a:cs typeface="2  Badr" pitchFamily="2" charset="-78"/>
              </a:rPr>
              <a:t>Mentha</a:t>
            </a:r>
            <a:r>
              <a:rPr lang="en-US" sz="3200" b="1" dirty="0" smtClean="0">
                <a:cs typeface="2  Badr" pitchFamily="2" charset="-78"/>
              </a:rPr>
              <a:t> </a:t>
            </a:r>
            <a:r>
              <a:rPr lang="en-US" sz="3200" b="1" dirty="0" err="1" smtClean="0">
                <a:cs typeface="2  Badr" pitchFamily="2" charset="-78"/>
              </a:rPr>
              <a:t>piperata</a:t>
            </a:r>
            <a:endParaRPr lang="fa-IR" sz="3200" b="1" dirty="0" smtClean="0">
              <a:cs typeface="2  Badr" pitchFamily="2" charset="-78"/>
            </a:endParaRPr>
          </a:p>
          <a:p>
            <a:pPr algn="just" rtl="1"/>
            <a:r>
              <a:rPr lang="fa-IR" sz="3200" b="1" dirty="0" smtClean="0">
                <a:cs typeface="2  Badr" pitchFamily="2" charset="-78"/>
              </a:rPr>
              <a:t>موارد مصرف: </a:t>
            </a:r>
            <a:r>
              <a:rPr lang="fa-IR" sz="3200" dirty="0" smtClean="0">
                <a:cs typeface="2  Badr" pitchFamily="2" charset="-78"/>
              </a:rPr>
              <a:t>سوءهاضمه، نفخ، کولیک روده ای، التهاب معده، </a:t>
            </a:r>
            <a:r>
              <a:rPr lang="en-US" sz="3200" dirty="0" smtClean="0">
                <a:cs typeface="2  Badr" pitchFamily="2" charset="-78"/>
              </a:rPr>
              <a:t>IBS</a:t>
            </a:r>
            <a:r>
              <a:rPr lang="fa-IR" sz="3200" dirty="0" smtClean="0">
                <a:cs typeface="2  Badr" pitchFamily="2" charset="-78"/>
              </a:rPr>
              <a:t>، درمان بی اشتهایی، دردهای روماتیسمی، دندان درد، سردرد، گزیدگی، خشکی پوست.</a:t>
            </a:r>
          </a:p>
          <a:p>
            <a:pPr algn="just" rtl="1"/>
            <a:r>
              <a:rPr lang="fa-IR" sz="3200" b="1" dirty="0" smtClean="0">
                <a:solidFill>
                  <a:schemeClr val="accent1"/>
                </a:solidFill>
                <a:cs typeface="2  Badr" pitchFamily="2" charset="-78"/>
              </a:rPr>
              <a:t>عوارض جانبی: </a:t>
            </a:r>
          </a:p>
          <a:p>
            <a:pPr algn="just" rtl="1"/>
            <a:r>
              <a:rPr lang="fa-IR" sz="3200" b="1" dirty="0" smtClean="0">
                <a:cs typeface="2  Badr" pitchFamily="2" charset="-78"/>
              </a:rPr>
              <a:t>عوارض حساسیتی: </a:t>
            </a:r>
            <a:r>
              <a:rPr lang="fa-IR" sz="3200" dirty="0" smtClean="0">
                <a:cs typeface="2  Badr" pitchFamily="2" charset="-78"/>
              </a:rPr>
              <a:t>راشهای جلدی، درماتیت تماسی، واکنشهای آلرژیک، ایست تنفسی</a:t>
            </a:r>
          </a:p>
          <a:p>
            <a:pPr algn="just" rtl="1"/>
            <a:r>
              <a:rPr lang="fa-IR" sz="3200" b="1" dirty="0" smtClean="0">
                <a:cs typeface="2  Badr" pitchFamily="2" charset="-78"/>
              </a:rPr>
              <a:t>عوارض گوارشی</a:t>
            </a:r>
            <a:r>
              <a:rPr lang="fa-IR" sz="3200" dirty="0" smtClean="0">
                <a:cs typeface="2  Badr" pitchFamily="2" charset="-78"/>
              </a:rPr>
              <a:t>: رفلاکس ازوفاژ، سوزش سردل، سوزش مقعد</a:t>
            </a:r>
            <a:endParaRPr lang="en-US" sz="3200"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52</a:t>
            </a:fld>
            <a:endParaRPr lang="en-US"/>
          </a:p>
        </p:txBody>
      </p:sp>
    </p:spTree>
    <p:extLst>
      <p:ext uri="{BB962C8B-B14F-4D97-AF65-F5344CB8AC3E}">
        <p14:creationId xmlns:p14="http://schemas.microsoft.com/office/powerpoint/2010/main" val="1842893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نعناع</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200" b="1" dirty="0" smtClean="0">
                <a:cs typeface="2  Badr" pitchFamily="2" charset="-78"/>
              </a:rPr>
              <a:t>عوارض گوشی</a:t>
            </a:r>
            <a:r>
              <a:rPr lang="fa-IR" sz="3200" dirty="0" smtClean="0">
                <a:cs typeface="2  Badr" pitchFamily="2" charset="-78"/>
              </a:rPr>
              <a:t>: التهاب گوش خارجی، آسیب به غشاء پرده گوش</a:t>
            </a:r>
          </a:p>
          <a:p>
            <a:pPr algn="r" rtl="1"/>
            <a:r>
              <a:rPr lang="fa-IR" sz="3200" b="1" dirty="0" smtClean="0">
                <a:cs typeface="2  Badr" pitchFamily="2" charset="-78"/>
              </a:rPr>
              <a:t>عوارض قلبی عروقی: </a:t>
            </a:r>
            <a:r>
              <a:rPr lang="fa-IR" sz="3200" dirty="0" smtClean="0">
                <a:cs typeface="2  Badr" pitchFamily="2" charset="-78"/>
              </a:rPr>
              <a:t>برادیکاردی، فیبریلاسیون</a:t>
            </a:r>
          </a:p>
          <a:p>
            <a:pPr algn="r" rtl="1"/>
            <a:r>
              <a:rPr lang="fa-IR" sz="3200" b="1" dirty="0" smtClean="0">
                <a:cs typeface="2  Badr" pitchFamily="2" charset="-78"/>
              </a:rPr>
              <a:t>عوارض تنفسی: </a:t>
            </a:r>
            <a:r>
              <a:rPr lang="fa-IR" sz="3200" dirty="0" smtClean="0">
                <a:cs typeface="2  Badr" pitchFamily="2" charset="-78"/>
              </a:rPr>
              <a:t>گرفتگی نایژه، ایست تنفسی</a:t>
            </a:r>
          </a:p>
          <a:p>
            <a:pPr algn="r" rtl="1"/>
            <a:r>
              <a:rPr lang="fa-IR" sz="3200" b="1" dirty="0" smtClean="0">
                <a:solidFill>
                  <a:schemeClr val="tx2"/>
                </a:solidFill>
                <a:cs typeface="2  Badr" pitchFamily="2" charset="-78"/>
              </a:rPr>
              <a:t>بارداری و شیردهی</a:t>
            </a:r>
            <a:r>
              <a:rPr lang="fa-IR" sz="3200" dirty="0" smtClean="0">
                <a:cs typeface="2  Badr" pitchFamily="2" charset="-78"/>
              </a:rPr>
              <a:t>: اطلاعاتی موجود نمی باشد. بهتر است اجتناب شود(بدلیل وجود پولگون)</a:t>
            </a:r>
          </a:p>
          <a:p>
            <a:pPr algn="r" rtl="1"/>
            <a:r>
              <a:rPr lang="fa-IR" sz="3200" b="1" dirty="0" smtClean="0">
                <a:solidFill>
                  <a:srgbClr val="FF0000"/>
                </a:solidFill>
                <a:cs typeface="2  Badr" pitchFamily="2" charset="-78"/>
              </a:rPr>
              <a:t>نکته</a:t>
            </a:r>
            <a:r>
              <a:rPr lang="fa-IR" sz="3200" dirty="0" smtClean="0">
                <a:solidFill>
                  <a:srgbClr val="FF0000"/>
                </a:solidFill>
                <a:cs typeface="2  Badr" pitchFamily="2" charset="-78"/>
              </a:rPr>
              <a:t>: در کودکان کم سن و نوزادان ممنوع است. بدلیل اسپاسم حنجره و نایژه ها</a:t>
            </a:r>
          </a:p>
          <a:p>
            <a:pPr algn="r" rtl="1"/>
            <a:endParaRPr lang="en-US" sz="3200"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53</a:t>
            </a:fld>
            <a:endParaRPr lang="en-US"/>
          </a:p>
        </p:txBody>
      </p:sp>
    </p:spTree>
    <p:extLst>
      <p:ext uri="{BB962C8B-B14F-4D97-AF65-F5344CB8AC3E}">
        <p14:creationId xmlns:p14="http://schemas.microsoft.com/office/powerpoint/2010/main" val="94928666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رازیانه</a:t>
            </a:r>
            <a:endParaRPr lang="en-US" b="1" dirty="0"/>
          </a:p>
        </p:txBody>
      </p:sp>
      <p:sp>
        <p:nvSpPr>
          <p:cNvPr id="4" name="Slide Number Placeholder 3"/>
          <p:cNvSpPr>
            <a:spLocks noGrp="1"/>
          </p:cNvSpPr>
          <p:nvPr>
            <p:ph type="sldNum" sz="quarter" idx="12"/>
          </p:nvPr>
        </p:nvSpPr>
        <p:spPr/>
        <p:txBody>
          <a:bodyPr/>
          <a:lstStyle/>
          <a:p>
            <a:fld id="{3F1E78E7-EA61-4F17-8693-A0F0AE1C50C2}" type="slidenum">
              <a:rPr lang="en-US" smtClean="0"/>
              <a:pPr/>
              <a:t>54</a:t>
            </a:fld>
            <a:endParaRPr lang="en-US"/>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84362" y="2667000"/>
            <a:ext cx="2130638"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descr="C:\Users\mums\SkyDrive\Pictures\رازیانه.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447799"/>
            <a:ext cx="2771775" cy="1981201"/>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mums\SkyDrive\Pictures\راز.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1447799"/>
            <a:ext cx="2637106" cy="2105025"/>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mums\SkyDrive\Pictures\راز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3206" y="4105275"/>
            <a:ext cx="2628900" cy="21336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Users\mums\SkyDrive\Pictures\راز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4105275"/>
            <a:ext cx="2774121"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331828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رازیانه</a:t>
            </a:r>
            <a:endParaRPr lang="en-US" b="1" dirty="0"/>
          </a:p>
        </p:txBody>
      </p:sp>
      <p:sp>
        <p:nvSpPr>
          <p:cNvPr id="3" name="Content Placeholder 2"/>
          <p:cNvSpPr>
            <a:spLocks noGrp="1"/>
          </p:cNvSpPr>
          <p:nvPr>
            <p:ph idx="1"/>
          </p:nvPr>
        </p:nvSpPr>
        <p:spPr>
          <a:xfrm>
            <a:off x="457200" y="1676400"/>
            <a:ext cx="8229600" cy="4648200"/>
          </a:xfrm>
        </p:spPr>
        <p:txBody>
          <a:bodyPr>
            <a:normAutofit lnSpcReduction="10000"/>
          </a:bodyPr>
          <a:lstStyle/>
          <a:p>
            <a:r>
              <a:rPr lang="en-US" sz="3200" b="1" dirty="0" err="1">
                <a:cs typeface="2  Badr" pitchFamily="2" charset="-78"/>
              </a:rPr>
              <a:t>Foeniculum</a:t>
            </a:r>
            <a:r>
              <a:rPr lang="en-US" sz="3200" b="1" dirty="0">
                <a:cs typeface="2  Badr" pitchFamily="2" charset="-78"/>
              </a:rPr>
              <a:t> </a:t>
            </a:r>
            <a:r>
              <a:rPr lang="en-US" sz="3200" b="1" dirty="0" err="1" smtClean="0">
                <a:cs typeface="2  Badr" pitchFamily="2" charset="-78"/>
              </a:rPr>
              <a:t>vulgare</a:t>
            </a:r>
            <a:endParaRPr lang="en-US" sz="3200" b="1" dirty="0" smtClean="0">
              <a:cs typeface="2  Badr" pitchFamily="2" charset="-78"/>
            </a:endParaRPr>
          </a:p>
          <a:p>
            <a:pPr algn="r" rtl="1"/>
            <a:r>
              <a:rPr lang="fa-IR" sz="3200" b="1" dirty="0" smtClean="0">
                <a:cs typeface="2  Badr" pitchFamily="2" charset="-78"/>
              </a:rPr>
              <a:t>موارد مصرف: </a:t>
            </a:r>
            <a:r>
              <a:rPr lang="fa-IR" sz="3200" dirty="0" smtClean="0">
                <a:cs typeface="2  Badr" pitchFamily="2" charset="-78"/>
              </a:rPr>
              <a:t>ضد </a:t>
            </a:r>
            <a:r>
              <a:rPr lang="fa-IR" sz="3200" dirty="0">
                <a:cs typeface="2  Badr" pitchFamily="2" charset="-78"/>
              </a:rPr>
              <a:t>نفخ، مدر، التهابات دستگاه تنفس فوقانی، سرفه، درمان قاعدگی دردناک، افزاینده شیر، قاعده آور</a:t>
            </a:r>
            <a:r>
              <a:rPr lang="fa-IR" sz="3200" dirty="0" smtClean="0">
                <a:cs typeface="2  Badr" pitchFamily="2" charset="-78"/>
              </a:rPr>
              <a:t>.</a:t>
            </a:r>
          </a:p>
          <a:p>
            <a:pPr algn="r" rtl="1"/>
            <a:r>
              <a:rPr lang="fa-IR" sz="3200" b="1" dirty="0" smtClean="0">
                <a:solidFill>
                  <a:schemeClr val="tx2"/>
                </a:solidFill>
                <a:cs typeface="2  Badr" pitchFamily="2" charset="-78"/>
              </a:rPr>
              <a:t>عوارض جانبی:</a:t>
            </a:r>
          </a:p>
          <a:p>
            <a:pPr algn="r" rtl="1"/>
            <a:r>
              <a:rPr lang="fa-IR" sz="3200" b="1" dirty="0" smtClean="0">
                <a:cs typeface="2  Badr" pitchFamily="2" charset="-78"/>
              </a:rPr>
              <a:t>عوارض حساسیتی</a:t>
            </a:r>
            <a:r>
              <a:rPr lang="fa-IR" sz="3200" dirty="0">
                <a:cs typeface="2  Badr" pitchFamily="2" charset="-78"/>
              </a:rPr>
              <a:t>: درماتیت </a:t>
            </a:r>
            <a:r>
              <a:rPr lang="fa-IR" sz="3200" dirty="0" smtClean="0">
                <a:cs typeface="2  Badr" pitchFamily="2" charset="-78"/>
              </a:rPr>
              <a:t>تماسی، فتودرماتیت.</a:t>
            </a:r>
          </a:p>
          <a:p>
            <a:pPr algn="r" rtl="1"/>
            <a:r>
              <a:rPr lang="fa-IR" sz="3200" dirty="0" smtClean="0">
                <a:cs typeface="2  Badr" pitchFamily="2" charset="-78"/>
              </a:rPr>
              <a:t> </a:t>
            </a:r>
            <a:r>
              <a:rPr lang="fa-IR" sz="3200" b="1" dirty="0" smtClean="0">
                <a:cs typeface="2  Badr" pitchFamily="2" charset="-78"/>
              </a:rPr>
              <a:t>عوارض تنفسی: </a:t>
            </a:r>
            <a:r>
              <a:rPr lang="fa-IR" sz="3200" dirty="0" smtClean="0">
                <a:cs typeface="2  Badr" pitchFamily="2" charset="-78"/>
              </a:rPr>
              <a:t>آسم آلرژیک</a:t>
            </a:r>
          </a:p>
          <a:p>
            <a:pPr algn="r" rtl="1"/>
            <a:r>
              <a:rPr lang="fa-IR" sz="3200" b="1" dirty="0" smtClean="0">
                <a:solidFill>
                  <a:schemeClr val="tx2"/>
                </a:solidFill>
                <a:cs typeface="2  Badr" pitchFamily="2" charset="-78"/>
              </a:rPr>
              <a:t>بارداری و شیردهی: </a:t>
            </a:r>
            <a:r>
              <a:rPr lang="fa-IR" sz="3200" dirty="0" smtClean="0">
                <a:cs typeface="2  Badr" pitchFamily="2" charset="-78"/>
              </a:rPr>
              <a:t>در مواردی اسانس رازیانه باعث تحریک رحم و سقط جنین می شود. (احتیاط). خاصیت شیرافزا داشته در شیردهی استفاده می شود.</a:t>
            </a:r>
            <a:endParaRPr lang="fa-IR" sz="3200" dirty="0">
              <a:cs typeface="2  Badr" pitchFamily="2" charset="-78"/>
            </a:endParaRPr>
          </a:p>
          <a:p>
            <a:pPr algn="r" rtl="1"/>
            <a:endParaRPr lang="en-US" sz="3200" b="1"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55</a:t>
            </a:fld>
            <a:endParaRPr lang="en-US"/>
          </a:p>
        </p:txBody>
      </p:sp>
    </p:spTree>
    <p:extLst>
      <p:ext uri="{BB962C8B-B14F-4D97-AF65-F5344CB8AC3E}">
        <p14:creationId xmlns:p14="http://schemas.microsoft.com/office/powerpoint/2010/main" val="27845103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fa-IR" b="1" dirty="0" smtClean="0"/>
              <a:t>رازیانه</a:t>
            </a:r>
            <a:endParaRPr lang="en-US" b="1" dirty="0"/>
          </a:p>
        </p:txBody>
      </p:sp>
      <p:sp>
        <p:nvSpPr>
          <p:cNvPr id="3" name="Content Placeholder 2"/>
          <p:cNvSpPr>
            <a:spLocks noGrp="1"/>
          </p:cNvSpPr>
          <p:nvPr>
            <p:ph idx="1"/>
          </p:nvPr>
        </p:nvSpPr>
        <p:spPr/>
        <p:txBody>
          <a:bodyPr>
            <a:normAutofit/>
          </a:bodyPr>
          <a:lstStyle/>
          <a:p>
            <a:pPr algn="r" rtl="1"/>
            <a:r>
              <a:rPr lang="fa-IR" sz="3600" b="1" dirty="0" smtClean="0">
                <a:cs typeface="2  Badr" pitchFamily="2" charset="-78"/>
              </a:rPr>
              <a:t>عوارض عصبی: </a:t>
            </a:r>
            <a:r>
              <a:rPr lang="fa-IR" sz="3600" dirty="0" smtClean="0">
                <a:cs typeface="2  Badr" pitchFamily="2" charset="-78"/>
              </a:rPr>
              <a:t>تشنج، هذیان</a:t>
            </a:r>
          </a:p>
          <a:p>
            <a:pPr algn="r" rtl="1"/>
            <a:r>
              <a:rPr lang="fa-IR" sz="3600" b="1" dirty="0" smtClean="0">
                <a:solidFill>
                  <a:srgbClr val="FF0000"/>
                </a:solidFill>
                <a:cs typeface="2  Badr" pitchFamily="2" charset="-78"/>
              </a:rPr>
              <a:t>نکته</a:t>
            </a:r>
            <a:r>
              <a:rPr lang="fa-IR" sz="3600" dirty="0" smtClean="0">
                <a:solidFill>
                  <a:srgbClr val="FF0000"/>
                </a:solidFill>
                <a:cs typeface="2  Badr" pitchFamily="2" charset="-78"/>
              </a:rPr>
              <a:t>: بدلیل وجود فیتواستروژنهای در اسانس رازیانه ، احتمال جهش زایی وجود دارد، بهتر است به کودکان داده نشود.</a:t>
            </a:r>
            <a:endParaRPr lang="en-US" sz="3600" dirty="0">
              <a:solidFill>
                <a:srgbClr val="FF0000"/>
              </a:solidFill>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56</a:t>
            </a:fld>
            <a:endParaRPr lang="en-US"/>
          </a:p>
        </p:txBody>
      </p:sp>
    </p:spTree>
    <p:extLst>
      <p:ext uri="{BB962C8B-B14F-4D97-AF65-F5344CB8AC3E}">
        <p14:creationId xmlns:p14="http://schemas.microsoft.com/office/powerpoint/2010/main" val="38372506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pPr algn="ctr"/>
            <a:r>
              <a:rPr lang="fa-IR" b="1" dirty="0" smtClean="0"/>
              <a:t>اوکالیپتوس</a:t>
            </a:r>
            <a:endParaRPr lang="en-US" b="1" dirty="0"/>
          </a:p>
        </p:txBody>
      </p:sp>
      <p:sp>
        <p:nvSpPr>
          <p:cNvPr id="3" name="Content Placeholder 2"/>
          <p:cNvSpPr>
            <a:spLocks noGrp="1"/>
          </p:cNvSpPr>
          <p:nvPr>
            <p:ph idx="1"/>
          </p:nvPr>
        </p:nvSpPr>
        <p:spPr>
          <a:xfrm>
            <a:off x="457200" y="1676400"/>
            <a:ext cx="8229600" cy="4648200"/>
          </a:xfrm>
        </p:spPr>
        <p:txBody>
          <a:bodyPr>
            <a:normAutofit fontScale="92500" lnSpcReduction="10000"/>
          </a:bodyPr>
          <a:lstStyle/>
          <a:p>
            <a:r>
              <a:rPr lang="en-US" sz="3200" b="1" dirty="0" smtClean="0">
                <a:cs typeface="2  Badr" pitchFamily="2" charset="-78"/>
              </a:rPr>
              <a:t>Eucalyptus</a:t>
            </a:r>
            <a:r>
              <a:rPr lang="fa-IR" sz="3200" b="1" dirty="0" smtClean="0">
                <a:cs typeface="2  Badr" pitchFamily="2" charset="-78"/>
              </a:rPr>
              <a:t> </a:t>
            </a:r>
            <a:r>
              <a:rPr lang="en-US" sz="3200" b="1" dirty="0">
                <a:cs typeface="2  Badr" pitchFamily="2" charset="-78"/>
              </a:rPr>
              <a:t> </a:t>
            </a:r>
            <a:r>
              <a:rPr lang="en-US" sz="3200" b="1" dirty="0" err="1" smtClean="0">
                <a:cs typeface="2  Badr" pitchFamily="2" charset="-78"/>
              </a:rPr>
              <a:t>globulus</a:t>
            </a:r>
            <a:r>
              <a:rPr lang="en-US" sz="3200" b="1" dirty="0" smtClean="0">
                <a:cs typeface="2  Badr" pitchFamily="2" charset="-78"/>
              </a:rPr>
              <a:t>.</a:t>
            </a:r>
          </a:p>
          <a:p>
            <a:pPr algn="r" rtl="1"/>
            <a:r>
              <a:rPr lang="fa-IR" sz="3200" b="1" dirty="0" smtClean="0">
                <a:cs typeface="2  Badr" pitchFamily="2" charset="-78"/>
              </a:rPr>
              <a:t>موارد مصرف: </a:t>
            </a:r>
            <a:r>
              <a:rPr lang="fa-IR" sz="3200" dirty="0" smtClean="0">
                <a:cs typeface="2  Badr" pitchFamily="2" charset="-78"/>
              </a:rPr>
              <a:t>اکسپکتورانت، ضدالتهاب دستگاه تنفس، آسم، تب و گلو درد، درمان درد روماتیسمی</a:t>
            </a:r>
          </a:p>
          <a:p>
            <a:pPr algn="r" rtl="1"/>
            <a:r>
              <a:rPr lang="fa-IR" sz="3200" b="1" dirty="0" smtClean="0">
                <a:solidFill>
                  <a:schemeClr val="accent1"/>
                </a:solidFill>
                <a:cs typeface="2  Badr" pitchFamily="2" charset="-78"/>
              </a:rPr>
              <a:t>عوارض جانبی</a:t>
            </a:r>
            <a:r>
              <a:rPr lang="fa-IR" sz="3200" dirty="0" smtClean="0">
                <a:cs typeface="2  Badr" pitchFamily="2" charset="-78"/>
              </a:rPr>
              <a:t>: </a:t>
            </a:r>
          </a:p>
          <a:p>
            <a:pPr algn="r" rtl="1"/>
            <a:r>
              <a:rPr lang="fa-IR" sz="3200" b="1" dirty="0" smtClean="0">
                <a:cs typeface="2  Badr" pitchFamily="2" charset="-78"/>
              </a:rPr>
              <a:t>عوارض عصبی</a:t>
            </a:r>
            <a:r>
              <a:rPr lang="fa-IR" sz="3200" dirty="0" smtClean="0">
                <a:cs typeface="2  Badr" pitchFamily="2" charset="-78"/>
              </a:rPr>
              <a:t>: تضعیف هوشیاری و خواب آلودگی، کاهش یا از دست رفتن انعکاسها، تشنج، هذیان، سیانوز، ضعف عضلات، گیجی</a:t>
            </a:r>
          </a:p>
          <a:p>
            <a:pPr algn="r" rtl="1"/>
            <a:r>
              <a:rPr lang="fa-IR" sz="3200" b="1" dirty="0" smtClean="0">
                <a:cs typeface="2  Badr" pitchFamily="2" charset="-78"/>
              </a:rPr>
              <a:t>عوارض پوستی</a:t>
            </a:r>
            <a:r>
              <a:rPr lang="fa-IR" sz="3200" dirty="0" smtClean="0">
                <a:cs typeface="2  Badr" pitchFamily="2" charset="-78"/>
              </a:rPr>
              <a:t>: درماتیت تماسی، راش پوستی</a:t>
            </a:r>
          </a:p>
          <a:p>
            <a:pPr algn="r" rtl="1"/>
            <a:r>
              <a:rPr lang="fa-IR" sz="3200" b="1" dirty="0" smtClean="0">
                <a:cs typeface="2  Badr" pitchFamily="2" charset="-78"/>
              </a:rPr>
              <a:t>عوارض گوارشی: </a:t>
            </a:r>
            <a:r>
              <a:rPr lang="fa-IR" sz="3200" dirty="0" smtClean="0">
                <a:cs typeface="2  Badr" pitchFamily="2" charset="-78"/>
              </a:rPr>
              <a:t>سوختگی اپیگاستر، درد شکم، استفراغ، یبوست، خونریزی مقعد</a:t>
            </a:r>
          </a:p>
        </p:txBody>
      </p:sp>
      <p:sp>
        <p:nvSpPr>
          <p:cNvPr id="4" name="Slide Number Placeholder 3"/>
          <p:cNvSpPr>
            <a:spLocks noGrp="1"/>
          </p:cNvSpPr>
          <p:nvPr>
            <p:ph type="sldNum" sz="quarter" idx="12"/>
          </p:nvPr>
        </p:nvSpPr>
        <p:spPr/>
        <p:txBody>
          <a:bodyPr/>
          <a:lstStyle/>
          <a:p>
            <a:fld id="{3F1E78E7-EA61-4F17-8693-A0F0AE1C50C2}" type="slidenum">
              <a:rPr lang="en-US" smtClean="0"/>
              <a:pPr/>
              <a:t>57</a:t>
            </a:fld>
            <a:endParaRPr lang="en-US"/>
          </a:p>
        </p:txBody>
      </p:sp>
    </p:spTree>
    <p:extLst>
      <p:ext uri="{BB962C8B-B14F-4D97-AF65-F5344CB8AC3E}">
        <p14:creationId xmlns:p14="http://schemas.microsoft.com/office/powerpoint/2010/main" val="37419634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b="1" dirty="0" smtClean="0"/>
              <a:t>اوکالیپتوس</a:t>
            </a:r>
            <a:endParaRPr lang="en-US" b="1" dirty="0"/>
          </a:p>
        </p:txBody>
      </p:sp>
      <p:sp>
        <p:nvSpPr>
          <p:cNvPr id="3" name="Content Placeholder 2"/>
          <p:cNvSpPr>
            <a:spLocks noGrp="1"/>
          </p:cNvSpPr>
          <p:nvPr>
            <p:ph idx="1"/>
          </p:nvPr>
        </p:nvSpPr>
        <p:spPr>
          <a:xfrm>
            <a:off x="457200" y="1676400"/>
            <a:ext cx="8229600" cy="4648200"/>
          </a:xfrm>
        </p:spPr>
        <p:txBody>
          <a:bodyPr>
            <a:normAutofit/>
          </a:bodyPr>
          <a:lstStyle/>
          <a:p>
            <a:pPr algn="r" rtl="1"/>
            <a:r>
              <a:rPr lang="fa-IR" sz="3200" b="1" dirty="0" smtClean="0">
                <a:cs typeface="2  Badr" pitchFamily="2" charset="-78"/>
              </a:rPr>
              <a:t>عوارض تنفسی: </a:t>
            </a:r>
            <a:r>
              <a:rPr lang="fa-IR" sz="3200" dirty="0" smtClean="0">
                <a:cs typeface="2  Badr" pitchFamily="2" charset="-78"/>
              </a:rPr>
              <a:t>مشکلات تنفسی، اسپاسم برونشها و تنفس سریع (تاکی پنه) </a:t>
            </a:r>
          </a:p>
          <a:p>
            <a:pPr algn="r" rtl="1"/>
            <a:r>
              <a:rPr lang="fa-IR" sz="3200" b="1" dirty="0" smtClean="0">
                <a:solidFill>
                  <a:schemeClr val="accent1"/>
                </a:solidFill>
                <a:cs typeface="2  Badr" pitchFamily="2" charset="-78"/>
              </a:rPr>
              <a:t>بارداری و شیردهی</a:t>
            </a:r>
            <a:r>
              <a:rPr lang="fa-IR" sz="3200" dirty="0" smtClean="0">
                <a:cs typeface="2  Badr" pitchFamily="2" charset="-78"/>
              </a:rPr>
              <a:t>: در بارداری و شیردهی بدون نظر پزشک مصرف نشود</a:t>
            </a:r>
          </a:p>
          <a:p>
            <a:pPr algn="r" rtl="1"/>
            <a:r>
              <a:rPr lang="fa-IR" sz="3200" dirty="0" smtClean="0">
                <a:cs typeface="2  Badr" pitchFamily="2" charset="-78"/>
              </a:rPr>
              <a:t>در کودکان مصرف خوراکی منع مصرف دارد.</a:t>
            </a:r>
            <a:endParaRPr lang="en-US" sz="3200"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58</a:t>
            </a:fld>
            <a:endParaRPr lang="en-US"/>
          </a:p>
        </p:txBody>
      </p:sp>
    </p:spTree>
    <p:extLst>
      <p:ext uri="{BB962C8B-B14F-4D97-AF65-F5344CB8AC3E}">
        <p14:creationId xmlns:p14="http://schemas.microsoft.com/office/powerpoint/2010/main" val="10942539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t>منابع</a:t>
            </a:r>
            <a:endParaRPr lang="en-US" b="1" dirty="0"/>
          </a:p>
        </p:txBody>
      </p:sp>
      <p:sp>
        <p:nvSpPr>
          <p:cNvPr id="3" name="Content Placeholder 2"/>
          <p:cNvSpPr>
            <a:spLocks noGrp="1"/>
          </p:cNvSpPr>
          <p:nvPr>
            <p:ph idx="1"/>
          </p:nvPr>
        </p:nvSpPr>
        <p:spPr/>
        <p:txBody>
          <a:bodyPr>
            <a:normAutofit/>
          </a:bodyPr>
          <a:lstStyle/>
          <a:p>
            <a:pPr algn="r" rtl="1"/>
            <a:r>
              <a:rPr lang="fa-IR" sz="3200" dirty="0" smtClean="0">
                <a:cs typeface="2  Badr" pitchFamily="2" charset="-78"/>
              </a:rPr>
              <a:t>دواسمت، کلر، هانسل، چندلر، </a:t>
            </a:r>
            <a:r>
              <a:rPr lang="fa-IR" sz="3200" b="1" i="1" dirty="0" smtClean="0">
                <a:cs typeface="2  Badr" pitchFamily="2" charset="-78"/>
              </a:rPr>
              <a:t>عوارض جانبی داروهای گیاهی</a:t>
            </a:r>
            <a:r>
              <a:rPr lang="fa-IR" sz="3200" dirty="0" smtClean="0">
                <a:cs typeface="2  Badr" pitchFamily="2" charset="-78"/>
              </a:rPr>
              <a:t>، انتشارات دانشگاه علوم پزشکی مشهد، 1380</a:t>
            </a:r>
          </a:p>
          <a:p>
            <a:pPr algn="r" rtl="1"/>
            <a:r>
              <a:rPr lang="fa-IR" sz="3200" dirty="0" smtClean="0">
                <a:cs typeface="2  Badr" pitchFamily="2" charset="-78"/>
              </a:rPr>
              <a:t>دکتر فرحناز خلیقی سیگارودی، دکتر صغری جاروندی، </a:t>
            </a:r>
            <a:r>
              <a:rPr lang="fa-IR" sz="3200" b="1" i="1" dirty="0" smtClean="0">
                <a:cs typeface="2  Badr" pitchFamily="2" charset="-78"/>
              </a:rPr>
              <a:t>کاربردهای </a:t>
            </a:r>
            <a:r>
              <a:rPr lang="fa-IR" sz="3200" b="1" i="1" dirty="0">
                <a:cs typeface="2  Badr" pitchFamily="2" charset="-78"/>
              </a:rPr>
              <a:t>درمانی گیاهان </a:t>
            </a:r>
            <a:r>
              <a:rPr lang="fa-IR" sz="3200" b="1" i="1" dirty="0" smtClean="0">
                <a:cs typeface="2  Badr" pitchFamily="2" charset="-78"/>
              </a:rPr>
              <a:t>دارویی</a:t>
            </a:r>
            <a:r>
              <a:rPr lang="fa-IR" sz="3200" dirty="0" smtClean="0">
                <a:cs typeface="2  Badr" pitchFamily="2" charset="-78"/>
              </a:rPr>
              <a:t>، انتشارات ارجمند، 1389</a:t>
            </a:r>
            <a:endParaRPr lang="fa-IR" sz="3200" dirty="0">
              <a:cs typeface="2  Badr" pitchFamily="2" charset="-78"/>
            </a:endParaRPr>
          </a:p>
          <a:p>
            <a:pPr algn="r" rtl="1"/>
            <a:endParaRPr lang="en-US" sz="3200" dirty="0">
              <a:cs typeface="2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59</a:t>
            </a:fld>
            <a:endParaRPr lang="en-US"/>
          </a:p>
        </p:txBody>
      </p:sp>
    </p:spTree>
    <p:extLst>
      <p:ext uri="{BB962C8B-B14F-4D97-AF65-F5344CB8AC3E}">
        <p14:creationId xmlns:p14="http://schemas.microsoft.com/office/powerpoint/2010/main" val="185141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fa-IR" dirty="0"/>
              <a:t>پیشگیری از عوارض جانبی گیاهان</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r" rtl="1"/>
            <a:r>
              <a:rPr lang="fa-IR" sz="3200" dirty="0">
                <a:cs typeface="B Zar" pitchFamily="2" charset="-78"/>
              </a:rPr>
              <a:t>گیاهان را طولانی مدت استفاده نکنیم</a:t>
            </a:r>
          </a:p>
          <a:p>
            <a:pPr algn="r" rtl="1"/>
            <a:r>
              <a:rPr lang="fa-IR" sz="3200" dirty="0">
                <a:cs typeface="B Zar" pitchFamily="2" charset="-78"/>
              </a:rPr>
              <a:t>مصرف اکثر گیاهان در دوران بارداری و شیردهی ممنوع است.</a:t>
            </a:r>
          </a:p>
          <a:p>
            <a:pPr algn="r" rtl="1"/>
            <a:r>
              <a:rPr lang="fa-IR" sz="3200" dirty="0">
                <a:cs typeface="B Zar" pitchFamily="2" charset="-78"/>
              </a:rPr>
              <a:t>اگر داروی گیاهی را همزمان با داروهای دیگر استفاده می کنیم حتما با پزشک و داروساز مشورت کنیم(تداخلات)</a:t>
            </a:r>
          </a:p>
          <a:p>
            <a:pPr algn="r" rtl="1"/>
            <a:r>
              <a:rPr lang="fa-IR" sz="3200" dirty="0">
                <a:cs typeface="B Zar" pitchFamily="2" charset="-78"/>
              </a:rPr>
              <a:t>در صورت مشاهده عوارض جانبی مصرف گیاه را قطع </a:t>
            </a:r>
            <a:r>
              <a:rPr lang="fa-IR" sz="3200" dirty="0" smtClean="0">
                <a:cs typeface="B Zar" pitchFamily="2" charset="-78"/>
              </a:rPr>
              <a:t>نمائیم</a:t>
            </a:r>
          </a:p>
          <a:p>
            <a:pPr algn="r" rtl="1"/>
            <a:r>
              <a:rPr lang="fa-IR" sz="3200" dirty="0" smtClean="0">
                <a:cs typeface="B Zar" pitchFamily="2" charset="-78"/>
              </a:rPr>
              <a:t>شرایط نگهداری گیاه را رعایت کنیم. </a:t>
            </a:r>
            <a:endParaRPr lang="en-US" sz="3200" dirty="0">
              <a:cs typeface="B Za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6</a:t>
            </a:fld>
            <a:endParaRPr lang="en-US"/>
          </a:p>
        </p:txBody>
      </p:sp>
    </p:spTree>
    <p:extLst>
      <p:ext uri="{BB962C8B-B14F-4D97-AF65-F5344CB8AC3E}">
        <p14:creationId xmlns:p14="http://schemas.microsoft.com/office/powerpoint/2010/main" val="34405612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3F1E78E7-EA61-4F17-8693-A0F0AE1C50C2}" type="slidenum">
              <a:rPr lang="en-US" smtClean="0"/>
              <a:pPr/>
              <a:t>60</a:t>
            </a:fld>
            <a:endParaRPr lang="en-US"/>
          </a:p>
        </p:txBody>
      </p:sp>
      <p:pic>
        <p:nvPicPr>
          <p:cNvPr id="4097" name="Picture 1" descr="C:\Users\Z.F\Desktop\images.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
        <p:nvSpPr>
          <p:cNvPr id="6" name="TextBox 5"/>
          <p:cNvSpPr txBox="1"/>
          <p:nvPr/>
        </p:nvSpPr>
        <p:spPr>
          <a:xfrm>
            <a:off x="2057400" y="3352800"/>
            <a:ext cx="4191000" cy="769441"/>
          </a:xfrm>
          <a:prstGeom prst="rect">
            <a:avLst/>
          </a:prstGeom>
          <a:noFill/>
        </p:spPr>
        <p:txBody>
          <a:bodyPr wrap="square" rtlCol="0">
            <a:spAutoFit/>
          </a:bodyPr>
          <a:lstStyle/>
          <a:p>
            <a:pPr algn="ctr"/>
            <a:r>
              <a:rPr lang="fa-IR" sz="4400" b="1" dirty="0" smtClean="0">
                <a:solidFill>
                  <a:srgbClr val="0070C0"/>
                </a:solidFill>
              </a:rPr>
              <a:t>با تشکر از توجه شما </a:t>
            </a:r>
            <a:endParaRPr lang="en-US" sz="4400" b="1" dirty="0">
              <a:solidFill>
                <a:srgbClr val="0070C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fa-IR" dirty="0" smtClean="0"/>
              <a:t>عوارض جانبی گیاهان دارویی</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algn="r" rtl="1"/>
            <a:r>
              <a:rPr lang="fa-IR" sz="3200" b="1" dirty="0" smtClean="0">
                <a:cs typeface="B Badr" pitchFamily="2" charset="-78"/>
              </a:rPr>
              <a:t>عوارض جانبی گیاهان می تواند ناشی از:</a:t>
            </a:r>
          </a:p>
          <a:p>
            <a:pPr algn="r" rtl="1"/>
            <a:r>
              <a:rPr lang="fa-IR" sz="3200" dirty="0" smtClean="0">
                <a:cs typeface="B Badr" pitchFamily="2" charset="-78"/>
              </a:rPr>
              <a:t>متابولیت های ثانوی گیاه( آلکالوئیدها، اسانسها)</a:t>
            </a:r>
          </a:p>
          <a:p>
            <a:pPr algn="r" rtl="1"/>
            <a:r>
              <a:rPr lang="fa-IR" sz="3200" dirty="0" smtClean="0">
                <a:cs typeface="B Badr" pitchFamily="2" charset="-78"/>
              </a:rPr>
              <a:t>گیاهان سمی عنوان نشده</a:t>
            </a:r>
          </a:p>
          <a:p>
            <a:pPr algn="r" rtl="1"/>
            <a:r>
              <a:rPr lang="fa-IR" sz="3200" dirty="0" smtClean="0">
                <a:cs typeface="B Badr" pitchFamily="2" charset="-78"/>
              </a:rPr>
              <a:t>فلزات سمی</a:t>
            </a:r>
          </a:p>
          <a:p>
            <a:pPr algn="r" rtl="1"/>
            <a:r>
              <a:rPr lang="fa-IR" sz="3200" dirty="0" smtClean="0">
                <a:cs typeface="B Badr" pitchFamily="2" charset="-78"/>
              </a:rPr>
              <a:t>آلودگی میکروبی و قارچی</a:t>
            </a:r>
          </a:p>
          <a:p>
            <a:pPr algn="r" rtl="1"/>
            <a:endParaRPr lang="fa-IR" sz="3200" dirty="0" smtClean="0">
              <a:cs typeface="B Badr" pitchFamily="2" charset="-78"/>
            </a:endParaRPr>
          </a:p>
          <a:p>
            <a:pPr algn="r" rtl="1"/>
            <a:endParaRPr lang="en-US" sz="3200" dirty="0">
              <a:cs typeface="B Badr"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7</a:t>
            </a:fld>
            <a:endParaRPr lang="en-US"/>
          </a:p>
        </p:txBody>
      </p:sp>
    </p:spTree>
    <p:extLst>
      <p:ext uri="{BB962C8B-B14F-4D97-AF65-F5344CB8AC3E}">
        <p14:creationId xmlns:p14="http://schemas.microsoft.com/office/powerpoint/2010/main" val="1753233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fa-IR" sz="4000" b="1" dirty="0" smtClean="0"/>
              <a:t>شایعترین عوارض گیاهان</a:t>
            </a:r>
            <a:endParaRPr lang="en-US" sz="4000" b="1" dirty="0"/>
          </a:p>
        </p:txBody>
      </p:sp>
      <p:sp>
        <p:nvSpPr>
          <p:cNvPr id="3" name="Content Placeholder 2"/>
          <p:cNvSpPr>
            <a:spLocks noGrp="1"/>
          </p:cNvSpPr>
          <p:nvPr>
            <p:ph idx="1"/>
          </p:nvPr>
        </p:nvSpPr>
        <p:spPr>
          <a:xfrm>
            <a:off x="457200" y="1600200"/>
            <a:ext cx="8229600" cy="4724400"/>
          </a:xfrm>
        </p:spPr>
        <p:txBody>
          <a:bodyPr>
            <a:normAutofit fontScale="92500"/>
          </a:bodyPr>
          <a:lstStyle/>
          <a:p>
            <a:pPr algn="just" rtl="1"/>
            <a:r>
              <a:rPr lang="fa-IR" sz="3200" b="1" dirty="0" smtClean="0">
                <a:cs typeface="B Zar" panose="00000400000000000000" pitchFamily="2" charset="-78"/>
              </a:rPr>
              <a:t>اولین و شایعترین عارضه: </a:t>
            </a:r>
            <a:r>
              <a:rPr lang="fa-IR" sz="3200" dirty="0" smtClean="0">
                <a:cs typeface="B Zar" panose="00000400000000000000" pitchFamily="2" charset="-78"/>
              </a:rPr>
              <a:t>حساسیت و آلرژی (آب ریزش از چشم، بینی، گلودرد) گاهی حساسیت پوستی و درماتیت و التهابات پوستی، فتوسنسیویته یا حساسیت به نور، زخمهای دهانی و ...</a:t>
            </a:r>
          </a:p>
          <a:p>
            <a:pPr algn="just" rtl="1"/>
            <a:endParaRPr lang="fa-IR" sz="3200" dirty="0" smtClean="0">
              <a:cs typeface="B Zar" panose="00000400000000000000" pitchFamily="2" charset="-78"/>
            </a:endParaRPr>
          </a:p>
          <a:p>
            <a:pPr algn="just" rtl="1"/>
            <a:r>
              <a:rPr lang="fa-IR" sz="3200" b="1" dirty="0" smtClean="0">
                <a:cs typeface="B Zar" panose="00000400000000000000" pitchFamily="2" charset="-78"/>
              </a:rPr>
              <a:t>عوارض</a:t>
            </a:r>
            <a:r>
              <a:rPr lang="fa-IR" sz="3200" dirty="0" smtClean="0">
                <a:cs typeface="B Zar" panose="00000400000000000000" pitchFamily="2" charset="-78"/>
              </a:rPr>
              <a:t> </a:t>
            </a:r>
            <a:r>
              <a:rPr lang="fa-IR" sz="3200" b="1" dirty="0" smtClean="0">
                <a:cs typeface="B Zar" panose="00000400000000000000" pitchFamily="2" charset="-78"/>
              </a:rPr>
              <a:t>گوارشی</a:t>
            </a:r>
            <a:r>
              <a:rPr lang="fa-IR" sz="3200" dirty="0" smtClean="0">
                <a:cs typeface="B Zar" panose="00000400000000000000" pitchFamily="2" charset="-78"/>
              </a:rPr>
              <a:t>: خوردن گیاهان ممکنه باعث بروز تهوع، استفراغ و اسهال و درد شکم گردد</a:t>
            </a:r>
          </a:p>
          <a:p>
            <a:pPr algn="just" rtl="1"/>
            <a:endParaRPr lang="fa-IR" sz="3200" dirty="0" smtClean="0">
              <a:cs typeface="B Zar" panose="00000400000000000000" pitchFamily="2" charset="-78"/>
            </a:endParaRPr>
          </a:p>
          <a:p>
            <a:pPr algn="just" rtl="1"/>
            <a:r>
              <a:rPr lang="fa-IR" sz="3200" b="1" dirty="0" smtClean="0">
                <a:cs typeface="B Zar" panose="00000400000000000000" pitchFamily="2" charset="-78"/>
              </a:rPr>
              <a:t>عوارض خونی: </a:t>
            </a:r>
            <a:r>
              <a:rPr lang="fa-IR" sz="3200" dirty="0" smtClean="0">
                <a:cs typeface="B Zar" panose="00000400000000000000" pitchFamily="2" charset="-78"/>
              </a:rPr>
              <a:t>بیشتر گیاهان دارای اثر رقیق کنندگی خون می باشند. </a:t>
            </a:r>
            <a:endParaRPr lang="fa-IR" sz="3200" b="1" dirty="0" smtClean="0">
              <a:cs typeface="B Zar" panose="00000400000000000000" pitchFamily="2" charset="-78"/>
            </a:endParaRPr>
          </a:p>
          <a:p>
            <a:pPr algn="just" rtl="1"/>
            <a:endParaRPr lang="en-US" sz="3200" dirty="0">
              <a:cs typeface="B Zar" panose="00000400000000000000" pitchFamily="2" charset="-78"/>
            </a:endParaRPr>
          </a:p>
        </p:txBody>
      </p:sp>
      <p:sp>
        <p:nvSpPr>
          <p:cNvPr id="4" name="Slide Number Placeholder 3"/>
          <p:cNvSpPr>
            <a:spLocks noGrp="1"/>
          </p:cNvSpPr>
          <p:nvPr>
            <p:ph type="sldNum" sz="quarter" idx="12"/>
          </p:nvPr>
        </p:nvSpPr>
        <p:spPr/>
        <p:txBody>
          <a:bodyPr/>
          <a:lstStyle/>
          <a:p>
            <a:fld id="{3F1E78E7-EA61-4F17-8693-A0F0AE1C50C2}"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rtl="1"/>
            <a:r>
              <a:rPr lang="fa-IR" sz="4000" b="1" dirty="0"/>
              <a:t>شایعترین عوارض گیاهان</a:t>
            </a:r>
            <a:endParaRPr lang="en-US" sz="4000" b="1" dirty="0"/>
          </a:p>
        </p:txBody>
      </p:sp>
      <p:sp>
        <p:nvSpPr>
          <p:cNvPr id="3" name="Content Placeholder 2"/>
          <p:cNvSpPr>
            <a:spLocks noGrp="1"/>
          </p:cNvSpPr>
          <p:nvPr>
            <p:ph idx="1"/>
          </p:nvPr>
        </p:nvSpPr>
        <p:spPr>
          <a:xfrm>
            <a:off x="457200" y="1447800"/>
            <a:ext cx="8229600" cy="4678363"/>
          </a:xfrm>
        </p:spPr>
        <p:txBody>
          <a:bodyPr>
            <a:normAutofit fontScale="92500" lnSpcReduction="20000"/>
          </a:bodyPr>
          <a:lstStyle/>
          <a:p>
            <a:pPr algn="r" rtl="1"/>
            <a:r>
              <a:rPr lang="fa-IR" b="1" dirty="0" smtClean="0">
                <a:cs typeface="B Zar" panose="00000400000000000000" pitchFamily="2" charset="-78"/>
              </a:rPr>
              <a:t>عوارض تنفسی</a:t>
            </a:r>
            <a:r>
              <a:rPr lang="fa-IR" dirty="0" smtClean="0">
                <a:cs typeface="B Zar" panose="00000400000000000000" pitchFamily="2" charset="-78"/>
              </a:rPr>
              <a:t>: به شکل تنگی نفس و آسم تظاهر می کند و در واقع بخشی از عوارض حساسیتی می باشد.</a:t>
            </a:r>
            <a:endParaRPr lang="en-US" dirty="0" smtClean="0">
              <a:cs typeface="B Zar" panose="00000400000000000000" pitchFamily="2" charset="-78"/>
            </a:endParaRPr>
          </a:p>
          <a:p>
            <a:pPr algn="r" rtl="1"/>
            <a:endParaRPr lang="fa-IR" dirty="0" smtClean="0">
              <a:cs typeface="B Zar" panose="00000400000000000000" pitchFamily="2" charset="-78"/>
            </a:endParaRPr>
          </a:p>
          <a:p>
            <a:pPr algn="r" rtl="1"/>
            <a:r>
              <a:rPr lang="fa-IR" b="1" dirty="0" smtClean="0">
                <a:cs typeface="B Zar" panose="00000400000000000000" pitchFamily="2" charset="-78"/>
              </a:rPr>
              <a:t>عوارض کبدی</a:t>
            </a:r>
            <a:r>
              <a:rPr lang="fa-IR" dirty="0" smtClean="0">
                <a:cs typeface="B Zar" panose="00000400000000000000" pitchFamily="2" charset="-78"/>
              </a:rPr>
              <a:t>: یا سمیت کیدی که بدلیل متابولیت های ناشی از متابولیزه شدن کبدی گیاه می باشد.</a:t>
            </a:r>
            <a:endParaRPr lang="en-US" dirty="0" smtClean="0">
              <a:cs typeface="B Zar" panose="00000400000000000000" pitchFamily="2" charset="-78"/>
            </a:endParaRPr>
          </a:p>
          <a:p>
            <a:pPr algn="r" rtl="1"/>
            <a:endParaRPr lang="fa-IR" dirty="0" smtClean="0">
              <a:cs typeface="B Zar" panose="00000400000000000000" pitchFamily="2" charset="-78"/>
            </a:endParaRPr>
          </a:p>
          <a:p>
            <a:pPr algn="r" rtl="1"/>
            <a:r>
              <a:rPr lang="fa-IR" b="1" dirty="0" smtClean="0">
                <a:cs typeface="B Zar" panose="00000400000000000000" pitchFamily="2" charset="-78"/>
              </a:rPr>
              <a:t>عوارض کلیوی: </a:t>
            </a:r>
            <a:r>
              <a:rPr lang="fa-IR" dirty="0" smtClean="0">
                <a:cs typeface="B Zar" panose="00000400000000000000" pitchFamily="2" charset="-78"/>
              </a:rPr>
              <a:t>سمیت کلیوی و تخریب نفرون ها در مسیر دفع ادراری متابولیتها ممکن است بروز نماید (بروز خون در ادرار، افزایش حجم ادرار، تغییر رنگ ادرار و ....).</a:t>
            </a:r>
          </a:p>
          <a:p>
            <a:pPr algn="r" rtl="1"/>
            <a:r>
              <a:rPr lang="fa-IR" b="1" dirty="0" smtClean="0">
                <a:solidFill>
                  <a:srgbClr val="FF0000"/>
                </a:solidFill>
                <a:cs typeface="B Zar" panose="00000400000000000000" pitchFamily="2" charset="-78"/>
              </a:rPr>
              <a:t>نکته</a:t>
            </a:r>
            <a:r>
              <a:rPr lang="fa-IR" dirty="0" smtClean="0">
                <a:solidFill>
                  <a:srgbClr val="FF0000"/>
                </a:solidFill>
                <a:cs typeface="B Zar" panose="00000400000000000000" pitchFamily="2" charset="-78"/>
              </a:rPr>
              <a:t>: عوارض کبدی و کلیوی معمولا در مصرف طولانی مدت گیاهان ممکن است بروز نماید.</a:t>
            </a:r>
          </a:p>
        </p:txBody>
      </p:sp>
      <p:sp>
        <p:nvSpPr>
          <p:cNvPr id="4" name="Slide Number Placeholder 3"/>
          <p:cNvSpPr>
            <a:spLocks noGrp="1"/>
          </p:cNvSpPr>
          <p:nvPr>
            <p:ph type="sldNum" sz="quarter" idx="12"/>
          </p:nvPr>
        </p:nvSpPr>
        <p:spPr/>
        <p:txBody>
          <a:bodyPr/>
          <a:lstStyle/>
          <a:p>
            <a:fld id="{3F1E78E7-EA61-4F17-8693-A0F0AE1C50C2}"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1556</TotalTime>
  <Words>3137</Words>
  <Application>Microsoft Office PowerPoint</Application>
  <PresentationFormat>On-screen Show (4:3)</PresentationFormat>
  <Paragraphs>340</Paragraphs>
  <Slides>60</Slides>
  <Notes>2</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Flow</vt:lpstr>
      <vt:lpstr>عوارض جانبی گیاهان</vt:lpstr>
      <vt:lpstr>بسمه تعالی</vt:lpstr>
      <vt:lpstr>عوارض جانبی گیاهان</vt:lpstr>
      <vt:lpstr>عوارض جانبی گیاهان</vt:lpstr>
      <vt:lpstr>پیشگیری از عوارض جانبی گیاهان</vt:lpstr>
      <vt:lpstr>پیشگیری از عوارض جانبی گیاهان</vt:lpstr>
      <vt:lpstr>عوارض جانبی گیاهان دارویی</vt:lpstr>
      <vt:lpstr>شایعترین عوارض گیاهان</vt:lpstr>
      <vt:lpstr>شایعترین عوارض گیاهان</vt:lpstr>
      <vt:lpstr>شایعترین عوارض گیاهان</vt:lpstr>
      <vt:lpstr>شایعترین عوارض گیاهان</vt:lpstr>
      <vt:lpstr>بارداری و شیردهی</vt:lpstr>
      <vt:lpstr>شایعترین گیاهان دارویی</vt:lpstr>
      <vt:lpstr>درمنه کوهی</vt:lpstr>
      <vt:lpstr>درمنه کوهی</vt:lpstr>
      <vt:lpstr>هندوانه ابوجهل</vt:lpstr>
      <vt:lpstr>هندوانه ابوجهل</vt:lpstr>
      <vt:lpstr>هندوانه ابوجهل</vt:lpstr>
      <vt:lpstr>جینکو بیلوبا</vt:lpstr>
      <vt:lpstr>جینکوبیلوبا</vt:lpstr>
      <vt:lpstr>جینکو بیلوبا</vt:lpstr>
      <vt:lpstr>شیرین بیان</vt:lpstr>
      <vt:lpstr>شیرین بیان</vt:lpstr>
      <vt:lpstr>شیرین بیان</vt:lpstr>
      <vt:lpstr>شیرین بیان</vt:lpstr>
      <vt:lpstr>شیرین بیان</vt:lpstr>
      <vt:lpstr>تخم کتان</vt:lpstr>
      <vt:lpstr>تخم کتان</vt:lpstr>
      <vt:lpstr>تخم کتان</vt:lpstr>
      <vt:lpstr>سنبل الطیب</vt:lpstr>
      <vt:lpstr>سنبل الطیب</vt:lpstr>
      <vt:lpstr>سنبل الطیب</vt:lpstr>
      <vt:lpstr>زنجبیل</vt:lpstr>
      <vt:lpstr>زنجبیل</vt:lpstr>
      <vt:lpstr>زنجبیل</vt:lpstr>
      <vt:lpstr>زنجبیل</vt:lpstr>
      <vt:lpstr>عشقه</vt:lpstr>
      <vt:lpstr>عشقه</vt:lpstr>
      <vt:lpstr>عشقه</vt:lpstr>
      <vt:lpstr>گل گاو زبان</vt:lpstr>
      <vt:lpstr>گل گاو زبان</vt:lpstr>
      <vt:lpstr>صبر زرد</vt:lpstr>
      <vt:lpstr>صبر زرد</vt:lpstr>
      <vt:lpstr>صبر زرد</vt:lpstr>
      <vt:lpstr>برگ سنا</vt:lpstr>
      <vt:lpstr>برگ سنا</vt:lpstr>
      <vt:lpstr>برگ سنا</vt:lpstr>
      <vt:lpstr>دارچین</vt:lpstr>
      <vt:lpstr>دارچین</vt:lpstr>
      <vt:lpstr>دارچین</vt:lpstr>
      <vt:lpstr>نعناع</vt:lpstr>
      <vt:lpstr>نعناع</vt:lpstr>
      <vt:lpstr>نعناع</vt:lpstr>
      <vt:lpstr>رازیانه</vt:lpstr>
      <vt:lpstr>رازیانه</vt:lpstr>
      <vt:lpstr>رازیانه</vt:lpstr>
      <vt:lpstr>اوکالیپتوس</vt:lpstr>
      <vt:lpstr>اوکالیپتوس</vt:lpstr>
      <vt:lpstr>منابع</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پرهیز غذایی</dc:title>
  <dc:creator>Z.F</dc:creator>
  <cp:lastModifiedBy>Maryam Rabbani Abolfazli</cp:lastModifiedBy>
  <cp:revision>174</cp:revision>
  <dcterms:created xsi:type="dcterms:W3CDTF">2014-11-14T14:20:08Z</dcterms:created>
  <dcterms:modified xsi:type="dcterms:W3CDTF">2016-08-07T08:02:07Z</dcterms:modified>
</cp:coreProperties>
</file>